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3"/>
  </p:notesMasterIdLst>
  <p:sldIdLst>
    <p:sldId id="256" r:id="rId2"/>
    <p:sldId id="278" r:id="rId3"/>
    <p:sldId id="279" r:id="rId4"/>
    <p:sldId id="272" r:id="rId5"/>
    <p:sldId id="273" r:id="rId6"/>
    <p:sldId id="280" r:id="rId7"/>
    <p:sldId id="257" r:id="rId8"/>
    <p:sldId id="258" r:id="rId9"/>
    <p:sldId id="259" r:id="rId10"/>
    <p:sldId id="260" r:id="rId11"/>
    <p:sldId id="262" r:id="rId12"/>
    <p:sldId id="276" r:id="rId13"/>
    <p:sldId id="263" r:id="rId14"/>
    <p:sldId id="264" r:id="rId15"/>
    <p:sldId id="277" r:id="rId16"/>
    <p:sldId id="265" r:id="rId17"/>
    <p:sldId id="266" r:id="rId18"/>
    <p:sldId id="271" r:id="rId19"/>
    <p:sldId id="270" r:id="rId20"/>
    <p:sldId id="267" r:id="rId21"/>
    <p:sldId id="274" r:id="rId22"/>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EA0"/>
    <a:srgbClr val="98C5AA"/>
    <a:srgbClr val="B2755D"/>
    <a:srgbClr val="538AA8"/>
    <a:srgbClr val="924562"/>
    <a:srgbClr val="C3939C"/>
    <a:srgbClr val="95BA7F"/>
    <a:srgbClr val="6EA2B4"/>
    <a:srgbClr val="A5757C"/>
    <a:srgbClr val="65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92" autoAdjust="0"/>
    <p:restoredTop sz="94660"/>
  </p:normalViewPr>
  <p:slideViewPr>
    <p:cSldViewPr snapToGrid="0">
      <p:cViewPr varScale="1">
        <p:scale>
          <a:sx n="110" d="100"/>
          <a:sy n="110" d="100"/>
        </p:scale>
        <p:origin x="88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93710B-955F-40E3-A7AA-4D83D3D6A6A7}" type="datetimeFigureOut">
              <a:rPr lang="uk-UA" smtClean="0"/>
              <a:t>05.09.2024</a:t>
            </a:fld>
            <a:endParaRPr lang="uk-UA"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22C241-5D99-4FB4-AC43-E5E40A8394E5}" type="slidenum">
              <a:rPr lang="uk-UA" smtClean="0"/>
              <a:t>‹#›</a:t>
            </a:fld>
            <a:endParaRPr lang="uk-UA" dirty="0"/>
          </a:p>
        </p:txBody>
      </p:sp>
    </p:spTree>
    <p:extLst>
      <p:ext uri="{BB962C8B-B14F-4D97-AF65-F5344CB8AC3E}">
        <p14:creationId xmlns:p14="http://schemas.microsoft.com/office/powerpoint/2010/main" val="28279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0A22C241-5D99-4FB4-AC43-E5E40A8394E5}" type="slidenum">
              <a:rPr lang="uk-UA" smtClean="0"/>
              <a:t>4</a:t>
            </a:fld>
            <a:endParaRPr lang="uk-UA" dirty="0"/>
          </a:p>
        </p:txBody>
      </p:sp>
    </p:spTree>
    <p:extLst>
      <p:ext uri="{BB962C8B-B14F-4D97-AF65-F5344CB8AC3E}">
        <p14:creationId xmlns:p14="http://schemas.microsoft.com/office/powerpoint/2010/main" val="372476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A22C241-5D99-4FB4-AC43-E5E40A8394E5}" type="slidenum">
              <a:rPr lang="uk-UA" smtClean="0"/>
              <a:t>9</a:t>
            </a:fld>
            <a:endParaRPr lang="uk-UA" dirty="0"/>
          </a:p>
        </p:txBody>
      </p:sp>
    </p:spTree>
    <p:extLst>
      <p:ext uri="{BB962C8B-B14F-4D97-AF65-F5344CB8AC3E}">
        <p14:creationId xmlns:p14="http://schemas.microsoft.com/office/powerpoint/2010/main" val="4164163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aa-ET" dirty="0"/>
          </a:p>
        </p:txBody>
      </p:sp>
      <p:sp>
        <p:nvSpPr>
          <p:cNvPr id="4" name="Місце для номера слайда 3"/>
          <p:cNvSpPr>
            <a:spLocks noGrp="1"/>
          </p:cNvSpPr>
          <p:nvPr>
            <p:ph type="sldNum" sz="quarter" idx="5"/>
          </p:nvPr>
        </p:nvSpPr>
        <p:spPr/>
        <p:txBody>
          <a:bodyPr/>
          <a:lstStyle/>
          <a:p>
            <a:fld id="{0A22C241-5D99-4FB4-AC43-E5E40A8394E5}" type="slidenum">
              <a:rPr lang="uk-UA" smtClean="0"/>
              <a:t>13</a:t>
            </a:fld>
            <a:endParaRPr lang="uk-UA" dirty="0"/>
          </a:p>
        </p:txBody>
      </p:sp>
    </p:spTree>
    <p:extLst>
      <p:ext uri="{BB962C8B-B14F-4D97-AF65-F5344CB8AC3E}">
        <p14:creationId xmlns:p14="http://schemas.microsoft.com/office/powerpoint/2010/main" val="413905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aa-ET" dirty="0"/>
          </a:p>
        </p:txBody>
      </p:sp>
      <p:sp>
        <p:nvSpPr>
          <p:cNvPr id="4" name="Місце для номера слайда 3"/>
          <p:cNvSpPr>
            <a:spLocks noGrp="1"/>
          </p:cNvSpPr>
          <p:nvPr>
            <p:ph type="sldNum" sz="quarter" idx="5"/>
          </p:nvPr>
        </p:nvSpPr>
        <p:spPr/>
        <p:txBody>
          <a:bodyPr/>
          <a:lstStyle/>
          <a:p>
            <a:fld id="{0A22C241-5D99-4FB4-AC43-E5E40A8394E5}" type="slidenum">
              <a:rPr lang="uk-UA" smtClean="0"/>
              <a:t>17</a:t>
            </a:fld>
            <a:endParaRPr lang="uk-UA" dirty="0"/>
          </a:p>
        </p:txBody>
      </p:sp>
    </p:spTree>
    <p:extLst>
      <p:ext uri="{BB962C8B-B14F-4D97-AF65-F5344CB8AC3E}">
        <p14:creationId xmlns:p14="http://schemas.microsoft.com/office/powerpoint/2010/main" val="218828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10D0AFF-CBD4-4FB6-BB0F-922DCAE9D139}"/>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endParaRPr lang="aa-ET"/>
          </a:p>
        </p:txBody>
      </p:sp>
      <p:sp>
        <p:nvSpPr>
          <p:cNvPr id="3" name="Підзаголовок 2">
            <a:extLst>
              <a:ext uri="{FF2B5EF4-FFF2-40B4-BE49-F238E27FC236}">
                <a16:creationId xmlns:a16="http://schemas.microsoft.com/office/drawing/2014/main" xmlns="" id="{80613D66-891F-4846-8F0C-B52B9DA0C2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aa-ET"/>
          </a:p>
        </p:txBody>
      </p:sp>
      <p:sp>
        <p:nvSpPr>
          <p:cNvPr id="4" name="Місце для дати 3">
            <a:extLst>
              <a:ext uri="{FF2B5EF4-FFF2-40B4-BE49-F238E27FC236}">
                <a16:creationId xmlns:a16="http://schemas.microsoft.com/office/drawing/2014/main" xmlns="" id="{86548397-1C88-4860-80C0-01583951F860}"/>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5" name="Місце для нижнього колонтитула 4">
            <a:extLst>
              <a:ext uri="{FF2B5EF4-FFF2-40B4-BE49-F238E27FC236}">
                <a16:creationId xmlns:a16="http://schemas.microsoft.com/office/drawing/2014/main" xmlns="" id="{29BDE231-D855-408F-AE0C-DAE136DB6C4B}"/>
              </a:ext>
            </a:extLst>
          </p:cNvPr>
          <p:cNvSpPr>
            <a:spLocks noGrp="1"/>
          </p:cNvSpPr>
          <p:nvPr>
            <p:ph type="ftr" sz="quarter" idx="11"/>
          </p:nvPr>
        </p:nvSpPr>
        <p:spPr/>
        <p:txBody>
          <a:bodyPr/>
          <a:lstStyle/>
          <a:p>
            <a:endParaRPr lang="ru-RU" dirty="0"/>
          </a:p>
        </p:txBody>
      </p:sp>
      <p:sp>
        <p:nvSpPr>
          <p:cNvPr id="6" name="Місце для номера слайда 5">
            <a:extLst>
              <a:ext uri="{FF2B5EF4-FFF2-40B4-BE49-F238E27FC236}">
                <a16:creationId xmlns:a16="http://schemas.microsoft.com/office/drawing/2014/main" xmlns="" id="{413D62B2-51D7-4D41-9CBA-90B71D4C5AAC}"/>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108972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17F9C8E-C7D0-49F6-944D-FB0A82FEC17B}"/>
              </a:ext>
            </a:extLst>
          </p:cNvPr>
          <p:cNvSpPr>
            <a:spLocks noGrp="1"/>
          </p:cNvSpPr>
          <p:nvPr>
            <p:ph type="title"/>
          </p:nvPr>
        </p:nvSpPr>
        <p:spPr/>
        <p:txBody>
          <a:bodyPr/>
          <a:lstStyle/>
          <a:p>
            <a:r>
              <a:rPr lang="uk-UA"/>
              <a:t>Клацніть, щоб редагувати стиль зразка заголовка</a:t>
            </a:r>
            <a:endParaRPr lang="aa-ET"/>
          </a:p>
        </p:txBody>
      </p:sp>
      <p:sp>
        <p:nvSpPr>
          <p:cNvPr id="3" name="Місце для вертикального тексту 2">
            <a:extLst>
              <a:ext uri="{FF2B5EF4-FFF2-40B4-BE49-F238E27FC236}">
                <a16:creationId xmlns:a16="http://schemas.microsoft.com/office/drawing/2014/main" xmlns="" id="{FFFE6E8A-3ABC-4E3B-965F-674A97162310}"/>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4" name="Місце для дати 3">
            <a:extLst>
              <a:ext uri="{FF2B5EF4-FFF2-40B4-BE49-F238E27FC236}">
                <a16:creationId xmlns:a16="http://schemas.microsoft.com/office/drawing/2014/main" xmlns="" id="{357F8FA0-5D4F-4DA6-BC7E-F4D1C5754E4F}"/>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5" name="Місце для нижнього колонтитула 4">
            <a:extLst>
              <a:ext uri="{FF2B5EF4-FFF2-40B4-BE49-F238E27FC236}">
                <a16:creationId xmlns:a16="http://schemas.microsoft.com/office/drawing/2014/main" xmlns="" id="{EABAA634-AC6B-4040-9BC7-F9A637D40F14}"/>
              </a:ext>
            </a:extLst>
          </p:cNvPr>
          <p:cNvSpPr>
            <a:spLocks noGrp="1"/>
          </p:cNvSpPr>
          <p:nvPr>
            <p:ph type="ftr" sz="quarter" idx="11"/>
          </p:nvPr>
        </p:nvSpPr>
        <p:spPr/>
        <p:txBody>
          <a:bodyPr/>
          <a:lstStyle/>
          <a:p>
            <a:endParaRPr lang="ru-RU" dirty="0"/>
          </a:p>
        </p:txBody>
      </p:sp>
      <p:sp>
        <p:nvSpPr>
          <p:cNvPr id="6" name="Місце для номера слайда 5">
            <a:extLst>
              <a:ext uri="{FF2B5EF4-FFF2-40B4-BE49-F238E27FC236}">
                <a16:creationId xmlns:a16="http://schemas.microsoft.com/office/drawing/2014/main" xmlns="" id="{13BD73BF-518E-4077-BCE7-6B20A839A3F5}"/>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280067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xmlns="" id="{46BCCF95-3882-461B-A999-9D3C8CFC5D83}"/>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endParaRPr lang="aa-ET"/>
          </a:p>
        </p:txBody>
      </p:sp>
      <p:sp>
        <p:nvSpPr>
          <p:cNvPr id="3" name="Місце для вертикального тексту 2">
            <a:extLst>
              <a:ext uri="{FF2B5EF4-FFF2-40B4-BE49-F238E27FC236}">
                <a16:creationId xmlns:a16="http://schemas.microsoft.com/office/drawing/2014/main" xmlns="" id="{4CDD9771-E4A9-4C2F-A2E8-DE502862A5CD}"/>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4" name="Місце для дати 3">
            <a:extLst>
              <a:ext uri="{FF2B5EF4-FFF2-40B4-BE49-F238E27FC236}">
                <a16:creationId xmlns:a16="http://schemas.microsoft.com/office/drawing/2014/main" xmlns="" id="{C3BE2A5E-C404-484B-9C46-B8C4166E7C90}"/>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5" name="Місце для нижнього колонтитула 4">
            <a:extLst>
              <a:ext uri="{FF2B5EF4-FFF2-40B4-BE49-F238E27FC236}">
                <a16:creationId xmlns:a16="http://schemas.microsoft.com/office/drawing/2014/main" xmlns="" id="{122A2E5F-A9B9-49AB-B537-3FE4882C124F}"/>
              </a:ext>
            </a:extLst>
          </p:cNvPr>
          <p:cNvSpPr>
            <a:spLocks noGrp="1"/>
          </p:cNvSpPr>
          <p:nvPr>
            <p:ph type="ftr" sz="quarter" idx="11"/>
          </p:nvPr>
        </p:nvSpPr>
        <p:spPr/>
        <p:txBody>
          <a:bodyPr/>
          <a:lstStyle/>
          <a:p>
            <a:endParaRPr lang="ru-RU" dirty="0"/>
          </a:p>
        </p:txBody>
      </p:sp>
      <p:sp>
        <p:nvSpPr>
          <p:cNvPr id="6" name="Місце для номера слайда 5">
            <a:extLst>
              <a:ext uri="{FF2B5EF4-FFF2-40B4-BE49-F238E27FC236}">
                <a16:creationId xmlns:a16="http://schemas.microsoft.com/office/drawing/2014/main" xmlns="" id="{BFC125E2-754D-49A4-9DAF-7039A964DA75}"/>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207848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E861092-DB7E-404A-9709-42C9BF6805F5}"/>
              </a:ext>
            </a:extLst>
          </p:cNvPr>
          <p:cNvSpPr>
            <a:spLocks noGrp="1"/>
          </p:cNvSpPr>
          <p:nvPr>
            <p:ph type="title"/>
          </p:nvPr>
        </p:nvSpPr>
        <p:spPr/>
        <p:txBody>
          <a:bodyPr/>
          <a:lstStyle/>
          <a:p>
            <a:r>
              <a:rPr lang="uk-UA"/>
              <a:t>Клацніть, щоб редагувати стиль зразка заголовка</a:t>
            </a:r>
            <a:endParaRPr lang="aa-ET"/>
          </a:p>
        </p:txBody>
      </p:sp>
      <p:sp>
        <p:nvSpPr>
          <p:cNvPr id="3" name="Місце для вмісту 2">
            <a:extLst>
              <a:ext uri="{FF2B5EF4-FFF2-40B4-BE49-F238E27FC236}">
                <a16:creationId xmlns:a16="http://schemas.microsoft.com/office/drawing/2014/main" xmlns="" id="{5703B448-3A2F-495F-8A41-5E64F625BFFA}"/>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4" name="Місце для дати 3">
            <a:extLst>
              <a:ext uri="{FF2B5EF4-FFF2-40B4-BE49-F238E27FC236}">
                <a16:creationId xmlns:a16="http://schemas.microsoft.com/office/drawing/2014/main" xmlns="" id="{0660EE60-08A2-4641-B782-E3C61D6843C6}"/>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5" name="Місце для нижнього колонтитула 4">
            <a:extLst>
              <a:ext uri="{FF2B5EF4-FFF2-40B4-BE49-F238E27FC236}">
                <a16:creationId xmlns:a16="http://schemas.microsoft.com/office/drawing/2014/main" xmlns="" id="{67C1F14E-B1E9-4D51-AFA7-D24570FCA1E1}"/>
              </a:ext>
            </a:extLst>
          </p:cNvPr>
          <p:cNvSpPr>
            <a:spLocks noGrp="1"/>
          </p:cNvSpPr>
          <p:nvPr>
            <p:ph type="ftr" sz="quarter" idx="11"/>
          </p:nvPr>
        </p:nvSpPr>
        <p:spPr/>
        <p:txBody>
          <a:bodyPr/>
          <a:lstStyle/>
          <a:p>
            <a:endParaRPr lang="ru-RU" dirty="0"/>
          </a:p>
        </p:txBody>
      </p:sp>
      <p:sp>
        <p:nvSpPr>
          <p:cNvPr id="6" name="Місце для номера слайда 5">
            <a:extLst>
              <a:ext uri="{FF2B5EF4-FFF2-40B4-BE49-F238E27FC236}">
                <a16:creationId xmlns:a16="http://schemas.microsoft.com/office/drawing/2014/main" xmlns="" id="{C367CC82-5D60-499A-8981-AC01C753E75C}"/>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1826933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EFBAD50-6DB3-43C0-8DDC-4DFCFE8E6767}"/>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endParaRPr lang="aa-ET"/>
          </a:p>
        </p:txBody>
      </p:sp>
      <p:sp>
        <p:nvSpPr>
          <p:cNvPr id="3" name="Місце для тексту 2">
            <a:extLst>
              <a:ext uri="{FF2B5EF4-FFF2-40B4-BE49-F238E27FC236}">
                <a16:creationId xmlns:a16="http://schemas.microsoft.com/office/drawing/2014/main" xmlns="" id="{F8E5DEE7-02A1-475F-9948-AB832162E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xmlns="" id="{8484CE4B-D6A2-43FB-80EB-FED5565DA96E}"/>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5" name="Місце для нижнього колонтитула 4">
            <a:extLst>
              <a:ext uri="{FF2B5EF4-FFF2-40B4-BE49-F238E27FC236}">
                <a16:creationId xmlns:a16="http://schemas.microsoft.com/office/drawing/2014/main" xmlns="" id="{5A759E35-D4D2-4F9A-B712-8691CF60AB50}"/>
              </a:ext>
            </a:extLst>
          </p:cNvPr>
          <p:cNvSpPr>
            <a:spLocks noGrp="1"/>
          </p:cNvSpPr>
          <p:nvPr>
            <p:ph type="ftr" sz="quarter" idx="11"/>
          </p:nvPr>
        </p:nvSpPr>
        <p:spPr/>
        <p:txBody>
          <a:bodyPr/>
          <a:lstStyle/>
          <a:p>
            <a:endParaRPr lang="ru-RU" dirty="0"/>
          </a:p>
        </p:txBody>
      </p:sp>
      <p:sp>
        <p:nvSpPr>
          <p:cNvPr id="6" name="Місце для номера слайда 5">
            <a:extLst>
              <a:ext uri="{FF2B5EF4-FFF2-40B4-BE49-F238E27FC236}">
                <a16:creationId xmlns:a16="http://schemas.microsoft.com/office/drawing/2014/main" xmlns="" id="{DB6B96D0-4677-4954-B174-59DF55761F2C}"/>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13883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F1E3AE4-8A0F-41CE-9FA3-903B14BE8816}"/>
              </a:ext>
            </a:extLst>
          </p:cNvPr>
          <p:cNvSpPr>
            <a:spLocks noGrp="1"/>
          </p:cNvSpPr>
          <p:nvPr>
            <p:ph type="title"/>
          </p:nvPr>
        </p:nvSpPr>
        <p:spPr/>
        <p:txBody>
          <a:bodyPr/>
          <a:lstStyle/>
          <a:p>
            <a:r>
              <a:rPr lang="uk-UA"/>
              <a:t>Клацніть, щоб редагувати стиль зразка заголовка</a:t>
            </a:r>
            <a:endParaRPr lang="aa-ET"/>
          </a:p>
        </p:txBody>
      </p:sp>
      <p:sp>
        <p:nvSpPr>
          <p:cNvPr id="3" name="Місце для вмісту 2">
            <a:extLst>
              <a:ext uri="{FF2B5EF4-FFF2-40B4-BE49-F238E27FC236}">
                <a16:creationId xmlns:a16="http://schemas.microsoft.com/office/drawing/2014/main" xmlns="" id="{0811B689-F0FA-43FE-BDEA-8D3CC763B385}"/>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4" name="Місце для вмісту 3">
            <a:extLst>
              <a:ext uri="{FF2B5EF4-FFF2-40B4-BE49-F238E27FC236}">
                <a16:creationId xmlns:a16="http://schemas.microsoft.com/office/drawing/2014/main" xmlns="" id="{F653215F-AEEE-4748-B472-AC0A116A0B1C}"/>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5" name="Місце для дати 4">
            <a:extLst>
              <a:ext uri="{FF2B5EF4-FFF2-40B4-BE49-F238E27FC236}">
                <a16:creationId xmlns:a16="http://schemas.microsoft.com/office/drawing/2014/main" xmlns="" id="{BB0256BA-6708-45D2-A288-D5CEBC148D3F}"/>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6" name="Місце для нижнього колонтитула 5">
            <a:extLst>
              <a:ext uri="{FF2B5EF4-FFF2-40B4-BE49-F238E27FC236}">
                <a16:creationId xmlns:a16="http://schemas.microsoft.com/office/drawing/2014/main" xmlns="" id="{05CF6CB2-AE97-4605-9408-AAE573EA621A}"/>
              </a:ext>
            </a:extLst>
          </p:cNvPr>
          <p:cNvSpPr>
            <a:spLocks noGrp="1"/>
          </p:cNvSpPr>
          <p:nvPr>
            <p:ph type="ftr" sz="quarter" idx="11"/>
          </p:nvPr>
        </p:nvSpPr>
        <p:spPr/>
        <p:txBody>
          <a:bodyPr/>
          <a:lstStyle/>
          <a:p>
            <a:endParaRPr lang="ru-RU" dirty="0"/>
          </a:p>
        </p:txBody>
      </p:sp>
      <p:sp>
        <p:nvSpPr>
          <p:cNvPr id="7" name="Місце для номера слайда 6">
            <a:extLst>
              <a:ext uri="{FF2B5EF4-FFF2-40B4-BE49-F238E27FC236}">
                <a16:creationId xmlns:a16="http://schemas.microsoft.com/office/drawing/2014/main" xmlns="" id="{12E4C1F8-061C-4E54-9A2F-5552649A6BB9}"/>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258936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7481A35-BCFD-4FE3-A344-CFB5A6376727}"/>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endParaRPr lang="aa-ET"/>
          </a:p>
        </p:txBody>
      </p:sp>
      <p:sp>
        <p:nvSpPr>
          <p:cNvPr id="3" name="Місце для тексту 2">
            <a:extLst>
              <a:ext uri="{FF2B5EF4-FFF2-40B4-BE49-F238E27FC236}">
                <a16:creationId xmlns:a16="http://schemas.microsoft.com/office/drawing/2014/main" xmlns="" id="{5F352CC9-161C-41AA-A804-0843EF771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xmlns="" id="{C46F3BA3-DE6A-44DE-819A-69751CBD8CA1}"/>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5" name="Місце для тексту 4">
            <a:extLst>
              <a:ext uri="{FF2B5EF4-FFF2-40B4-BE49-F238E27FC236}">
                <a16:creationId xmlns:a16="http://schemas.microsoft.com/office/drawing/2014/main" xmlns="" id="{3787F2D1-2FBF-4122-9953-2FD8FE9A0B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xmlns="" id="{C24E91E1-F743-43E4-B293-B30CC060A88C}"/>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7" name="Місце для дати 6">
            <a:extLst>
              <a:ext uri="{FF2B5EF4-FFF2-40B4-BE49-F238E27FC236}">
                <a16:creationId xmlns:a16="http://schemas.microsoft.com/office/drawing/2014/main" xmlns="" id="{5A4503FA-6F1D-47FF-A7AC-3A681ED52A62}"/>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8" name="Місце для нижнього колонтитула 7">
            <a:extLst>
              <a:ext uri="{FF2B5EF4-FFF2-40B4-BE49-F238E27FC236}">
                <a16:creationId xmlns:a16="http://schemas.microsoft.com/office/drawing/2014/main" xmlns="" id="{71DE5F16-968A-461B-A1EA-7225A10384C8}"/>
              </a:ext>
            </a:extLst>
          </p:cNvPr>
          <p:cNvSpPr>
            <a:spLocks noGrp="1"/>
          </p:cNvSpPr>
          <p:nvPr>
            <p:ph type="ftr" sz="quarter" idx="11"/>
          </p:nvPr>
        </p:nvSpPr>
        <p:spPr/>
        <p:txBody>
          <a:bodyPr/>
          <a:lstStyle/>
          <a:p>
            <a:endParaRPr lang="ru-RU" dirty="0"/>
          </a:p>
        </p:txBody>
      </p:sp>
      <p:sp>
        <p:nvSpPr>
          <p:cNvPr id="9" name="Місце для номера слайда 8">
            <a:extLst>
              <a:ext uri="{FF2B5EF4-FFF2-40B4-BE49-F238E27FC236}">
                <a16:creationId xmlns:a16="http://schemas.microsoft.com/office/drawing/2014/main" xmlns="" id="{5365481E-D37E-4A0F-A9C6-F55A22E1EDE2}"/>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379818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F935F5A-FD07-4A8C-A493-5FD4D1966A1B}"/>
              </a:ext>
            </a:extLst>
          </p:cNvPr>
          <p:cNvSpPr>
            <a:spLocks noGrp="1"/>
          </p:cNvSpPr>
          <p:nvPr>
            <p:ph type="title"/>
          </p:nvPr>
        </p:nvSpPr>
        <p:spPr/>
        <p:txBody>
          <a:bodyPr/>
          <a:lstStyle/>
          <a:p>
            <a:r>
              <a:rPr lang="uk-UA"/>
              <a:t>Клацніть, щоб редагувати стиль зразка заголовка</a:t>
            </a:r>
            <a:endParaRPr lang="aa-ET"/>
          </a:p>
        </p:txBody>
      </p:sp>
      <p:sp>
        <p:nvSpPr>
          <p:cNvPr id="3" name="Місце для дати 2">
            <a:extLst>
              <a:ext uri="{FF2B5EF4-FFF2-40B4-BE49-F238E27FC236}">
                <a16:creationId xmlns:a16="http://schemas.microsoft.com/office/drawing/2014/main" xmlns="" id="{F6603E9E-D11D-4E8C-A84B-FA25ED5B7080}"/>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4" name="Місце для нижнього колонтитула 3">
            <a:extLst>
              <a:ext uri="{FF2B5EF4-FFF2-40B4-BE49-F238E27FC236}">
                <a16:creationId xmlns:a16="http://schemas.microsoft.com/office/drawing/2014/main" xmlns="" id="{8A0616CC-619B-407B-9E40-003923B7800B}"/>
              </a:ext>
            </a:extLst>
          </p:cNvPr>
          <p:cNvSpPr>
            <a:spLocks noGrp="1"/>
          </p:cNvSpPr>
          <p:nvPr>
            <p:ph type="ftr" sz="quarter" idx="11"/>
          </p:nvPr>
        </p:nvSpPr>
        <p:spPr/>
        <p:txBody>
          <a:bodyPr/>
          <a:lstStyle/>
          <a:p>
            <a:endParaRPr lang="ru-RU" dirty="0"/>
          </a:p>
        </p:txBody>
      </p:sp>
      <p:sp>
        <p:nvSpPr>
          <p:cNvPr id="5" name="Місце для номера слайда 4">
            <a:extLst>
              <a:ext uri="{FF2B5EF4-FFF2-40B4-BE49-F238E27FC236}">
                <a16:creationId xmlns:a16="http://schemas.microsoft.com/office/drawing/2014/main" xmlns="" id="{199590EC-579C-455A-BA00-1A32A7AD8330}"/>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285537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xmlns="" id="{E1E8F579-5740-43FF-A43C-D2578375FC65}"/>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3" name="Місце для нижнього колонтитула 2">
            <a:extLst>
              <a:ext uri="{FF2B5EF4-FFF2-40B4-BE49-F238E27FC236}">
                <a16:creationId xmlns:a16="http://schemas.microsoft.com/office/drawing/2014/main" xmlns="" id="{504DBEB7-9D76-4783-B5F1-31AE1C335344}"/>
              </a:ext>
            </a:extLst>
          </p:cNvPr>
          <p:cNvSpPr>
            <a:spLocks noGrp="1"/>
          </p:cNvSpPr>
          <p:nvPr>
            <p:ph type="ftr" sz="quarter" idx="11"/>
          </p:nvPr>
        </p:nvSpPr>
        <p:spPr/>
        <p:txBody>
          <a:bodyPr/>
          <a:lstStyle/>
          <a:p>
            <a:endParaRPr lang="ru-RU" dirty="0"/>
          </a:p>
        </p:txBody>
      </p:sp>
      <p:sp>
        <p:nvSpPr>
          <p:cNvPr id="4" name="Місце для номера слайда 3">
            <a:extLst>
              <a:ext uri="{FF2B5EF4-FFF2-40B4-BE49-F238E27FC236}">
                <a16:creationId xmlns:a16="http://schemas.microsoft.com/office/drawing/2014/main" xmlns="" id="{A7139AD7-9BCE-4AE6-B69D-5B1392276E9B}"/>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262378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D72E9B7-52D0-451F-8A49-C5FE1A73899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aa-ET"/>
          </a:p>
        </p:txBody>
      </p:sp>
      <p:sp>
        <p:nvSpPr>
          <p:cNvPr id="3" name="Місце для вмісту 2">
            <a:extLst>
              <a:ext uri="{FF2B5EF4-FFF2-40B4-BE49-F238E27FC236}">
                <a16:creationId xmlns:a16="http://schemas.microsoft.com/office/drawing/2014/main" xmlns="" id="{C6ACCFF8-A9E6-4BD3-B11B-917151F53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4" name="Місце для тексту 3">
            <a:extLst>
              <a:ext uri="{FF2B5EF4-FFF2-40B4-BE49-F238E27FC236}">
                <a16:creationId xmlns:a16="http://schemas.microsoft.com/office/drawing/2014/main" xmlns="" id="{E312A5C7-8C7C-4CB9-B9C7-4DA31AB68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xmlns="" id="{DDC94CBE-B7CC-4CD7-B385-B3F1629C0EDA}"/>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6" name="Місце для нижнього колонтитула 5">
            <a:extLst>
              <a:ext uri="{FF2B5EF4-FFF2-40B4-BE49-F238E27FC236}">
                <a16:creationId xmlns:a16="http://schemas.microsoft.com/office/drawing/2014/main" xmlns="" id="{7FF0CFE8-92B3-4F2B-84B5-C145F7D4D503}"/>
              </a:ext>
            </a:extLst>
          </p:cNvPr>
          <p:cNvSpPr>
            <a:spLocks noGrp="1"/>
          </p:cNvSpPr>
          <p:nvPr>
            <p:ph type="ftr" sz="quarter" idx="11"/>
          </p:nvPr>
        </p:nvSpPr>
        <p:spPr/>
        <p:txBody>
          <a:bodyPr/>
          <a:lstStyle/>
          <a:p>
            <a:endParaRPr lang="ru-RU" dirty="0"/>
          </a:p>
        </p:txBody>
      </p:sp>
      <p:sp>
        <p:nvSpPr>
          <p:cNvPr id="7" name="Місце для номера слайда 6">
            <a:extLst>
              <a:ext uri="{FF2B5EF4-FFF2-40B4-BE49-F238E27FC236}">
                <a16:creationId xmlns:a16="http://schemas.microsoft.com/office/drawing/2014/main" xmlns="" id="{13AD26C5-1CC5-41E9-8550-D967058974C0}"/>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40937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B9E3710-2871-4CD3-B319-F5B49D164F73}"/>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aa-ET"/>
          </a:p>
        </p:txBody>
      </p:sp>
      <p:sp>
        <p:nvSpPr>
          <p:cNvPr id="3" name="Місце для зображення 2">
            <a:extLst>
              <a:ext uri="{FF2B5EF4-FFF2-40B4-BE49-F238E27FC236}">
                <a16:creationId xmlns:a16="http://schemas.microsoft.com/office/drawing/2014/main" xmlns="" id="{64FD8A96-D8F2-4164-B02C-7057DA6EC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Місце для тексту 3">
            <a:extLst>
              <a:ext uri="{FF2B5EF4-FFF2-40B4-BE49-F238E27FC236}">
                <a16:creationId xmlns:a16="http://schemas.microsoft.com/office/drawing/2014/main" xmlns="" id="{CF786ADF-4AEC-4A44-B677-DBC38EFE0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xmlns="" id="{1DA359C7-FADD-4629-B4C3-ACAC901C0A77}"/>
              </a:ext>
            </a:extLst>
          </p:cNvPr>
          <p:cNvSpPr>
            <a:spLocks noGrp="1"/>
          </p:cNvSpPr>
          <p:nvPr>
            <p:ph type="dt" sz="half" idx="10"/>
          </p:nvPr>
        </p:nvSpPr>
        <p:spPr/>
        <p:txBody>
          <a:bodyPr/>
          <a:lstStyle/>
          <a:p>
            <a:fld id="{3D360AA3-2C78-4460-B555-19B62EC17EF1}" type="datetimeFigureOut">
              <a:rPr lang="ru-RU" smtClean="0"/>
              <a:t>05.09.2024</a:t>
            </a:fld>
            <a:endParaRPr lang="ru-RU" dirty="0"/>
          </a:p>
        </p:txBody>
      </p:sp>
      <p:sp>
        <p:nvSpPr>
          <p:cNvPr id="6" name="Місце для нижнього колонтитула 5">
            <a:extLst>
              <a:ext uri="{FF2B5EF4-FFF2-40B4-BE49-F238E27FC236}">
                <a16:creationId xmlns:a16="http://schemas.microsoft.com/office/drawing/2014/main" xmlns="" id="{3836231F-AA4F-4EDE-A007-76F4AEFDCF39}"/>
              </a:ext>
            </a:extLst>
          </p:cNvPr>
          <p:cNvSpPr>
            <a:spLocks noGrp="1"/>
          </p:cNvSpPr>
          <p:nvPr>
            <p:ph type="ftr" sz="quarter" idx="11"/>
          </p:nvPr>
        </p:nvSpPr>
        <p:spPr/>
        <p:txBody>
          <a:bodyPr/>
          <a:lstStyle/>
          <a:p>
            <a:endParaRPr lang="ru-RU" dirty="0"/>
          </a:p>
        </p:txBody>
      </p:sp>
      <p:sp>
        <p:nvSpPr>
          <p:cNvPr id="7" name="Місце для номера слайда 6">
            <a:extLst>
              <a:ext uri="{FF2B5EF4-FFF2-40B4-BE49-F238E27FC236}">
                <a16:creationId xmlns:a16="http://schemas.microsoft.com/office/drawing/2014/main" xmlns="" id="{5844E563-9FD1-4DFA-9B9A-CD75DE1B652E}"/>
              </a:ext>
            </a:extLst>
          </p:cNvPr>
          <p:cNvSpPr>
            <a:spLocks noGrp="1"/>
          </p:cNvSpPr>
          <p:nvPr>
            <p:ph type="sldNum" sz="quarter" idx="12"/>
          </p:nvPr>
        </p:nvSpPr>
        <p:spPr/>
        <p:txBody>
          <a:bodyPr/>
          <a:lstStyle/>
          <a:p>
            <a:fld id="{3EDE6708-755D-4BB2-AD03-91B184FDEA14}" type="slidenum">
              <a:rPr lang="ru-RU" smtClean="0"/>
              <a:t>‹#›</a:t>
            </a:fld>
            <a:endParaRPr lang="ru-RU" dirty="0"/>
          </a:p>
        </p:txBody>
      </p:sp>
    </p:spTree>
    <p:extLst>
      <p:ext uri="{BB962C8B-B14F-4D97-AF65-F5344CB8AC3E}">
        <p14:creationId xmlns:p14="http://schemas.microsoft.com/office/powerpoint/2010/main" val="1181690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xmlns="" id="{CB00EC26-03A2-4AEA-B91F-DE1EEEE8BF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aa-ET"/>
          </a:p>
        </p:txBody>
      </p:sp>
      <p:sp>
        <p:nvSpPr>
          <p:cNvPr id="3" name="Місце для тексту 2">
            <a:extLst>
              <a:ext uri="{FF2B5EF4-FFF2-40B4-BE49-F238E27FC236}">
                <a16:creationId xmlns:a16="http://schemas.microsoft.com/office/drawing/2014/main" xmlns="" id="{FAB8C8D9-2368-4E43-87A3-B3B03F1A6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aa-ET"/>
          </a:p>
        </p:txBody>
      </p:sp>
      <p:sp>
        <p:nvSpPr>
          <p:cNvPr id="4" name="Місце для дати 3">
            <a:extLst>
              <a:ext uri="{FF2B5EF4-FFF2-40B4-BE49-F238E27FC236}">
                <a16:creationId xmlns:a16="http://schemas.microsoft.com/office/drawing/2014/main" xmlns="" id="{4EB206C9-D2F7-4C9A-8CC6-6C434EE35E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60AA3-2C78-4460-B555-19B62EC17EF1}" type="datetimeFigureOut">
              <a:rPr lang="ru-RU" smtClean="0"/>
              <a:t>05.09.2024</a:t>
            </a:fld>
            <a:endParaRPr lang="ru-RU" dirty="0"/>
          </a:p>
        </p:txBody>
      </p:sp>
      <p:sp>
        <p:nvSpPr>
          <p:cNvPr id="5" name="Місце для нижнього колонтитула 4">
            <a:extLst>
              <a:ext uri="{FF2B5EF4-FFF2-40B4-BE49-F238E27FC236}">
                <a16:creationId xmlns:a16="http://schemas.microsoft.com/office/drawing/2014/main" xmlns="" id="{2937F8AA-60A0-43C1-801D-7A3EA17AA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Місце для номера слайда 5">
            <a:extLst>
              <a:ext uri="{FF2B5EF4-FFF2-40B4-BE49-F238E27FC236}">
                <a16:creationId xmlns:a16="http://schemas.microsoft.com/office/drawing/2014/main" xmlns="" id="{A2C6555E-EE06-4F46-A551-AD0480D73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E6708-755D-4BB2-AD03-91B184FDEA14}" type="slidenum">
              <a:rPr lang="ru-RU" smtClean="0"/>
              <a:t>‹#›</a:t>
            </a:fld>
            <a:endParaRPr lang="ru-RU" dirty="0"/>
          </a:p>
        </p:txBody>
      </p:sp>
    </p:spTree>
    <p:extLst>
      <p:ext uri="{BB962C8B-B14F-4D97-AF65-F5344CB8AC3E}">
        <p14:creationId xmlns:p14="http://schemas.microsoft.com/office/powerpoint/2010/main" val="412013655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xmlns="" id="{4318E0A5-CEE0-4120-9975-41BF52228097}"/>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881743" y="-330791"/>
            <a:ext cx="13955485" cy="7729132"/>
          </a:xfrm>
          <a:prstGeom prst="rect">
            <a:avLst/>
          </a:prstGeom>
        </p:spPr>
      </p:pic>
      <p:sp>
        <p:nvSpPr>
          <p:cNvPr id="2" name="Заголовок 1">
            <a:extLst>
              <a:ext uri="{FF2B5EF4-FFF2-40B4-BE49-F238E27FC236}">
                <a16:creationId xmlns:a16="http://schemas.microsoft.com/office/drawing/2014/main" xmlns="" id="{662BB807-79D9-C929-131A-B60171D946C5}"/>
              </a:ext>
            </a:extLst>
          </p:cNvPr>
          <p:cNvSpPr>
            <a:spLocks noGrp="1"/>
          </p:cNvSpPr>
          <p:nvPr>
            <p:ph type="ctrTitle"/>
          </p:nvPr>
        </p:nvSpPr>
        <p:spPr>
          <a:xfrm>
            <a:off x="216487" y="1158723"/>
            <a:ext cx="11430000" cy="3129759"/>
          </a:xfrm>
        </p:spPr>
        <p:txBody>
          <a:bodyPr>
            <a:noAutofit/>
          </a:bodyPr>
          <a:lstStyle/>
          <a:p>
            <a:pPr>
              <a:lnSpc>
                <a:spcPct val="70000"/>
              </a:lnSpc>
            </a:pPr>
            <a:r>
              <a:rPr lang="uk-UA" sz="3600" b="1" dirty="0">
                <a:solidFill>
                  <a:schemeClr val="tx1">
                    <a:lumMod val="85000"/>
                    <a:lumOff val="15000"/>
                  </a:schemeClr>
                </a:solidFill>
                <a:latin typeface="Nexa Heavy" panose="00000A00000000000000" pitchFamily="2" charset="-52"/>
              </a:rPr>
              <a:t> </a:t>
            </a:r>
            <a:r>
              <a:rPr lang="pl-PL" sz="3600" b="1" dirty="0">
                <a:solidFill>
                  <a:schemeClr val="tx1">
                    <a:lumMod val="85000"/>
                    <a:lumOff val="15000"/>
                  </a:schemeClr>
                </a:solidFill>
                <a:latin typeface="Nexa Heavy" panose="00000A00000000000000" pitchFamily="2" charset="-52"/>
              </a:rPr>
              <a:t>T</a:t>
            </a:r>
            <a:r>
              <a:rPr lang="en-US" sz="3600" b="1" dirty="0">
                <a:solidFill>
                  <a:schemeClr val="tx1">
                    <a:lumMod val="85000"/>
                    <a:lumOff val="15000"/>
                  </a:schemeClr>
                </a:solidFill>
                <a:latin typeface="Nexa Heavy" panose="00000A00000000000000" pitchFamily="2" charset="-52"/>
              </a:rPr>
              <a:t>hematic Atlas </a:t>
            </a:r>
            <a:r>
              <a:rPr lang="pl-PL" sz="3600" b="1" dirty="0">
                <a:solidFill>
                  <a:schemeClr val="tx1">
                    <a:lumMod val="85000"/>
                    <a:lumOff val="15000"/>
                  </a:schemeClr>
                </a:solidFill>
                <a:latin typeface="Nexa Heavy" panose="00000A00000000000000" pitchFamily="2" charset="-52"/>
              </a:rPr>
              <a:t/>
            </a:r>
            <a:br>
              <a:rPr lang="pl-PL" sz="3600" b="1" dirty="0">
                <a:solidFill>
                  <a:schemeClr val="tx1">
                    <a:lumMod val="85000"/>
                    <a:lumOff val="15000"/>
                  </a:schemeClr>
                </a:solidFill>
                <a:latin typeface="Nexa Heavy" panose="00000A00000000000000" pitchFamily="2" charset="-52"/>
              </a:rPr>
            </a:br>
            <a:r>
              <a:rPr lang="en-US" sz="3600" b="1" dirty="0">
                <a:solidFill>
                  <a:schemeClr val="tx1">
                    <a:lumMod val="85000"/>
                    <a:lumOff val="15000"/>
                  </a:schemeClr>
                </a:solidFill>
                <a:latin typeface="Nexa Heavy" panose="00000A00000000000000" pitchFamily="2" charset="-52"/>
              </a:rPr>
              <a:t/>
            </a:r>
            <a:br>
              <a:rPr lang="en-US" sz="3600" b="1" dirty="0">
                <a:solidFill>
                  <a:schemeClr val="tx1">
                    <a:lumMod val="85000"/>
                    <a:lumOff val="15000"/>
                  </a:schemeClr>
                </a:solidFill>
                <a:latin typeface="Nexa Heavy" panose="00000A00000000000000" pitchFamily="2" charset="-52"/>
              </a:rPr>
            </a:br>
            <a:r>
              <a:rPr lang="en-US" sz="3600" b="1" dirty="0">
                <a:solidFill>
                  <a:schemeClr val="tx1">
                    <a:lumMod val="85000"/>
                    <a:lumOff val="15000"/>
                  </a:schemeClr>
                </a:solidFill>
                <a:latin typeface="Nexa Heavy" panose="00000A00000000000000" pitchFamily="2" charset="-52"/>
              </a:rPr>
              <a:t>“Settlement network of Ukraine</a:t>
            </a:r>
            <a:r>
              <a:rPr lang="pl-PL" sz="3600" b="1" cap="all" dirty="0">
                <a:solidFill>
                  <a:schemeClr val="tx1">
                    <a:lumMod val="85000"/>
                    <a:lumOff val="15000"/>
                  </a:schemeClr>
                </a:solidFill>
                <a:latin typeface="Nexa Heavy" panose="00000A00000000000000" pitchFamily="2" charset="-52"/>
              </a:rPr>
              <a:t/>
            </a:r>
            <a:br>
              <a:rPr lang="pl-PL" sz="3600" b="1" cap="all" dirty="0">
                <a:solidFill>
                  <a:schemeClr val="tx1">
                    <a:lumMod val="85000"/>
                    <a:lumOff val="15000"/>
                  </a:schemeClr>
                </a:solidFill>
                <a:latin typeface="Nexa Heavy" panose="00000A00000000000000" pitchFamily="2" charset="-52"/>
              </a:rPr>
            </a:br>
            <a:r>
              <a:rPr lang="uk-UA" sz="3600" b="1" dirty="0">
                <a:solidFill>
                  <a:schemeClr val="tx1">
                    <a:lumMod val="85000"/>
                    <a:lumOff val="15000"/>
                  </a:schemeClr>
                </a:solidFill>
                <a:latin typeface="Nexa Heavy" panose="00000A00000000000000" pitchFamily="2" charset="-52"/>
              </a:rPr>
              <a:t/>
            </a:r>
            <a:br>
              <a:rPr lang="uk-UA" sz="3600" b="1" dirty="0">
                <a:solidFill>
                  <a:schemeClr val="tx1">
                    <a:lumMod val="85000"/>
                    <a:lumOff val="15000"/>
                  </a:schemeClr>
                </a:solidFill>
                <a:latin typeface="Nexa Heavy" panose="00000A00000000000000" pitchFamily="2" charset="-52"/>
              </a:rPr>
            </a:br>
            <a:r>
              <a:rPr lang="en-US" sz="3600" b="1" dirty="0">
                <a:solidFill>
                  <a:schemeClr val="tx1">
                    <a:lumMod val="85000"/>
                    <a:lumOff val="15000"/>
                  </a:schemeClr>
                </a:solidFill>
                <a:latin typeface="Nexa Heavy" panose="00000A00000000000000" pitchFamily="2" charset="-52"/>
              </a:rPr>
              <a:t>(Formation and Development)"</a:t>
            </a:r>
            <a:endParaRPr lang="uk-UA" sz="3600" b="1" dirty="0">
              <a:solidFill>
                <a:schemeClr val="tx1">
                  <a:lumMod val="85000"/>
                  <a:lumOff val="15000"/>
                </a:schemeClr>
              </a:solidFill>
              <a:latin typeface="Nexa Heavy" panose="00000A00000000000000" pitchFamily="2" charset="-52"/>
            </a:endParaRPr>
          </a:p>
        </p:txBody>
      </p:sp>
      <p:sp>
        <p:nvSpPr>
          <p:cNvPr id="3" name="Подзаголовок 2">
            <a:extLst>
              <a:ext uri="{FF2B5EF4-FFF2-40B4-BE49-F238E27FC236}">
                <a16:creationId xmlns:a16="http://schemas.microsoft.com/office/drawing/2014/main" xmlns="" id="{EB2BB0FF-8637-9FC1-96D4-F71FC6B54ADF}"/>
              </a:ext>
            </a:extLst>
          </p:cNvPr>
          <p:cNvSpPr>
            <a:spLocks noGrp="1"/>
          </p:cNvSpPr>
          <p:nvPr>
            <p:ph type="subTitle" idx="1"/>
          </p:nvPr>
        </p:nvSpPr>
        <p:spPr>
          <a:xfrm>
            <a:off x="400050" y="297490"/>
            <a:ext cx="3876675" cy="651971"/>
          </a:xfrm>
        </p:spPr>
        <p:txBody>
          <a:bodyPr>
            <a:noAutofit/>
          </a:bodyPr>
          <a:lstStyle/>
          <a:p>
            <a:r>
              <a:rPr lang="en-US" sz="2100" b="1" dirty="0">
                <a:solidFill>
                  <a:srgbClr val="3B87C5"/>
                </a:solidFill>
                <a:latin typeface="Nexa Heavy" panose="00000A00000000000000" pitchFamily="2" charset="-52"/>
              </a:rPr>
              <a:t>Institute of Geography </a:t>
            </a:r>
          </a:p>
          <a:p>
            <a:r>
              <a:rPr lang="en-US" sz="2100" b="1" dirty="0">
                <a:solidFill>
                  <a:srgbClr val="3B87C5"/>
                </a:solidFill>
                <a:latin typeface="Nexa Heavy" panose="00000A00000000000000" pitchFamily="2" charset="-52"/>
              </a:rPr>
              <a:t>of the NAS of Ukraine</a:t>
            </a:r>
            <a:endParaRPr lang="ru-RU" sz="2100" b="1" dirty="0">
              <a:solidFill>
                <a:srgbClr val="3B87C5"/>
              </a:solidFill>
              <a:latin typeface="Nexa Heavy" panose="00000A00000000000000" pitchFamily="2" charset="-52"/>
            </a:endParaRPr>
          </a:p>
        </p:txBody>
      </p:sp>
      <p:sp>
        <p:nvSpPr>
          <p:cNvPr id="7" name="TextBox 6">
            <a:extLst>
              <a:ext uri="{FF2B5EF4-FFF2-40B4-BE49-F238E27FC236}">
                <a16:creationId xmlns:a16="http://schemas.microsoft.com/office/drawing/2014/main" xmlns="" id="{90EA2DA2-8571-4B9B-AB4E-DB44C0932BE0}"/>
              </a:ext>
            </a:extLst>
          </p:cNvPr>
          <p:cNvSpPr txBox="1"/>
          <p:nvPr/>
        </p:nvSpPr>
        <p:spPr>
          <a:xfrm>
            <a:off x="228600" y="5773435"/>
            <a:ext cx="9646919" cy="830997"/>
          </a:xfrm>
          <a:prstGeom prst="rect">
            <a:avLst/>
          </a:prstGeom>
          <a:noFill/>
        </p:spPr>
        <p:txBody>
          <a:bodyPr wrap="square">
            <a:spAutoFit/>
          </a:bodyPr>
          <a:lstStyle/>
          <a:p>
            <a:pPr marL="151130" indent="-151130">
              <a:lnSpc>
                <a:spcPct val="150000"/>
              </a:lnSpc>
            </a:pP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  Leonid </a:t>
            </a:r>
            <a:r>
              <a:rPr lang="en-US" sz="1600" dirty="0">
                <a:solidFill>
                  <a:schemeClr val="tx1">
                    <a:lumMod val="85000"/>
                    <a:lumOff val="15000"/>
                  </a:schemeClr>
                </a:solidFill>
                <a:latin typeface="Nexa Heavy" panose="00000A00000000000000" pitchFamily="2" charset="-52"/>
                <a:ea typeface="Times New Roman" panose="02020603050405020304" pitchFamily="18" charset="0"/>
              </a:rPr>
              <a:t>Rudenko,</a:t>
            </a: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 </a:t>
            </a:r>
            <a:r>
              <a:rPr lang="en-US" sz="1600" dirty="0" err="1">
                <a:solidFill>
                  <a:schemeClr val="tx1">
                    <a:lumMod val="85000"/>
                    <a:lumOff val="15000"/>
                  </a:schemeClr>
                </a:solidFill>
                <a:effectLst/>
                <a:latin typeface="Nexa Heavy" panose="00000A00000000000000" pitchFamily="2" charset="-52"/>
                <a:ea typeface="Times New Roman" panose="02020603050405020304" pitchFamily="18" charset="0"/>
              </a:rPr>
              <a:t>Alla</a:t>
            </a: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 </a:t>
            </a:r>
            <a:r>
              <a:rPr lang="en-US" sz="1600" dirty="0" err="1">
                <a:solidFill>
                  <a:schemeClr val="tx1">
                    <a:lumMod val="85000"/>
                    <a:lumOff val="15000"/>
                  </a:schemeClr>
                </a:solidFill>
                <a:effectLst/>
                <a:latin typeface="Nexa Heavy" panose="00000A00000000000000" pitchFamily="2" charset="-52"/>
                <a:ea typeface="Times New Roman" panose="02020603050405020304" pitchFamily="18" charset="0"/>
              </a:rPr>
              <a:t>Bochkovska</a:t>
            </a: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 </a:t>
            </a:r>
            <a:r>
              <a:rPr lang="en-US" sz="1600" dirty="0" err="1">
                <a:solidFill>
                  <a:schemeClr val="tx1">
                    <a:lumMod val="85000"/>
                    <a:lumOff val="15000"/>
                  </a:schemeClr>
                </a:solidFill>
                <a:effectLst/>
                <a:latin typeface="Nexa Heavy" panose="00000A00000000000000" pitchFamily="2" charset="-52"/>
                <a:ea typeface="Times New Roman" panose="02020603050405020304" pitchFamily="18" charset="0"/>
              </a:rPr>
              <a:t>Marharyta</a:t>
            </a:r>
            <a:r>
              <a:rPr lang="en-US" sz="1600" dirty="0">
                <a:solidFill>
                  <a:schemeClr val="tx1">
                    <a:lumMod val="85000"/>
                    <a:lumOff val="15000"/>
                  </a:schemeClr>
                </a:solidFill>
                <a:latin typeface="Nexa Heavy" panose="00000A00000000000000" pitchFamily="2" charset="-52"/>
                <a:ea typeface="Times New Roman" panose="02020603050405020304" pitchFamily="18" charset="0"/>
              </a:rPr>
              <a:t> </a:t>
            </a:r>
            <a:r>
              <a:rPr lang="en-US" sz="1600" dirty="0" err="1">
                <a:solidFill>
                  <a:schemeClr val="tx1">
                    <a:lumMod val="85000"/>
                    <a:lumOff val="15000"/>
                  </a:schemeClr>
                </a:solidFill>
                <a:effectLst/>
                <a:latin typeface="Nexa Heavy" panose="00000A00000000000000" pitchFamily="2" charset="-52"/>
                <a:ea typeface="Times New Roman" panose="02020603050405020304" pitchFamily="18" charset="0"/>
              </a:rPr>
              <a:t>Vyshnia</a:t>
            </a: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a:t>
            </a:r>
          </a:p>
          <a:p>
            <a:pPr marL="151130" indent="-151130">
              <a:lnSpc>
                <a:spcPct val="150000"/>
              </a:lnSpc>
            </a:pPr>
            <a:r>
              <a:rPr lang="en-US" sz="1600" dirty="0">
                <a:solidFill>
                  <a:schemeClr val="tx1">
                    <a:lumMod val="85000"/>
                    <a:lumOff val="15000"/>
                  </a:schemeClr>
                </a:solidFill>
                <a:latin typeface="Nexa Heavy" panose="00000A00000000000000" pitchFamily="2" charset="-52"/>
                <a:ea typeface="Times New Roman" panose="02020603050405020304" pitchFamily="18" charset="0"/>
              </a:rPr>
              <a:t>  </a:t>
            </a: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Oleksandr </a:t>
            </a:r>
            <a:r>
              <a:rPr lang="en-US" sz="1600" dirty="0" err="1">
                <a:solidFill>
                  <a:schemeClr val="tx1">
                    <a:lumMod val="85000"/>
                    <a:lumOff val="15000"/>
                  </a:schemeClr>
                </a:solidFill>
                <a:effectLst/>
                <a:latin typeface="Nexa Heavy" panose="00000A00000000000000" pitchFamily="2" charset="-52"/>
                <a:ea typeface="Times New Roman" panose="02020603050405020304" pitchFamily="18" charset="0"/>
              </a:rPr>
              <a:t>Leiberiuk</a:t>
            </a: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 Victoria </a:t>
            </a:r>
            <a:r>
              <a:rPr lang="en-US" sz="1600" dirty="0" err="1">
                <a:solidFill>
                  <a:schemeClr val="tx1">
                    <a:lumMod val="85000"/>
                    <a:lumOff val="15000"/>
                  </a:schemeClr>
                </a:solidFill>
                <a:effectLst/>
                <a:latin typeface="Nexa Heavy" panose="00000A00000000000000" pitchFamily="2" charset="-52"/>
                <a:ea typeface="Times New Roman" panose="02020603050405020304" pitchFamily="18" charset="0"/>
              </a:rPr>
              <a:t>Podvoiska</a:t>
            </a:r>
            <a:r>
              <a:rPr lang="en-US" sz="1600" dirty="0">
                <a:solidFill>
                  <a:schemeClr val="tx1">
                    <a:lumMod val="85000"/>
                    <a:lumOff val="15000"/>
                  </a:schemeClr>
                </a:solidFill>
                <a:effectLst/>
                <a:latin typeface="Nexa Heavy" panose="00000A00000000000000" pitchFamily="2" charset="-52"/>
                <a:ea typeface="Times New Roman" panose="02020603050405020304" pitchFamily="18" charset="0"/>
              </a:rPr>
              <a:t>, Kateryna </a:t>
            </a:r>
            <a:r>
              <a:rPr lang="en-US" sz="1600" dirty="0" err="1">
                <a:solidFill>
                  <a:schemeClr val="tx1">
                    <a:lumMod val="85000"/>
                    <a:lumOff val="15000"/>
                  </a:schemeClr>
                </a:solidFill>
                <a:effectLst/>
                <a:latin typeface="Nexa Heavy" panose="00000A00000000000000" pitchFamily="2" charset="-52"/>
                <a:ea typeface="Times New Roman" panose="02020603050405020304" pitchFamily="18" charset="0"/>
              </a:rPr>
              <a:t>Polyvach</a:t>
            </a:r>
            <a:endParaRPr lang="aa-ET" sz="1600" dirty="0">
              <a:solidFill>
                <a:schemeClr val="tx1">
                  <a:lumMod val="85000"/>
                  <a:lumOff val="15000"/>
                </a:schemeClr>
              </a:solidFill>
              <a:effectLst/>
              <a:latin typeface="Nexa Heavy" panose="00000A00000000000000" pitchFamily="2" charset="-52"/>
              <a:ea typeface="Times New Roman" panose="02020603050405020304" pitchFamily="18" charset="0"/>
            </a:endParaRPr>
          </a:p>
        </p:txBody>
      </p:sp>
      <p:pic>
        <p:nvPicPr>
          <p:cNvPr id="13" name="Рисунок 12">
            <a:extLst>
              <a:ext uri="{FF2B5EF4-FFF2-40B4-BE49-F238E27FC236}">
                <a16:creationId xmlns:a16="http://schemas.microsoft.com/office/drawing/2014/main" xmlns="" id="{0D72AC1D-A3B1-4FF3-98AC-DBFA7F37A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891" y="174172"/>
            <a:ext cx="2564947" cy="1296190"/>
          </a:xfrm>
          <a:prstGeom prst="rect">
            <a:avLst/>
          </a:prstGeom>
        </p:spPr>
      </p:pic>
    </p:spTree>
    <p:extLst>
      <p:ext uri="{BB962C8B-B14F-4D97-AF65-F5344CB8AC3E}">
        <p14:creationId xmlns:p14="http://schemas.microsoft.com/office/powerpoint/2010/main" val="2546554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37600" y="346787"/>
            <a:ext cx="3285474" cy="6186309"/>
          </a:xfrm>
          <a:prstGeom prst="rect">
            <a:avLst/>
          </a:prstGeom>
          <a:noFill/>
        </p:spPr>
        <p:txBody>
          <a:bodyPr wrap="square" rtlCol="0">
            <a:spAutoFit/>
          </a:bodyPr>
          <a:lstStyle/>
          <a:p>
            <a:pPr algn="ctr"/>
            <a:endParaRPr lang="en-US" b="1" dirty="0"/>
          </a:p>
          <a:p>
            <a:pPr algn="ctr"/>
            <a:r>
              <a:rPr lang="en-US" b="1" dirty="0">
                <a:solidFill>
                  <a:srgbClr val="A5757C"/>
                </a:solidFill>
                <a:latin typeface="Nexa Heavy" panose="00000A00000000000000" pitchFamily="2" charset="-52"/>
              </a:rPr>
              <a:t>Urban </a:t>
            </a:r>
            <a:r>
              <a:rPr lang="pl-PL" b="1" dirty="0">
                <a:solidFill>
                  <a:srgbClr val="A5757C"/>
                </a:solidFill>
                <a:latin typeface="Nexa Heavy" panose="00000A00000000000000" pitchFamily="2" charset="-52"/>
              </a:rPr>
              <a:t>P</a:t>
            </a:r>
            <a:r>
              <a:rPr lang="en-US" b="1" dirty="0" err="1">
                <a:solidFill>
                  <a:srgbClr val="A5757C"/>
                </a:solidFill>
                <a:latin typeface="Nexa Heavy" panose="00000A00000000000000" pitchFamily="2" charset="-52"/>
              </a:rPr>
              <a:t>opulation</a:t>
            </a:r>
            <a:r>
              <a:rPr lang="uk-UA" b="1" dirty="0">
                <a:solidFill>
                  <a:srgbClr val="A5757C"/>
                </a:solidFill>
                <a:latin typeface="Nexa Heavy" panose="00000A00000000000000" pitchFamily="2" charset="-52"/>
              </a:rPr>
              <a:t> </a:t>
            </a:r>
          </a:p>
          <a:p>
            <a:endParaRPr lang="uk-UA" b="1" dirty="0"/>
          </a:p>
          <a:p>
            <a:endParaRPr lang="uk-UA" dirty="0"/>
          </a:p>
          <a:p>
            <a:pPr algn="ctr"/>
            <a:r>
              <a:rPr lang="uk-UA" b="1" dirty="0">
                <a:solidFill>
                  <a:schemeClr val="tx1">
                    <a:lumMod val="95000"/>
                    <a:lumOff val="5000"/>
                  </a:schemeClr>
                </a:solidFill>
                <a:latin typeface="Nexa Extra Light" panose="00000200000000000000" pitchFamily="2" charset="-52"/>
              </a:rPr>
              <a:t>    </a:t>
            </a:r>
            <a:r>
              <a:rPr lang="en-US" b="1" dirty="0">
                <a:solidFill>
                  <a:schemeClr val="tx1">
                    <a:lumMod val="95000"/>
                    <a:lumOff val="5000"/>
                  </a:schemeClr>
                </a:solidFill>
                <a:latin typeface="Nexa Extra Light" panose="00000200000000000000" pitchFamily="2" charset="-52"/>
              </a:rPr>
              <a:t>The industrial east (up to 80%) and the agrarian west (up to 50%) still stand out in terms of the number and share of the population of regions in Ukraine. However, the rural population does not prevail in any of the regions as of 2022. Its number in most regions has been declining since the early 1990-s or, as in some western regions, has stabilized.</a:t>
            </a:r>
            <a:endParaRPr lang="uk-UA" sz="1600" b="1" dirty="0">
              <a:solidFill>
                <a:schemeClr val="tx1">
                  <a:lumMod val="95000"/>
                  <a:lumOff val="5000"/>
                </a:schemeClr>
              </a:solidFill>
              <a:latin typeface="Nexa Extra Light" panose="00000200000000000000" pitchFamily="2" charset="-52"/>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42" t="2546" r="8419" b="52519"/>
          <a:stretch/>
        </p:blipFill>
        <p:spPr bwMode="auto">
          <a:xfrm>
            <a:off x="76200" y="87220"/>
            <a:ext cx="8515350" cy="6683559"/>
          </a:xfrm>
          <a:prstGeom prst="rect">
            <a:avLst/>
          </a:prstGeom>
          <a:noFill/>
          <a:ln>
            <a:noFill/>
          </a:ln>
          <a:effectLst>
            <a:glow rad="76200">
              <a:srgbClr val="A5757C"/>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9436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509" y="1779686"/>
            <a:ext cx="3631264" cy="3970318"/>
          </a:xfrm>
          <a:prstGeom prst="rect">
            <a:avLst/>
          </a:prstGeom>
          <a:noFill/>
        </p:spPr>
        <p:txBody>
          <a:bodyPr wrap="square" rtlCol="0">
            <a:spAutoFit/>
          </a:bodyPr>
          <a:lstStyle/>
          <a:p>
            <a:r>
              <a:rPr lang="en-US" sz="1400" b="1" dirty="0">
                <a:latin typeface="Nexa Extra Light" panose="00000200000000000000" pitchFamily="2" charset="-52"/>
              </a:rPr>
              <a:t>Ukraine is a country with a long history of urban development. The first cities on the modern Ukrainian lands were founded in the northern Black Sea region and on the southern coast of Crimea by the ancient Greeks and Romans in the VI-IV centuries BC. In mainland Ukraine, more than 20 cities founded in the 9th-10th centuries have survived and are still functioning as administrative centers. Some of them predate the emergence of the first state on Ukrainian lands, </a:t>
            </a:r>
            <a:r>
              <a:rPr lang="en-US" sz="1400" b="1" dirty="0" err="1">
                <a:latin typeface="Nexa Extra Light" panose="00000200000000000000" pitchFamily="2" charset="-52"/>
              </a:rPr>
              <a:t>Kyivan</a:t>
            </a:r>
            <a:r>
              <a:rPr lang="en-US" sz="1400" b="1" dirty="0">
                <a:latin typeface="Nexa Extra Light" panose="00000200000000000000" pitchFamily="2" charset="-52"/>
              </a:rPr>
              <a:t> Rus. Among them are Kyiv, Zhytomyr, and Chernihiv.</a:t>
            </a:r>
            <a:endParaRPr lang="uk-UA" sz="1400" b="1" dirty="0">
              <a:latin typeface="Nexa Extra Light" panose="00000200000000000000" pitchFamily="2" charset="-52"/>
            </a:endParaRPr>
          </a:p>
        </p:txBody>
      </p:sp>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62" t="2649" r="8113" b="52531"/>
          <a:stretch/>
        </p:blipFill>
        <p:spPr bwMode="auto">
          <a:xfrm>
            <a:off x="4016277" y="229236"/>
            <a:ext cx="8099523" cy="6543040"/>
          </a:xfrm>
          <a:prstGeom prst="rect">
            <a:avLst/>
          </a:prstGeom>
          <a:noFill/>
          <a:ln>
            <a:noFill/>
          </a:ln>
          <a:effectLst>
            <a:glow rad="76200">
              <a:srgbClr val="6EA2B4"/>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85643" y="314961"/>
            <a:ext cx="3749130" cy="1015663"/>
          </a:xfrm>
          <a:prstGeom prst="rect">
            <a:avLst/>
          </a:prstGeom>
        </p:spPr>
        <p:txBody>
          <a:bodyPr wrap="square">
            <a:spAutoFit/>
          </a:bodyPr>
          <a:lstStyle/>
          <a:p>
            <a:pPr algn="ctr"/>
            <a:r>
              <a:rPr lang="en-US" sz="2000" b="1" dirty="0">
                <a:solidFill>
                  <a:srgbClr val="6EA2B4"/>
                </a:solidFill>
              </a:rPr>
              <a:t> </a:t>
            </a:r>
            <a:r>
              <a:rPr lang="en-US" sz="2000" b="1" dirty="0">
                <a:solidFill>
                  <a:srgbClr val="6EA2B4"/>
                </a:solidFill>
                <a:latin typeface="Nexa Heavy" panose="00000A00000000000000" pitchFamily="2" charset="-52"/>
              </a:rPr>
              <a:t>Structure of the </a:t>
            </a:r>
            <a:r>
              <a:rPr lang="pl-PL" sz="2000" b="1" dirty="0">
                <a:solidFill>
                  <a:srgbClr val="6EA2B4"/>
                </a:solidFill>
                <a:latin typeface="Nexa Heavy" panose="00000A00000000000000" pitchFamily="2" charset="-52"/>
              </a:rPr>
              <a:t>M</a:t>
            </a:r>
            <a:r>
              <a:rPr lang="en-US" sz="2000" b="1" dirty="0" err="1">
                <a:solidFill>
                  <a:srgbClr val="6EA2B4"/>
                </a:solidFill>
                <a:latin typeface="Nexa Heavy" panose="00000A00000000000000" pitchFamily="2" charset="-52"/>
              </a:rPr>
              <a:t>odern</a:t>
            </a:r>
            <a:r>
              <a:rPr lang="en-US" sz="2000" b="1" dirty="0">
                <a:solidFill>
                  <a:srgbClr val="6EA2B4"/>
                </a:solidFill>
                <a:latin typeface="Nexa Heavy" panose="00000A00000000000000" pitchFamily="2" charset="-52"/>
              </a:rPr>
              <a:t> </a:t>
            </a:r>
            <a:r>
              <a:rPr lang="pl-PL" sz="2000" b="1" dirty="0">
                <a:solidFill>
                  <a:srgbClr val="6EA2B4"/>
                </a:solidFill>
                <a:latin typeface="Nexa Heavy" panose="00000A00000000000000" pitchFamily="2" charset="-52"/>
              </a:rPr>
              <a:t>U</a:t>
            </a:r>
            <a:r>
              <a:rPr lang="en-US" sz="2000" b="1" dirty="0" err="1">
                <a:solidFill>
                  <a:srgbClr val="6EA2B4"/>
                </a:solidFill>
                <a:latin typeface="Nexa Heavy" panose="00000A00000000000000" pitchFamily="2" charset="-52"/>
              </a:rPr>
              <a:t>rban</a:t>
            </a:r>
            <a:r>
              <a:rPr lang="en-US" sz="2000" b="1" dirty="0">
                <a:solidFill>
                  <a:srgbClr val="6EA2B4"/>
                </a:solidFill>
                <a:latin typeface="Nexa Heavy" panose="00000A00000000000000" pitchFamily="2" charset="-52"/>
              </a:rPr>
              <a:t> </a:t>
            </a:r>
            <a:r>
              <a:rPr lang="pl-PL" sz="2000" b="1" dirty="0">
                <a:solidFill>
                  <a:srgbClr val="6EA2B4"/>
                </a:solidFill>
                <a:latin typeface="Nexa Heavy" panose="00000A00000000000000" pitchFamily="2" charset="-52"/>
              </a:rPr>
              <a:t>N</a:t>
            </a:r>
            <a:r>
              <a:rPr lang="en-US" sz="2000" b="1" dirty="0" err="1">
                <a:solidFill>
                  <a:srgbClr val="6EA2B4"/>
                </a:solidFill>
                <a:latin typeface="Nexa Heavy" panose="00000A00000000000000" pitchFamily="2" charset="-52"/>
              </a:rPr>
              <a:t>etwork</a:t>
            </a:r>
            <a:r>
              <a:rPr lang="en-US" sz="2000" b="1" dirty="0">
                <a:solidFill>
                  <a:srgbClr val="6EA2B4"/>
                </a:solidFill>
                <a:latin typeface="Nexa Heavy" panose="00000A00000000000000" pitchFamily="2" charset="-52"/>
              </a:rPr>
              <a:t> by </a:t>
            </a:r>
            <a:r>
              <a:rPr lang="pl-PL" sz="2000" b="1" dirty="0">
                <a:solidFill>
                  <a:srgbClr val="6EA2B4"/>
                </a:solidFill>
                <a:latin typeface="Nexa Heavy" panose="00000A00000000000000" pitchFamily="2" charset="-52"/>
              </a:rPr>
              <a:t>H</a:t>
            </a:r>
            <a:r>
              <a:rPr lang="en-US" sz="2000" b="1" dirty="0" err="1">
                <a:solidFill>
                  <a:srgbClr val="6EA2B4"/>
                </a:solidFill>
                <a:latin typeface="Nexa Heavy" panose="00000A00000000000000" pitchFamily="2" charset="-52"/>
              </a:rPr>
              <a:t>istorical</a:t>
            </a:r>
            <a:r>
              <a:rPr lang="en-US" sz="2000" b="1" dirty="0">
                <a:solidFill>
                  <a:srgbClr val="6EA2B4"/>
                </a:solidFill>
                <a:latin typeface="Nexa Heavy" panose="00000A00000000000000" pitchFamily="2" charset="-52"/>
              </a:rPr>
              <a:t> and </a:t>
            </a:r>
            <a:r>
              <a:rPr lang="pl-PL" sz="2000" b="1" dirty="0">
                <a:solidFill>
                  <a:srgbClr val="6EA2B4"/>
                </a:solidFill>
                <a:latin typeface="Nexa Heavy" panose="00000A00000000000000" pitchFamily="2" charset="-52"/>
              </a:rPr>
              <a:t>G</a:t>
            </a:r>
            <a:r>
              <a:rPr lang="en-US" sz="2000" b="1" dirty="0" err="1">
                <a:solidFill>
                  <a:srgbClr val="6EA2B4"/>
                </a:solidFill>
                <a:latin typeface="Nexa Heavy" panose="00000A00000000000000" pitchFamily="2" charset="-52"/>
              </a:rPr>
              <a:t>enetic</a:t>
            </a:r>
            <a:r>
              <a:rPr lang="en-US" sz="2000" b="1" dirty="0">
                <a:solidFill>
                  <a:srgbClr val="6EA2B4"/>
                </a:solidFill>
                <a:latin typeface="Nexa Heavy" panose="00000A00000000000000" pitchFamily="2" charset="-52"/>
              </a:rPr>
              <a:t> </a:t>
            </a:r>
            <a:r>
              <a:rPr lang="pl-PL" sz="2000" b="1" dirty="0">
                <a:solidFill>
                  <a:srgbClr val="6EA2B4"/>
                </a:solidFill>
                <a:latin typeface="Nexa Heavy" panose="00000A00000000000000" pitchFamily="2" charset="-52"/>
              </a:rPr>
              <a:t>T</a:t>
            </a:r>
            <a:r>
              <a:rPr lang="en-US" sz="2000" b="1" dirty="0" err="1">
                <a:solidFill>
                  <a:srgbClr val="6EA2B4"/>
                </a:solidFill>
                <a:latin typeface="Nexa Heavy" panose="00000A00000000000000" pitchFamily="2" charset="-52"/>
              </a:rPr>
              <a:t>ype</a:t>
            </a:r>
            <a:r>
              <a:rPr lang="pl-PL" sz="2000" b="1" dirty="0">
                <a:solidFill>
                  <a:srgbClr val="6EA2B4"/>
                </a:solidFill>
                <a:latin typeface="Nexa Heavy" panose="00000A00000000000000" pitchFamily="2" charset="-52"/>
              </a:rPr>
              <a:t>s</a:t>
            </a:r>
            <a:r>
              <a:rPr lang="en-US" sz="2000" b="1" dirty="0">
                <a:solidFill>
                  <a:srgbClr val="6EA2B4"/>
                </a:solidFill>
                <a:latin typeface="Nexa Heavy" panose="00000A00000000000000" pitchFamily="2" charset="-52"/>
              </a:rPr>
              <a:t> of </a:t>
            </a:r>
            <a:r>
              <a:rPr lang="pl-PL" sz="2000" b="1" dirty="0">
                <a:solidFill>
                  <a:srgbClr val="6EA2B4"/>
                </a:solidFill>
                <a:latin typeface="Nexa Heavy" panose="00000A00000000000000" pitchFamily="2" charset="-52"/>
              </a:rPr>
              <a:t>C</a:t>
            </a:r>
            <a:r>
              <a:rPr lang="en-US" sz="2000" b="1" dirty="0" err="1">
                <a:solidFill>
                  <a:srgbClr val="6EA2B4"/>
                </a:solidFill>
                <a:latin typeface="Nexa Heavy" panose="00000A00000000000000" pitchFamily="2" charset="-52"/>
              </a:rPr>
              <a:t>ities</a:t>
            </a:r>
            <a:r>
              <a:rPr lang="uk-UA" sz="2000" b="1" dirty="0">
                <a:solidFill>
                  <a:srgbClr val="6EA2B4"/>
                </a:solidFill>
                <a:latin typeface="Nexa Heavy" panose="00000A00000000000000" pitchFamily="2" charset="-52"/>
              </a:rPr>
              <a:t> </a:t>
            </a:r>
          </a:p>
        </p:txBody>
      </p:sp>
    </p:spTree>
    <p:extLst>
      <p:ext uri="{BB962C8B-B14F-4D97-AF65-F5344CB8AC3E}">
        <p14:creationId xmlns:p14="http://schemas.microsoft.com/office/powerpoint/2010/main" val="128788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3268" t="8357" r="13001" b="8231"/>
          <a:stretch/>
        </p:blipFill>
        <p:spPr>
          <a:xfrm>
            <a:off x="123825" y="129638"/>
            <a:ext cx="8486775" cy="6679872"/>
          </a:xfrm>
          <a:prstGeom prst="rect">
            <a:avLst/>
          </a:prstGeom>
          <a:effectLst>
            <a:glow rad="76200">
              <a:srgbClr val="95BA7F"/>
            </a:glow>
            <a:outerShdw blurRad="50800" dist="38100" dir="5400000" algn="t" rotWithShape="0">
              <a:schemeClr val="accent1">
                <a:lumMod val="25000"/>
                <a:alpha val="40000"/>
              </a:schemeClr>
            </a:outerShdw>
          </a:effectLst>
        </p:spPr>
      </p:pic>
      <p:sp>
        <p:nvSpPr>
          <p:cNvPr id="4" name="TextBox 3">
            <a:extLst>
              <a:ext uri="{FF2B5EF4-FFF2-40B4-BE49-F238E27FC236}">
                <a16:creationId xmlns:a16="http://schemas.microsoft.com/office/drawing/2014/main" xmlns="" id="{A3446031-0809-409B-94AC-CE2AB06EA1B0}"/>
              </a:ext>
            </a:extLst>
          </p:cNvPr>
          <p:cNvSpPr txBox="1"/>
          <p:nvPr/>
        </p:nvSpPr>
        <p:spPr>
          <a:xfrm>
            <a:off x="8834206" y="829177"/>
            <a:ext cx="3314700" cy="707886"/>
          </a:xfrm>
          <a:prstGeom prst="rect">
            <a:avLst/>
          </a:prstGeom>
          <a:noFill/>
        </p:spPr>
        <p:txBody>
          <a:bodyPr wrap="square">
            <a:spAutoFit/>
          </a:bodyPr>
          <a:lstStyle/>
          <a:p>
            <a:pPr algn="ctr"/>
            <a:r>
              <a:rPr lang="en-US" sz="2000" b="1" dirty="0">
                <a:solidFill>
                  <a:srgbClr val="74A457"/>
                </a:solidFill>
                <a:latin typeface="Nexa Heavy" panose="00000A00000000000000" pitchFamily="2" charset="-52"/>
              </a:rPr>
              <a:t>Formation of the urban network</a:t>
            </a:r>
            <a:endParaRPr lang="uk-UA" sz="2000" b="1" dirty="0">
              <a:solidFill>
                <a:srgbClr val="74A457"/>
              </a:solidFill>
              <a:latin typeface="Nexa Heavy" panose="00000A00000000000000" pitchFamily="2" charset="-52"/>
            </a:endParaRPr>
          </a:p>
        </p:txBody>
      </p:sp>
      <p:sp>
        <p:nvSpPr>
          <p:cNvPr id="6" name="TextBox 5">
            <a:extLst>
              <a:ext uri="{FF2B5EF4-FFF2-40B4-BE49-F238E27FC236}">
                <a16:creationId xmlns:a16="http://schemas.microsoft.com/office/drawing/2014/main" xmlns="" id="{2D83C08A-DC0C-4D1C-A5EE-5CCB7C6740FE}"/>
              </a:ext>
            </a:extLst>
          </p:cNvPr>
          <p:cNvSpPr txBox="1"/>
          <p:nvPr/>
        </p:nvSpPr>
        <p:spPr>
          <a:xfrm>
            <a:off x="9217831" y="2258560"/>
            <a:ext cx="2547450" cy="3416320"/>
          </a:xfrm>
          <a:prstGeom prst="rect">
            <a:avLst/>
          </a:prstGeom>
          <a:noFill/>
        </p:spPr>
        <p:txBody>
          <a:bodyPr wrap="square">
            <a:spAutoFit/>
          </a:bodyPr>
          <a:lstStyle/>
          <a:p>
            <a:r>
              <a:rPr lang="en-US" b="1" dirty="0">
                <a:latin typeface="Nexa Extra Light" panose="00000200000000000000" pitchFamily="2" charset="-52"/>
              </a:rPr>
              <a:t>The urban network of the Dnipro Right Bank is characterized by the most age diversity. The eastern regions (“Dyke Pole”) began to develop much later, with the beginning of active economic development in the XVIII century</a:t>
            </a:r>
            <a:endParaRPr lang="uk-UA" b="1" dirty="0">
              <a:latin typeface="Nexa Extra Light" panose="00000200000000000000" pitchFamily="2" charset="-52"/>
            </a:endParaRPr>
          </a:p>
        </p:txBody>
      </p:sp>
    </p:spTree>
    <p:extLst>
      <p:ext uri="{BB962C8B-B14F-4D97-AF65-F5344CB8AC3E}">
        <p14:creationId xmlns:p14="http://schemas.microsoft.com/office/powerpoint/2010/main" val="41773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843" y="1040853"/>
            <a:ext cx="4382214" cy="4247317"/>
          </a:xfrm>
          <a:prstGeom prst="rect">
            <a:avLst/>
          </a:prstGeom>
          <a:noFill/>
        </p:spPr>
        <p:txBody>
          <a:bodyPr wrap="square" rtlCol="0">
            <a:spAutoFit/>
          </a:bodyPr>
          <a:lstStyle/>
          <a:p>
            <a:r>
              <a:rPr lang="en-US" b="1" dirty="0">
                <a:latin typeface="Nexa Extra Light" panose="00000200000000000000" pitchFamily="2" charset="-52"/>
              </a:rPr>
              <a:t>As of the 2001 census, there were 454 cities in Ukraine. Of these, the largest number of cities are those with less than 50</a:t>
            </a:r>
            <a:r>
              <a:rPr lang="uk-UA" b="1" dirty="0">
                <a:latin typeface="Nexa Extra Light" panose="00000200000000000000" pitchFamily="2" charset="-52"/>
              </a:rPr>
              <a:t> </a:t>
            </a:r>
            <a:r>
              <a:rPr lang="en-US" b="1" dirty="0" err="1">
                <a:latin typeface="Nexa Extra Light" panose="00000200000000000000" pitchFamily="2" charset="-52"/>
              </a:rPr>
              <a:t>th</a:t>
            </a:r>
            <a:r>
              <a:rPr lang="en-US" b="1" dirty="0">
                <a:latin typeface="Nexa Extra Light" panose="00000200000000000000" pitchFamily="2" charset="-52"/>
              </a:rPr>
              <a:t> inhabitants. They account for 22% of the total population of Ukrainian cities.  13% of the population lives in 56 cities with a population of 50.0-100.0 </a:t>
            </a:r>
            <a:r>
              <a:rPr lang="en-US" b="1" dirty="0" err="1">
                <a:latin typeface="Nexa Extra Light" panose="00000200000000000000" pitchFamily="2" charset="-52"/>
              </a:rPr>
              <a:t>th</a:t>
            </a:r>
            <a:r>
              <a:rPr lang="en-US" b="1" dirty="0">
                <a:latin typeface="Nexa Extra Light" panose="00000200000000000000" pitchFamily="2" charset="-52"/>
              </a:rPr>
              <a:t> people</a:t>
            </a:r>
            <a:r>
              <a:rPr lang="uk-UA" b="1" dirty="0">
                <a:latin typeface="Nexa Extra Light" panose="00000200000000000000" pitchFamily="2" charset="-52"/>
              </a:rPr>
              <a:t>, </a:t>
            </a:r>
            <a:r>
              <a:rPr lang="en-US" b="1" dirty="0">
                <a:latin typeface="Nexa Extra Light" panose="00000200000000000000" pitchFamily="2" charset="-52"/>
              </a:rPr>
              <a:t>30% of the population lives in 36 cities with a population of 100.0-500.0 </a:t>
            </a:r>
            <a:r>
              <a:rPr lang="en-US" b="1" dirty="0" err="1">
                <a:latin typeface="Nexa Extra Light" panose="00000200000000000000" pitchFamily="2" charset="-52"/>
              </a:rPr>
              <a:t>th</a:t>
            </a:r>
            <a:r>
              <a:rPr lang="en-US" b="1" dirty="0">
                <a:latin typeface="Nexa Extra Light" panose="00000200000000000000" pitchFamily="2" charset="-52"/>
              </a:rPr>
              <a:t> people, and 35% of the total population of Ukrainian cities live in the largest cities with a population of over 500 </a:t>
            </a:r>
            <a:r>
              <a:rPr lang="en-US" b="1" dirty="0" err="1">
                <a:latin typeface="Nexa Extra Light" panose="00000200000000000000" pitchFamily="2" charset="-52"/>
              </a:rPr>
              <a:t>th</a:t>
            </a:r>
            <a:r>
              <a:rPr lang="en-US" b="1" dirty="0">
                <a:latin typeface="Nexa Extra Light" panose="00000200000000000000" pitchFamily="2" charset="-52"/>
              </a:rPr>
              <a:t> people (including 5 cities with a population of over 1 million people).</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59" t="17725" r="20897" b="17734"/>
          <a:stretch/>
        </p:blipFill>
        <p:spPr bwMode="auto">
          <a:xfrm>
            <a:off x="4696460" y="785625"/>
            <a:ext cx="7366367" cy="5926364"/>
          </a:xfrm>
          <a:prstGeom prst="rect">
            <a:avLst/>
          </a:prstGeom>
          <a:noFill/>
          <a:ln>
            <a:noFill/>
          </a:ln>
          <a:effectLst>
            <a:glow rad="76200">
              <a:srgbClr val="C3939C"/>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7240" y="309315"/>
            <a:ext cx="4625420" cy="400110"/>
          </a:xfrm>
          <a:prstGeom prst="rect">
            <a:avLst/>
          </a:prstGeom>
        </p:spPr>
        <p:txBody>
          <a:bodyPr wrap="square">
            <a:spAutoFit/>
          </a:bodyPr>
          <a:lstStyle/>
          <a:p>
            <a:pPr algn="ctr"/>
            <a:r>
              <a:rPr lang="en-US" sz="2000" b="1" dirty="0">
                <a:solidFill>
                  <a:srgbClr val="B57A86"/>
                </a:solidFill>
                <a:latin typeface="Nexa Heavy" panose="00000A00000000000000" pitchFamily="2" charset="-52"/>
              </a:rPr>
              <a:t>Structure of </a:t>
            </a:r>
            <a:r>
              <a:rPr lang="pl-PL" sz="2000" b="1" dirty="0">
                <a:solidFill>
                  <a:srgbClr val="B57A86"/>
                </a:solidFill>
                <a:latin typeface="Nexa Heavy" panose="00000A00000000000000" pitchFamily="2" charset="-52"/>
              </a:rPr>
              <a:t>U</a:t>
            </a:r>
            <a:r>
              <a:rPr lang="en-US" sz="2000" b="1" dirty="0" err="1">
                <a:solidFill>
                  <a:srgbClr val="B57A86"/>
                </a:solidFill>
                <a:latin typeface="Nexa Heavy" panose="00000A00000000000000" pitchFamily="2" charset="-52"/>
              </a:rPr>
              <a:t>rban</a:t>
            </a:r>
            <a:r>
              <a:rPr lang="en-US" sz="2000" b="1" dirty="0">
                <a:solidFill>
                  <a:srgbClr val="B57A86"/>
                </a:solidFill>
                <a:latin typeface="Nexa Heavy" panose="00000A00000000000000" pitchFamily="2" charset="-52"/>
              </a:rPr>
              <a:t> </a:t>
            </a:r>
            <a:r>
              <a:rPr lang="pl-PL" sz="2000" b="1" dirty="0">
                <a:solidFill>
                  <a:srgbClr val="B57A86"/>
                </a:solidFill>
                <a:latin typeface="Nexa Heavy" panose="00000A00000000000000" pitchFamily="2" charset="-52"/>
              </a:rPr>
              <a:t>S</a:t>
            </a:r>
            <a:r>
              <a:rPr lang="en-US" sz="2000" b="1" dirty="0" err="1">
                <a:solidFill>
                  <a:srgbClr val="B57A86"/>
                </a:solidFill>
                <a:latin typeface="Nexa Heavy" panose="00000A00000000000000" pitchFamily="2" charset="-52"/>
              </a:rPr>
              <a:t>ettlements</a:t>
            </a:r>
            <a:endParaRPr lang="uk-UA" sz="2000" dirty="0">
              <a:solidFill>
                <a:srgbClr val="B57A86"/>
              </a:solidFill>
              <a:latin typeface="Nexa Heavy" panose="00000A00000000000000" pitchFamily="2" charset="-52"/>
            </a:endParaRPr>
          </a:p>
        </p:txBody>
      </p:sp>
    </p:spTree>
    <p:extLst>
      <p:ext uri="{BB962C8B-B14F-4D97-AF65-F5344CB8AC3E}">
        <p14:creationId xmlns:p14="http://schemas.microsoft.com/office/powerpoint/2010/main" val="129953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092" y="1051147"/>
            <a:ext cx="4166886" cy="5755422"/>
          </a:xfrm>
          <a:prstGeom prst="rect">
            <a:avLst/>
          </a:prstGeom>
          <a:solidFill>
            <a:schemeClr val="bg1"/>
          </a:solidFill>
        </p:spPr>
        <p:txBody>
          <a:bodyPr wrap="square" rtlCol="0">
            <a:spAutoFit/>
          </a:bodyPr>
          <a:lstStyle/>
          <a:p>
            <a:r>
              <a:rPr lang="en-US" sz="1400" b="1" dirty="0">
                <a:latin typeface="Nexa Extra Light" panose="00000200000000000000" pitchFamily="2" charset="-52"/>
              </a:rPr>
              <a:t>The Atlas presents a group of maps showing changes in urban population density and urban settlement population for the census years (1897 to 2001) and estimated maps for 2022.</a:t>
            </a:r>
            <a:r>
              <a:rPr lang="uk-UA" sz="1400" b="1" dirty="0">
                <a:latin typeface="Nexa Extra Light" panose="00000200000000000000" pitchFamily="2" charset="-52"/>
              </a:rPr>
              <a:t> </a:t>
            </a:r>
            <a:r>
              <a:rPr lang="en-US" sz="1400" b="1" dirty="0">
                <a:latin typeface="Nexa Extra Light" panose="00000200000000000000" pitchFamily="2" charset="-52"/>
              </a:rPr>
              <a:t>Urban population growth was most active in the period 1926-1939, during the period of intensive industrialization in the USSR. This is especially true for the eastern industrial regions. Since 1970, there has been a downward trend in urban population, especially in the eastern regions. These trends became most noticeable in the last intercensal period of 1989-2001, when the population of most cities in all regions of Ukraine decreased. In the period 2001-2022, a small increase in population is observed in a small number of cities on the Right Bank and even less on the Left Bank. The remaining cities in all regions, especially in Donbas, are experiencing  a significant decrease in population.</a:t>
            </a:r>
            <a:endParaRPr lang="uk-UA" sz="1400" b="1" dirty="0">
              <a:latin typeface="Nexa Extra Light" panose="00000200000000000000" pitchFamily="2" charset="-52"/>
            </a:endParaRPr>
          </a:p>
        </p:txBody>
      </p:sp>
      <p:sp>
        <p:nvSpPr>
          <p:cNvPr id="4" name="Прямоугольник 3"/>
          <p:cNvSpPr/>
          <p:nvPr/>
        </p:nvSpPr>
        <p:spPr>
          <a:xfrm>
            <a:off x="269175" y="104944"/>
            <a:ext cx="3770720" cy="707886"/>
          </a:xfrm>
          <a:prstGeom prst="rect">
            <a:avLst/>
          </a:prstGeom>
        </p:spPr>
        <p:txBody>
          <a:bodyPr wrap="square">
            <a:spAutoFit/>
          </a:bodyPr>
          <a:lstStyle/>
          <a:p>
            <a:pPr algn="ctr"/>
            <a:r>
              <a:rPr lang="en-US" sz="2000" b="1" dirty="0">
                <a:solidFill>
                  <a:srgbClr val="924562"/>
                </a:solidFill>
                <a:latin typeface="Nexa Heavy" panose="00000A00000000000000" pitchFamily="2" charset="-52"/>
              </a:rPr>
              <a:t>Changes in the </a:t>
            </a:r>
            <a:r>
              <a:rPr lang="pl-PL" sz="2000" b="1" dirty="0">
                <a:solidFill>
                  <a:srgbClr val="924562"/>
                </a:solidFill>
                <a:latin typeface="Nexa Heavy" panose="00000A00000000000000" pitchFamily="2" charset="-52"/>
              </a:rPr>
              <a:t>P</a:t>
            </a:r>
            <a:r>
              <a:rPr lang="en-US" sz="2000" b="1" dirty="0" err="1">
                <a:solidFill>
                  <a:srgbClr val="924562"/>
                </a:solidFill>
                <a:latin typeface="Nexa Heavy" panose="00000A00000000000000" pitchFamily="2" charset="-52"/>
              </a:rPr>
              <a:t>opulation</a:t>
            </a:r>
            <a:r>
              <a:rPr lang="en-US" sz="2000" b="1" dirty="0">
                <a:solidFill>
                  <a:srgbClr val="924562"/>
                </a:solidFill>
                <a:latin typeface="Nexa Heavy" panose="00000A00000000000000" pitchFamily="2" charset="-52"/>
              </a:rPr>
              <a:t> of </a:t>
            </a:r>
            <a:r>
              <a:rPr lang="pl-PL" sz="2000" b="1" dirty="0">
                <a:solidFill>
                  <a:srgbClr val="924562"/>
                </a:solidFill>
                <a:latin typeface="Nexa Heavy" panose="00000A00000000000000" pitchFamily="2" charset="-52"/>
              </a:rPr>
              <a:t>U</a:t>
            </a:r>
            <a:r>
              <a:rPr lang="en-US" sz="2000" b="1" dirty="0" err="1">
                <a:solidFill>
                  <a:srgbClr val="924562"/>
                </a:solidFill>
                <a:latin typeface="Nexa Heavy" panose="00000A00000000000000" pitchFamily="2" charset="-52"/>
              </a:rPr>
              <a:t>rban</a:t>
            </a:r>
            <a:r>
              <a:rPr lang="en-US" sz="2000" b="1" dirty="0">
                <a:solidFill>
                  <a:srgbClr val="924562"/>
                </a:solidFill>
                <a:latin typeface="Nexa Heavy" panose="00000A00000000000000" pitchFamily="2" charset="-52"/>
              </a:rPr>
              <a:t> </a:t>
            </a:r>
            <a:r>
              <a:rPr lang="pl-PL" sz="2000" b="1" dirty="0">
                <a:solidFill>
                  <a:srgbClr val="924562"/>
                </a:solidFill>
                <a:latin typeface="Nexa Heavy" panose="00000A00000000000000" pitchFamily="2" charset="-52"/>
              </a:rPr>
              <a:t>S</a:t>
            </a:r>
            <a:r>
              <a:rPr lang="en-US" sz="2000" b="1" dirty="0" err="1">
                <a:solidFill>
                  <a:srgbClr val="924562"/>
                </a:solidFill>
                <a:latin typeface="Nexa Heavy" panose="00000A00000000000000" pitchFamily="2" charset="-52"/>
              </a:rPr>
              <a:t>ettlements</a:t>
            </a:r>
            <a:endParaRPr lang="uk-UA" sz="2000" dirty="0">
              <a:solidFill>
                <a:srgbClr val="924562"/>
              </a:solidFill>
              <a:latin typeface="Nexa Heavy" panose="00000A00000000000000" pitchFamily="2" charset="-52"/>
            </a:endParaRPr>
          </a:p>
        </p:txBody>
      </p:sp>
      <p:pic>
        <p:nvPicPr>
          <p:cNvPr id="6" name="Рисунок 5">
            <a:extLst>
              <a:ext uri="{FF2B5EF4-FFF2-40B4-BE49-F238E27FC236}">
                <a16:creationId xmlns:a16="http://schemas.microsoft.com/office/drawing/2014/main" xmlns="" id="{55548210-85E4-42CB-B79D-12A4E76C2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146" y="458887"/>
            <a:ext cx="7882930" cy="5912198"/>
          </a:xfrm>
          <a:prstGeom prst="rect">
            <a:avLst/>
          </a:prstGeom>
        </p:spPr>
      </p:pic>
    </p:spTree>
    <p:extLst>
      <p:ext uri="{BB962C8B-B14F-4D97-AF65-F5344CB8AC3E}">
        <p14:creationId xmlns:p14="http://schemas.microsoft.com/office/powerpoint/2010/main" val="943796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01" t="8135" r="12823" b="7985"/>
          <a:stretch/>
        </p:blipFill>
        <p:spPr bwMode="auto">
          <a:xfrm>
            <a:off x="1469985" y="0"/>
            <a:ext cx="94333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540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49642" y="2797583"/>
            <a:ext cx="6211473" cy="3139321"/>
          </a:xfrm>
          <a:prstGeom prst="rect">
            <a:avLst/>
          </a:prstGeom>
        </p:spPr>
        <p:txBody>
          <a:bodyPr wrap="square">
            <a:spAutoFit/>
          </a:bodyPr>
          <a:lstStyle/>
          <a:p>
            <a:pPr algn="just"/>
            <a:r>
              <a:rPr lang="en-US" b="1" dirty="0">
                <a:latin typeface="Nexa Extra Light" panose="00000200000000000000" pitchFamily="2" charset="-52"/>
              </a:rPr>
              <a:t>The series of maps of the urban settlement network concludes with a map showing the state of a part of Ukraine's urban network before the full-scale invasion of Ukraine by the </a:t>
            </a:r>
            <a:r>
              <a:rPr lang="en-US" b="1" dirty="0" err="1">
                <a:latin typeface="Nexa Extra Light" panose="00000200000000000000" pitchFamily="2" charset="-52"/>
              </a:rPr>
              <a:t>russia</a:t>
            </a:r>
            <a:r>
              <a:rPr lang="en-US" b="1" dirty="0">
                <a:latin typeface="Nexa Extra Light" panose="00000200000000000000" pitchFamily="2" charset="-52"/>
              </a:rPr>
              <a:t>. By this time, most of the industrialized cities in Donetsk and Luhansk oblasts were occupied by </a:t>
            </a:r>
            <a:r>
              <a:rPr lang="en-US" b="1" dirty="0" err="1">
                <a:latin typeface="Nexa Extra Light" panose="00000200000000000000" pitchFamily="2" charset="-52"/>
              </a:rPr>
              <a:t>russia</a:t>
            </a:r>
            <a:r>
              <a:rPr lang="en-US" b="1" dirty="0">
                <a:latin typeface="Nexa Extra Light" panose="00000200000000000000" pitchFamily="2" charset="-52"/>
              </a:rPr>
              <a:t> since 2014. In the administrative division of Ukraine, they were recognized as ORDLO - "separate districts of Donetsk and Luhansk regions". This map is one of a forthcoming series of historical maps on the war  that </a:t>
            </a:r>
            <a:r>
              <a:rPr lang="en-US" b="1" dirty="0" err="1">
                <a:latin typeface="Nexa Extra Light" panose="00000200000000000000" pitchFamily="2" charset="-52"/>
              </a:rPr>
              <a:t>russia</a:t>
            </a:r>
            <a:r>
              <a:rPr lang="en-US" b="1" dirty="0">
                <a:latin typeface="Nexa Extra Light" panose="00000200000000000000" pitchFamily="2" charset="-52"/>
              </a:rPr>
              <a:t> launched against Ukraine 10 years ago.</a:t>
            </a:r>
            <a:endParaRPr lang="uk-UA" b="1" dirty="0">
              <a:latin typeface="Nexa Extra Light" panose="00000200000000000000" pitchFamily="2" charset="-52"/>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23" t="8195" r="27576" b="8611"/>
          <a:stretch/>
        </p:blipFill>
        <p:spPr bwMode="auto">
          <a:xfrm>
            <a:off x="143713" y="120870"/>
            <a:ext cx="5132448" cy="6616260"/>
          </a:xfrm>
          <a:prstGeom prst="rect">
            <a:avLst/>
          </a:prstGeom>
          <a:noFill/>
          <a:ln>
            <a:noFill/>
          </a:ln>
          <a:effectLst>
            <a:glow rad="76200">
              <a:schemeClr val="bg1">
                <a:lumMod val="85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915840" y="1202549"/>
            <a:ext cx="3991798" cy="1015663"/>
          </a:xfrm>
          <a:prstGeom prst="rect">
            <a:avLst/>
          </a:prstGeom>
        </p:spPr>
        <p:txBody>
          <a:bodyPr wrap="none">
            <a:spAutoFit/>
          </a:bodyPr>
          <a:lstStyle/>
          <a:p>
            <a:pPr algn="ctr"/>
            <a:r>
              <a:rPr lang="en-US" sz="2000" b="1" dirty="0">
                <a:solidFill>
                  <a:schemeClr val="bg1">
                    <a:lumMod val="50000"/>
                  </a:schemeClr>
                </a:solidFill>
                <a:latin typeface="Nexa Heavy" panose="00000A00000000000000" pitchFamily="2" charset="-52"/>
              </a:rPr>
              <a:t>Urban Settlements within the</a:t>
            </a:r>
          </a:p>
          <a:p>
            <a:pPr algn="ctr"/>
            <a:r>
              <a:rPr lang="en-US" sz="2000" b="1" dirty="0">
                <a:solidFill>
                  <a:schemeClr val="bg1">
                    <a:lumMod val="50000"/>
                  </a:schemeClr>
                </a:solidFill>
                <a:latin typeface="Nexa Heavy" panose="00000A00000000000000" pitchFamily="2" charset="-52"/>
              </a:rPr>
              <a:t>Joint Forces Operation (JFO) </a:t>
            </a:r>
          </a:p>
          <a:p>
            <a:pPr algn="ctr"/>
            <a:r>
              <a:rPr lang="en-US" sz="2000" b="1" dirty="0">
                <a:solidFill>
                  <a:schemeClr val="bg1">
                    <a:lumMod val="50000"/>
                  </a:schemeClr>
                </a:solidFill>
                <a:latin typeface="Nexa Heavy" panose="00000A00000000000000" pitchFamily="2" charset="-52"/>
              </a:rPr>
              <a:t>until 24.02.2022</a:t>
            </a:r>
          </a:p>
        </p:txBody>
      </p:sp>
    </p:spTree>
    <p:extLst>
      <p:ext uri="{BB962C8B-B14F-4D97-AF65-F5344CB8AC3E}">
        <p14:creationId xmlns:p14="http://schemas.microsoft.com/office/powerpoint/2010/main" val="4245199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910" y="787078"/>
            <a:ext cx="4131552" cy="5047536"/>
          </a:xfrm>
          <a:prstGeom prst="rect">
            <a:avLst/>
          </a:prstGeom>
          <a:solidFill>
            <a:schemeClr val="bg1"/>
          </a:solidFill>
        </p:spPr>
        <p:txBody>
          <a:bodyPr wrap="square" rtlCol="0">
            <a:spAutoFit/>
          </a:bodyPr>
          <a:lstStyle/>
          <a:p>
            <a:r>
              <a:rPr lang="en-US" sz="1400" b="1" dirty="0">
                <a:latin typeface="Nexa Extra Light" panose="00000200000000000000" pitchFamily="2" charset="-52"/>
              </a:rPr>
              <a:t>The map shows the changes in the rural population resulting from certain socio-economic processes. From a historical perspective, starting in 1959, the year of the end of the post-World War II reconstruction, the rural population in most regions of Ukraine began to decline.  According to the 1989 census and beyond, Ukraine can already be classified as a fairly urbanized country with a share of the rural population of about 30%.</a:t>
            </a:r>
          </a:p>
          <a:p>
            <a:r>
              <a:rPr lang="en-US" sz="1400" b="1" dirty="0">
                <a:latin typeface="Nexa Extra Light" panose="00000200000000000000" pitchFamily="2" charset="-52"/>
              </a:rPr>
              <a:t>This maps provide information on the dynamics of the number, density and sizes of rural settlements in the regions. Between 1970 and 2001, the number of rural settlements decreased by 2,940, their average density fell from 5.3 to 4.8 units per 100 square kilometers, and their average population decreased from 683 to 554 people.</a:t>
            </a:r>
            <a:endParaRPr lang="uk-UA" sz="1400" b="1" dirty="0">
              <a:latin typeface="Nexa Extra Light" panose="00000200000000000000" pitchFamily="2" charset="-52"/>
            </a:endParaRP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24" t="52486" r="8359" b="2535"/>
          <a:stretch/>
        </p:blipFill>
        <p:spPr bwMode="auto">
          <a:xfrm>
            <a:off x="4282025" y="675494"/>
            <a:ext cx="7811065" cy="6070922"/>
          </a:xfrm>
          <a:prstGeom prst="rect">
            <a:avLst/>
          </a:prstGeom>
          <a:noFill/>
          <a:ln>
            <a:noFill/>
          </a:ln>
          <a:effectLst>
            <a:glow rad="76200">
              <a:srgbClr val="538AA8"/>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75039" y="79192"/>
            <a:ext cx="7571039" cy="707886"/>
          </a:xfrm>
          <a:prstGeom prst="rect">
            <a:avLst/>
          </a:prstGeom>
        </p:spPr>
        <p:txBody>
          <a:bodyPr wrap="square">
            <a:spAutoFit/>
          </a:bodyPr>
          <a:lstStyle/>
          <a:p>
            <a:pPr algn="ctr"/>
            <a:r>
              <a:rPr lang="en-US" sz="2000" b="1" dirty="0">
                <a:solidFill>
                  <a:srgbClr val="538AA8"/>
                </a:solidFill>
                <a:latin typeface="Nexa Heavy" panose="00000A00000000000000" pitchFamily="2" charset="-52"/>
              </a:rPr>
              <a:t>Regional Potential in Terms </a:t>
            </a:r>
          </a:p>
          <a:p>
            <a:pPr algn="ctr"/>
            <a:r>
              <a:rPr lang="en-US" sz="2000" b="1" dirty="0">
                <a:solidFill>
                  <a:srgbClr val="538AA8"/>
                </a:solidFill>
                <a:latin typeface="Nexa Heavy" panose="00000A00000000000000" pitchFamily="2" charset="-52"/>
              </a:rPr>
              <a:t>of Rural Population</a:t>
            </a:r>
            <a:endParaRPr lang="uk-UA" sz="2000" dirty="0">
              <a:solidFill>
                <a:srgbClr val="538AA8"/>
              </a:solidFill>
              <a:latin typeface="Nexa Heavy" panose="00000A00000000000000" pitchFamily="2" charset="-52"/>
            </a:endParaRPr>
          </a:p>
        </p:txBody>
      </p:sp>
    </p:spTree>
    <p:extLst>
      <p:ext uri="{BB962C8B-B14F-4D97-AF65-F5344CB8AC3E}">
        <p14:creationId xmlns:p14="http://schemas.microsoft.com/office/powerpoint/2010/main" val="286207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9517" y="968453"/>
            <a:ext cx="4802878" cy="5909310"/>
          </a:xfrm>
          <a:prstGeom prst="rect">
            <a:avLst/>
          </a:prstGeom>
          <a:solidFill>
            <a:schemeClr val="bg1"/>
          </a:solidFill>
        </p:spPr>
        <p:txBody>
          <a:bodyPr wrap="square" rtlCol="0">
            <a:spAutoFit/>
          </a:bodyPr>
          <a:lstStyle/>
          <a:p>
            <a:pPr algn="just"/>
            <a:r>
              <a:rPr lang="en-US" sz="1400" b="1" dirty="0">
                <a:latin typeface="Nexa Extra Light" panose="00000200000000000000" pitchFamily="2" charset="-52"/>
              </a:rPr>
              <a:t> In the post-war period, the 1959 census counted the largest number of rural settlements - 42,229. Large-scale reforms in governance required changes primarily in the administrative and territorial structure. Therefore, already in 1970, the map of the network of rural settlements in Ukraine changed unrecognizably. The number of rural settlements decreased by 25.7%. Changes during the following intercensal periods were not as large-scale. In general, the number of rural settlements decreased by 9.8% between 1970 and 2001, and amounted to 28619 units in the last year of the period. The map shows one aspect of the reduction of the rural network of deregistration, i.e., the cessation of their existence as an accounting unit.   Among the main reasons for this process is the loss of rural functions, their degradation, fragmentation, and decline due to economic, administrative, environmental, or other reasons. The ways of such transformations were consolidation with other villages and cities, or physical termination of the village's existence. </a:t>
            </a:r>
            <a:endParaRPr lang="uk-UA" sz="1400" b="1" dirty="0">
              <a:latin typeface="Nexa Extra Light" panose="00000200000000000000" pitchFamily="2" charset="-52"/>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94" t="8513" r="13053" b="8297"/>
          <a:stretch/>
        </p:blipFill>
        <p:spPr bwMode="auto">
          <a:xfrm>
            <a:off x="119605" y="700203"/>
            <a:ext cx="7142195" cy="6023672"/>
          </a:xfrm>
          <a:prstGeom prst="rect">
            <a:avLst/>
          </a:prstGeom>
          <a:noFill/>
          <a:ln>
            <a:noFill/>
          </a:ln>
          <a:effectLst>
            <a:glow rad="76200">
              <a:srgbClr val="B2755D"/>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912665" y="150263"/>
            <a:ext cx="7363926" cy="707886"/>
          </a:xfrm>
          <a:prstGeom prst="rect">
            <a:avLst/>
          </a:prstGeom>
        </p:spPr>
        <p:txBody>
          <a:bodyPr wrap="square">
            <a:spAutoFit/>
          </a:bodyPr>
          <a:lstStyle/>
          <a:p>
            <a:pPr algn="ctr"/>
            <a:r>
              <a:rPr lang="en-US" sz="2000" b="1" dirty="0">
                <a:solidFill>
                  <a:srgbClr val="B2755D"/>
                </a:solidFill>
                <a:latin typeface="Nexa Heavy" panose="00000A00000000000000" pitchFamily="2" charset="-52"/>
              </a:rPr>
              <a:t>Rural Settlements Excluded </a:t>
            </a:r>
          </a:p>
          <a:p>
            <a:pPr algn="ctr"/>
            <a:r>
              <a:rPr lang="en-US" sz="2000" b="1" dirty="0">
                <a:solidFill>
                  <a:srgbClr val="B2755D"/>
                </a:solidFill>
                <a:latin typeface="Nexa Heavy" panose="00000A00000000000000" pitchFamily="2" charset="-52"/>
              </a:rPr>
              <a:t>from the State Accounting</a:t>
            </a:r>
            <a:endParaRPr lang="uk-UA" sz="2000" dirty="0">
              <a:solidFill>
                <a:srgbClr val="B2755D"/>
              </a:solidFill>
              <a:latin typeface="Nexa Heavy" panose="00000A00000000000000" pitchFamily="2" charset="-52"/>
            </a:endParaRPr>
          </a:p>
        </p:txBody>
      </p:sp>
    </p:spTree>
    <p:extLst>
      <p:ext uri="{BB962C8B-B14F-4D97-AF65-F5344CB8AC3E}">
        <p14:creationId xmlns:p14="http://schemas.microsoft.com/office/powerpoint/2010/main" val="180392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160D7E1-0A41-C02C-53C6-CA268DD1F2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22" t="8335" r="13035" b="8193"/>
          <a:stretch/>
        </p:blipFill>
        <p:spPr>
          <a:xfrm>
            <a:off x="104775" y="695970"/>
            <a:ext cx="7993925" cy="6057255"/>
          </a:xfrm>
          <a:prstGeom prst="rect">
            <a:avLst/>
          </a:prstGeom>
          <a:effectLst>
            <a:glow rad="76200">
              <a:srgbClr val="98C5AA"/>
            </a:glow>
          </a:effectLst>
        </p:spPr>
      </p:pic>
      <p:sp>
        <p:nvSpPr>
          <p:cNvPr id="2" name="TextBox 1"/>
          <p:cNvSpPr txBox="1"/>
          <p:nvPr/>
        </p:nvSpPr>
        <p:spPr>
          <a:xfrm>
            <a:off x="8250480" y="2366188"/>
            <a:ext cx="3561546" cy="3416320"/>
          </a:xfrm>
          <a:prstGeom prst="rect">
            <a:avLst/>
          </a:prstGeom>
          <a:noFill/>
        </p:spPr>
        <p:txBody>
          <a:bodyPr wrap="square" rtlCol="0">
            <a:spAutoFit/>
          </a:bodyPr>
          <a:lstStyle/>
          <a:p>
            <a:pPr algn="just"/>
            <a:r>
              <a:rPr lang="en-US" b="1" dirty="0">
                <a:latin typeface="Nexa Extra Light" panose="00000200000000000000" pitchFamily="2" charset="-52"/>
              </a:rPr>
              <a:t>In accordance with the administrative reform launched in 2020, administrative districts were liquidated and consolidated in Ukraine, and lower-order units, communities, were formed within them. This process is ongoing in Ukraine. The map provides an idea of the current state of the administrative and territorial division.</a:t>
            </a:r>
            <a:endParaRPr lang="uk-UA" b="1" dirty="0">
              <a:latin typeface="Nexa Extra Light" panose="00000200000000000000" pitchFamily="2" charset="-52"/>
            </a:endParaRPr>
          </a:p>
        </p:txBody>
      </p:sp>
      <p:sp>
        <p:nvSpPr>
          <p:cNvPr id="4" name="Прямоугольник 3"/>
          <p:cNvSpPr/>
          <p:nvPr/>
        </p:nvSpPr>
        <p:spPr>
          <a:xfrm>
            <a:off x="8250480" y="621066"/>
            <a:ext cx="3560590" cy="707886"/>
          </a:xfrm>
          <a:prstGeom prst="rect">
            <a:avLst/>
          </a:prstGeom>
        </p:spPr>
        <p:txBody>
          <a:bodyPr wrap="none">
            <a:spAutoFit/>
          </a:bodyPr>
          <a:lstStyle/>
          <a:p>
            <a:pPr algn="ctr"/>
            <a:r>
              <a:rPr lang="en-US" sz="2000" b="1" dirty="0">
                <a:solidFill>
                  <a:srgbClr val="2E8953"/>
                </a:solidFill>
                <a:latin typeface="Nexa Heavy" panose="00000A00000000000000" pitchFamily="2" charset="-52"/>
              </a:rPr>
              <a:t>Rural Settlements Density </a:t>
            </a:r>
          </a:p>
          <a:p>
            <a:pPr algn="ctr"/>
            <a:r>
              <a:rPr lang="en-US" sz="2000" b="1" dirty="0">
                <a:solidFill>
                  <a:srgbClr val="2E8953"/>
                </a:solidFill>
                <a:latin typeface="Nexa Heavy" panose="00000A00000000000000" pitchFamily="2" charset="-52"/>
              </a:rPr>
              <a:t>in Communities (2022)</a:t>
            </a:r>
            <a:endParaRPr lang="uk-UA" sz="2000" b="1" dirty="0">
              <a:solidFill>
                <a:srgbClr val="2E8953"/>
              </a:solidFill>
              <a:latin typeface="Nexa Heavy" panose="00000A00000000000000" pitchFamily="2" charset="-52"/>
            </a:endParaRPr>
          </a:p>
        </p:txBody>
      </p:sp>
    </p:spTree>
    <p:extLst>
      <p:ext uri="{BB962C8B-B14F-4D97-AF65-F5344CB8AC3E}">
        <p14:creationId xmlns:p14="http://schemas.microsoft.com/office/powerpoint/2010/main" val="408725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1592" b="1493"/>
          <a:stretch/>
        </p:blipFill>
        <p:spPr>
          <a:xfrm>
            <a:off x="623561" y="1077320"/>
            <a:ext cx="7663189" cy="5417359"/>
          </a:xfrm>
          <a:prstGeom prst="rect">
            <a:avLst/>
          </a:prstGeom>
        </p:spPr>
      </p:pic>
      <p:sp>
        <p:nvSpPr>
          <p:cNvPr id="4" name="TextBox 3">
            <a:extLst>
              <a:ext uri="{FF2B5EF4-FFF2-40B4-BE49-F238E27FC236}">
                <a16:creationId xmlns:a16="http://schemas.microsoft.com/office/drawing/2014/main" xmlns="" id="{E7D9D6A1-E5AF-4E59-AF85-9C51FE911825}"/>
              </a:ext>
            </a:extLst>
          </p:cNvPr>
          <p:cNvSpPr txBox="1"/>
          <p:nvPr/>
        </p:nvSpPr>
        <p:spPr>
          <a:xfrm>
            <a:off x="8508274" y="902604"/>
            <a:ext cx="3234064" cy="5016758"/>
          </a:xfrm>
          <a:prstGeom prst="rect">
            <a:avLst/>
          </a:prstGeom>
          <a:noFill/>
        </p:spPr>
        <p:txBody>
          <a:bodyPr wrap="square">
            <a:spAutoFit/>
          </a:bodyPr>
          <a:lstStyle/>
          <a:p>
            <a:pPr algn="just"/>
            <a:r>
              <a:rPr lang="en-US" sz="1600" b="1" dirty="0">
                <a:solidFill>
                  <a:schemeClr val="tx1">
                    <a:lumMod val="85000"/>
                    <a:lumOff val="15000"/>
                  </a:schemeClr>
                </a:solidFill>
                <a:latin typeface="Nexa Extra Light" panose="00000200000000000000" pitchFamily="2" charset="-52"/>
              </a:rPr>
              <a:t>Based on the study of the leading factors in the development of the network of settlements and the use of spatial analysis of the formation and development of cities and villages, using the cartographic method, the monograph highlights the evolution of the settlement system of Ukraine over 125 years, reflects the historical and genetic types of cities and groups regions by the characteristics of the rural population</a:t>
            </a:r>
          </a:p>
        </p:txBody>
      </p:sp>
      <p:sp>
        <p:nvSpPr>
          <p:cNvPr id="6" name="TextBox 5">
            <a:extLst>
              <a:ext uri="{FF2B5EF4-FFF2-40B4-BE49-F238E27FC236}">
                <a16:creationId xmlns:a16="http://schemas.microsoft.com/office/drawing/2014/main" xmlns="" id="{20FC3B7D-BDCF-412D-887E-14A866CB5573}"/>
              </a:ext>
            </a:extLst>
          </p:cNvPr>
          <p:cNvSpPr txBox="1"/>
          <p:nvPr/>
        </p:nvSpPr>
        <p:spPr>
          <a:xfrm>
            <a:off x="633087" y="180618"/>
            <a:ext cx="9711064" cy="646331"/>
          </a:xfrm>
          <a:prstGeom prst="rect">
            <a:avLst/>
          </a:prstGeom>
          <a:noFill/>
        </p:spPr>
        <p:txBody>
          <a:bodyPr wrap="square">
            <a:spAutoFit/>
          </a:bodyPr>
          <a:lstStyle/>
          <a:p>
            <a:r>
              <a:rPr lang="en-US" dirty="0">
                <a:solidFill>
                  <a:schemeClr val="tx1">
                    <a:lumMod val="85000"/>
                    <a:lumOff val="15000"/>
                  </a:schemeClr>
                </a:solidFill>
                <a:latin typeface="Nexa Heavy" panose="00000A00000000000000" pitchFamily="2" charset="-52"/>
              </a:rPr>
              <a:t>Monograph ‘Formation and development of the network of settlements in Ukraine (cartographic analysis)’, 2023</a:t>
            </a:r>
          </a:p>
        </p:txBody>
      </p:sp>
    </p:spTree>
    <p:extLst>
      <p:ext uri="{BB962C8B-B14F-4D97-AF65-F5344CB8AC3E}">
        <p14:creationId xmlns:p14="http://schemas.microsoft.com/office/powerpoint/2010/main" val="210033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6" t="8596" r="13010" b="8352"/>
          <a:stretch/>
        </p:blipFill>
        <p:spPr bwMode="auto">
          <a:xfrm>
            <a:off x="58701" y="682186"/>
            <a:ext cx="7986532" cy="6061514"/>
          </a:xfrm>
          <a:prstGeom prst="rect">
            <a:avLst/>
          </a:prstGeom>
          <a:noFill/>
          <a:ln>
            <a:noFill/>
          </a:ln>
          <a:effectLst>
            <a:glow rad="76200">
              <a:srgbClr val="4D8EA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140034" y="1511056"/>
            <a:ext cx="3692574" cy="5262979"/>
          </a:xfrm>
          <a:prstGeom prst="rect">
            <a:avLst/>
          </a:prstGeom>
          <a:noFill/>
        </p:spPr>
        <p:txBody>
          <a:bodyPr wrap="square" rtlCol="0">
            <a:spAutoFit/>
          </a:bodyPr>
          <a:lstStyle/>
          <a:p>
            <a:pPr algn="just"/>
            <a:r>
              <a:rPr lang="en-US" sz="1600" b="1" dirty="0">
                <a:latin typeface="Nexa Extra Light" panose="00000200000000000000" pitchFamily="2" charset="-52"/>
              </a:rPr>
              <a:t>According to the Law of Ukraine of 28.07.2023, another administrative reform in the population resettlement system is planned. This requires significant work by state and local authorities, as well as scientific justification for such changes. Currently, Ukraine is in a state of deep demographic crisis and destruction of the settlement network. Therefore, forecasting changes in its structure largely depends on the scale of these changes and strategic plans for the revival of the state. </a:t>
            </a:r>
            <a:endParaRPr lang="uk-UA" sz="1600" b="1" dirty="0">
              <a:latin typeface="Nexa Extra Light" panose="00000200000000000000" pitchFamily="2" charset="-52"/>
            </a:endParaRPr>
          </a:p>
        </p:txBody>
      </p:sp>
      <p:sp>
        <p:nvSpPr>
          <p:cNvPr id="4" name="Прямоугольник 3"/>
          <p:cNvSpPr/>
          <p:nvPr/>
        </p:nvSpPr>
        <p:spPr>
          <a:xfrm>
            <a:off x="8140034" y="288654"/>
            <a:ext cx="3692574" cy="1015663"/>
          </a:xfrm>
          <a:prstGeom prst="rect">
            <a:avLst/>
          </a:prstGeom>
        </p:spPr>
        <p:txBody>
          <a:bodyPr wrap="square">
            <a:spAutoFit/>
          </a:bodyPr>
          <a:lstStyle/>
          <a:p>
            <a:pPr algn="ctr"/>
            <a:r>
              <a:rPr lang="en-US" sz="2000" b="1" dirty="0">
                <a:solidFill>
                  <a:srgbClr val="4D8EA0"/>
                </a:solidFill>
                <a:latin typeface="Nexa Heavy" panose="00000A00000000000000" pitchFamily="2" charset="-52"/>
              </a:rPr>
              <a:t>Prospective Changes in the </a:t>
            </a:r>
          </a:p>
          <a:p>
            <a:pPr algn="ctr"/>
            <a:r>
              <a:rPr lang="en-US" sz="2000" b="1" dirty="0">
                <a:solidFill>
                  <a:srgbClr val="4D8EA0"/>
                </a:solidFill>
                <a:latin typeface="Nexa Heavy" panose="00000A00000000000000" pitchFamily="2" charset="-52"/>
              </a:rPr>
              <a:t>Status of Settlements </a:t>
            </a:r>
          </a:p>
          <a:p>
            <a:pPr algn="ctr"/>
            <a:r>
              <a:rPr lang="en-US" sz="2000" b="1" dirty="0">
                <a:solidFill>
                  <a:srgbClr val="4D8EA0"/>
                </a:solidFill>
                <a:latin typeface="Nexa Heavy" panose="00000A00000000000000" pitchFamily="2" charset="-52"/>
              </a:rPr>
              <a:t>in Ukraine in 2023 </a:t>
            </a:r>
            <a:endParaRPr lang="uk-UA" sz="2000" dirty="0">
              <a:solidFill>
                <a:srgbClr val="4D8EA0"/>
              </a:solidFill>
              <a:latin typeface="Nexa Heavy" panose="00000A00000000000000" pitchFamily="2" charset="-52"/>
            </a:endParaRPr>
          </a:p>
        </p:txBody>
      </p:sp>
    </p:spTree>
    <p:extLst>
      <p:ext uri="{BB962C8B-B14F-4D97-AF65-F5344CB8AC3E}">
        <p14:creationId xmlns:p14="http://schemas.microsoft.com/office/powerpoint/2010/main" val="1218956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782062F-D2F2-40AF-A183-28E494F4E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49" b="9357"/>
          <a:stretch/>
        </p:blipFill>
        <p:spPr bwMode="auto">
          <a:xfrm>
            <a:off x="8363925" y="4309681"/>
            <a:ext cx="2348325" cy="107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41A553B3-EB46-47C2-9D12-A8ABE03777C2}"/>
              </a:ext>
            </a:extLst>
          </p:cNvPr>
          <p:cNvSpPr txBox="1"/>
          <p:nvPr/>
        </p:nvSpPr>
        <p:spPr>
          <a:xfrm>
            <a:off x="2033971" y="2487394"/>
            <a:ext cx="8448147" cy="646331"/>
          </a:xfrm>
          <a:prstGeom prst="rect">
            <a:avLst/>
          </a:prstGeom>
          <a:noFill/>
          <a:effectLst/>
        </p:spPr>
        <p:txBody>
          <a:bodyPr wrap="none" rtlCol="0">
            <a:spAutoFit/>
          </a:bodyPr>
          <a:lstStyle/>
          <a:p>
            <a:r>
              <a:rPr lang="en-US" sz="3600" dirty="0">
                <a:solidFill>
                  <a:srgbClr val="1A73BB"/>
                </a:solidFill>
                <a:latin typeface="Stretch Pro" pitchFamily="50" charset="0"/>
              </a:rPr>
              <a:t>Thank you for attention!</a:t>
            </a:r>
            <a:endParaRPr lang="aa-ET" sz="3600" dirty="0">
              <a:solidFill>
                <a:srgbClr val="1A73BB"/>
              </a:solidFill>
              <a:latin typeface="Nexa Heavy" panose="00000A00000000000000" pitchFamily="2" charset="-52"/>
            </a:endParaRPr>
          </a:p>
        </p:txBody>
      </p:sp>
      <p:sp>
        <p:nvSpPr>
          <p:cNvPr id="10" name="TextBox 9">
            <a:extLst>
              <a:ext uri="{FF2B5EF4-FFF2-40B4-BE49-F238E27FC236}">
                <a16:creationId xmlns:a16="http://schemas.microsoft.com/office/drawing/2014/main" xmlns="" id="{4B9548F4-D364-4339-BEC0-D5F201DB0BD2}"/>
              </a:ext>
            </a:extLst>
          </p:cNvPr>
          <p:cNvSpPr txBox="1"/>
          <p:nvPr/>
        </p:nvSpPr>
        <p:spPr>
          <a:xfrm>
            <a:off x="824697" y="4844930"/>
            <a:ext cx="4418635" cy="1200329"/>
          </a:xfrm>
          <a:prstGeom prst="rect">
            <a:avLst/>
          </a:prstGeom>
          <a:noFill/>
        </p:spPr>
        <p:txBody>
          <a:bodyPr wrap="square">
            <a:spAutoFit/>
          </a:bodyPr>
          <a:lstStyle/>
          <a:p>
            <a:r>
              <a:rPr lang="en-US" sz="2400" b="1" dirty="0">
                <a:effectLst>
                  <a:outerShdw blurRad="38100" dist="38100" dir="2700000" algn="tl">
                    <a:srgbClr val="000000">
                      <a:alpha val="43137"/>
                    </a:srgbClr>
                  </a:outerShdw>
                </a:effectLst>
                <a:latin typeface="Nexa Extra Light" panose="00000200000000000000" pitchFamily="2" charset="-52"/>
              </a:rPr>
              <a:t>Cartography Department </a:t>
            </a:r>
          </a:p>
          <a:p>
            <a:r>
              <a:rPr lang="en-US" sz="2400" b="1" dirty="0">
                <a:latin typeface="Nexa Extra Light" panose="00000200000000000000" pitchFamily="2" charset="-52"/>
              </a:rPr>
              <a:t>of the Institute of Geography of the NAS of Ukraine </a:t>
            </a:r>
            <a:endParaRPr lang="aa-ET" sz="2400" dirty="0"/>
          </a:p>
        </p:txBody>
      </p:sp>
      <p:sp>
        <p:nvSpPr>
          <p:cNvPr id="12" name="TextBox 11">
            <a:extLst>
              <a:ext uri="{FF2B5EF4-FFF2-40B4-BE49-F238E27FC236}">
                <a16:creationId xmlns:a16="http://schemas.microsoft.com/office/drawing/2014/main" xmlns="" id="{94F0D213-8373-4136-B55C-1AEEBAEFD0BC}"/>
              </a:ext>
            </a:extLst>
          </p:cNvPr>
          <p:cNvSpPr txBox="1"/>
          <p:nvPr/>
        </p:nvSpPr>
        <p:spPr>
          <a:xfrm>
            <a:off x="8536331" y="6045259"/>
            <a:ext cx="2242594" cy="400110"/>
          </a:xfrm>
          <a:prstGeom prst="rect">
            <a:avLst/>
          </a:prstGeom>
          <a:noFill/>
        </p:spPr>
        <p:txBody>
          <a:bodyPr wrap="square">
            <a:spAutoFit/>
          </a:bodyPr>
          <a:lstStyle/>
          <a:p>
            <a:r>
              <a:rPr lang="aa-ET" sz="2000" dirty="0"/>
              <a:t>https://igu.org.ua/</a:t>
            </a:r>
          </a:p>
        </p:txBody>
      </p:sp>
    </p:spTree>
    <p:extLst>
      <p:ext uri="{BB962C8B-B14F-4D97-AF65-F5344CB8AC3E}">
        <p14:creationId xmlns:p14="http://schemas.microsoft.com/office/powerpoint/2010/main" val="2947360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8D6DC32-D36E-4048-BB51-C9E1124E987C}"/>
              </a:ext>
            </a:extLst>
          </p:cNvPr>
          <p:cNvSpPr txBox="1"/>
          <p:nvPr/>
        </p:nvSpPr>
        <p:spPr>
          <a:xfrm>
            <a:off x="419100" y="181957"/>
            <a:ext cx="11353800" cy="6124754"/>
          </a:xfrm>
          <a:prstGeom prst="rect">
            <a:avLst/>
          </a:prstGeom>
          <a:noFill/>
        </p:spPr>
        <p:txBody>
          <a:bodyPr wrap="square">
            <a:spAutoFit/>
          </a:bodyPr>
          <a:lstStyle/>
          <a:p>
            <a:r>
              <a:rPr lang="en-US" sz="1400" b="1" dirty="0">
                <a:solidFill>
                  <a:schemeClr val="tx1">
                    <a:lumMod val="95000"/>
                    <a:lumOff val="5000"/>
                  </a:schemeClr>
                </a:solidFill>
                <a:latin typeface="Nexa Extra Light" panose="00000200000000000000" pitchFamily="2" charset="-52"/>
              </a:rPr>
              <a:t>CONTENTS</a:t>
            </a:r>
          </a:p>
          <a:p>
            <a:r>
              <a:rPr lang="en-US" sz="1400" b="1" dirty="0">
                <a:solidFill>
                  <a:schemeClr val="tx1">
                    <a:lumMod val="95000"/>
                    <a:lumOff val="5000"/>
                  </a:schemeClr>
                </a:solidFill>
                <a:latin typeface="Nexa Extra Light" panose="00000200000000000000" pitchFamily="2" charset="-52"/>
              </a:rPr>
              <a:t>Introduction</a:t>
            </a:r>
          </a:p>
          <a:p>
            <a:r>
              <a:rPr lang="en-US" sz="1400" b="1" dirty="0">
                <a:solidFill>
                  <a:schemeClr val="tx1">
                    <a:lumMod val="95000"/>
                    <a:lumOff val="5000"/>
                  </a:schemeClr>
                </a:solidFill>
                <a:latin typeface="Nexa Extra Light" panose="00000200000000000000" pitchFamily="2" charset="-52"/>
              </a:rPr>
              <a:t>1. Geographical approach and main natural and geographical factors in the study of the settlement network</a:t>
            </a:r>
          </a:p>
          <a:p>
            <a:r>
              <a:rPr lang="en-US" sz="1400" b="1" dirty="0">
                <a:solidFill>
                  <a:schemeClr val="tx1">
                    <a:lumMod val="95000"/>
                    <a:lumOff val="5000"/>
                  </a:schemeClr>
                </a:solidFill>
                <a:latin typeface="Nexa Extra Light" panose="00000200000000000000" pitchFamily="2" charset="-52"/>
              </a:rPr>
              <a:t>2. The main socio-geographical factors of the formation and development of settlements </a:t>
            </a:r>
          </a:p>
          <a:p>
            <a:pPr marL="180000"/>
            <a:r>
              <a:rPr lang="en-US" sz="1400" b="1" dirty="0">
                <a:solidFill>
                  <a:schemeClr val="tx1">
                    <a:lumMod val="95000"/>
                    <a:lumOff val="5000"/>
                  </a:schemeClr>
                </a:solidFill>
                <a:latin typeface="Nexa Extra Light" panose="00000200000000000000" pitchFamily="2" charset="-52"/>
              </a:rPr>
              <a:t>2.1. </a:t>
            </a:r>
            <a:r>
              <a:rPr lang="en-US" sz="1400" b="1" dirty="0" err="1">
                <a:solidFill>
                  <a:schemeClr val="tx1">
                    <a:lumMod val="95000"/>
                    <a:lumOff val="5000"/>
                  </a:schemeClr>
                </a:solidFill>
                <a:latin typeface="Nexa Extra Light" panose="00000200000000000000" pitchFamily="2" charset="-52"/>
              </a:rPr>
              <a:t>Urbanisation</a:t>
            </a:r>
            <a:r>
              <a:rPr lang="en-US" sz="1400" b="1" dirty="0">
                <a:solidFill>
                  <a:schemeClr val="tx1">
                    <a:lumMod val="95000"/>
                    <a:lumOff val="5000"/>
                  </a:schemeClr>
                </a:solidFill>
                <a:latin typeface="Nexa Extra Light" panose="00000200000000000000" pitchFamily="2" charset="-52"/>
              </a:rPr>
              <a:t> </a:t>
            </a:r>
          </a:p>
          <a:p>
            <a:pPr marL="180000"/>
            <a:r>
              <a:rPr lang="en-US" sz="1400" b="1" dirty="0">
                <a:solidFill>
                  <a:schemeClr val="tx1">
                    <a:lumMod val="95000"/>
                    <a:lumOff val="5000"/>
                  </a:schemeClr>
                </a:solidFill>
                <a:latin typeface="Nexa Extra Light" panose="00000200000000000000" pitchFamily="2" charset="-52"/>
              </a:rPr>
              <a:t>2.2.</a:t>
            </a:r>
            <a:r>
              <a:rPr lang="uk-UA" sz="1400" b="1" dirty="0">
                <a:solidFill>
                  <a:schemeClr val="tx1">
                    <a:lumMod val="95000"/>
                    <a:lumOff val="5000"/>
                  </a:schemeClr>
                </a:solidFill>
                <a:latin typeface="Nexa Extra Light" panose="00000200000000000000" pitchFamily="2" charset="-52"/>
              </a:rPr>
              <a:t>   </a:t>
            </a:r>
            <a:r>
              <a:rPr lang="en-US" sz="1400" b="1" dirty="0">
                <a:solidFill>
                  <a:schemeClr val="tx1">
                    <a:lumMod val="95000"/>
                    <a:lumOff val="5000"/>
                  </a:schemeClr>
                </a:solidFill>
                <a:latin typeface="Nexa Extra Light" panose="00000200000000000000" pitchFamily="2" charset="-52"/>
              </a:rPr>
              <a:t>Demographic processes and social sphere </a:t>
            </a:r>
          </a:p>
          <a:p>
            <a:pPr marL="180000"/>
            <a:r>
              <a:rPr lang="en-US" sz="1400" b="1" dirty="0">
                <a:solidFill>
                  <a:schemeClr val="tx1">
                    <a:lumMod val="95000"/>
                    <a:lumOff val="5000"/>
                  </a:schemeClr>
                </a:solidFill>
                <a:latin typeface="Nexa Extra Light" panose="00000200000000000000" pitchFamily="2" charset="-52"/>
              </a:rPr>
              <a:t>2.3. Migration processes</a:t>
            </a:r>
          </a:p>
          <a:p>
            <a:pPr marL="180000"/>
            <a:r>
              <a:rPr lang="en-US" sz="1400" b="1" dirty="0">
                <a:solidFill>
                  <a:schemeClr val="tx1">
                    <a:lumMod val="95000"/>
                    <a:lumOff val="5000"/>
                  </a:schemeClr>
                </a:solidFill>
                <a:latin typeface="Nexa Extra Light" panose="00000200000000000000" pitchFamily="2" charset="-52"/>
              </a:rPr>
              <a:t>2.4. Natural and cultural heritage</a:t>
            </a:r>
          </a:p>
          <a:p>
            <a:pPr marL="180000"/>
            <a:r>
              <a:rPr lang="en-US" sz="1400" b="1" dirty="0">
                <a:solidFill>
                  <a:schemeClr val="tx1">
                    <a:lumMod val="95000"/>
                    <a:lumOff val="5000"/>
                  </a:schemeClr>
                </a:solidFill>
                <a:latin typeface="Nexa Extra Light" panose="00000200000000000000" pitchFamily="2" charset="-52"/>
              </a:rPr>
              <a:t>2.5. Changes in </a:t>
            </a:r>
            <a:r>
              <a:rPr lang="en-US" sz="1400" b="1" dirty="0" err="1">
                <a:solidFill>
                  <a:schemeClr val="tx1">
                    <a:lumMod val="95000"/>
                    <a:lumOff val="5000"/>
                  </a:schemeClr>
                </a:solidFill>
                <a:latin typeface="Nexa Extra Light" panose="00000200000000000000" pitchFamily="2" charset="-52"/>
              </a:rPr>
              <a:t>organisational</a:t>
            </a:r>
            <a:r>
              <a:rPr lang="en-US" sz="1400" b="1" dirty="0">
                <a:solidFill>
                  <a:schemeClr val="tx1">
                    <a:lumMod val="95000"/>
                    <a:lumOff val="5000"/>
                  </a:schemeClr>
                </a:solidFill>
                <a:latin typeface="Nexa Extra Light" panose="00000200000000000000" pitchFamily="2" charset="-52"/>
              </a:rPr>
              <a:t> forms of management in Ukraine</a:t>
            </a:r>
          </a:p>
          <a:p>
            <a:pPr marL="180000"/>
            <a:r>
              <a:rPr lang="en-US" sz="1400" b="1" dirty="0">
                <a:solidFill>
                  <a:schemeClr val="tx1">
                    <a:lumMod val="95000"/>
                    <a:lumOff val="5000"/>
                  </a:schemeClr>
                </a:solidFill>
                <a:latin typeface="Nexa Extra Light" panose="00000200000000000000" pitchFamily="2" charset="-52"/>
              </a:rPr>
              <a:t>2.6. </a:t>
            </a:r>
            <a:r>
              <a:rPr lang="uk-UA" sz="1400" b="1" dirty="0">
                <a:solidFill>
                  <a:schemeClr val="tx1">
                    <a:lumMod val="95000"/>
                    <a:lumOff val="5000"/>
                  </a:schemeClr>
                </a:solidFill>
                <a:latin typeface="Nexa Extra Light" panose="00000200000000000000" pitchFamily="2" charset="-52"/>
              </a:rPr>
              <a:t>   </a:t>
            </a:r>
            <a:r>
              <a:rPr lang="en-US" sz="1400" b="1" dirty="0" err="1">
                <a:solidFill>
                  <a:schemeClr val="tx1">
                    <a:lumMod val="95000"/>
                    <a:lumOff val="5000"/>
                  </a:schemeClr>
                </a:solidFill>
                <a:latin typeface="Nexa Extra Light" panose="00000200000000000000" pitchFamily="2" charset="-52"/>
              </a:rPr>
              <a:t>Globalisation</a:t>
            </a:r>
            <a:r>
              <a:rPr lang="en-US" sz="1400" b="1" dirty="0">
                <a:solidFill>
                  <a:schemeClr val="tx1">
                    <a:lumMod val="95000"/>
                    <a:lumOff val="5000"/>
                  </a:schemeClr>
                </a:solidFill>
                <a:latin typeface="Nexa Extra Light" panose="00000200000000000000" pitchFamily="2" charset="-52"/>
              </a:rPr>
              <a:t> processes </a:t>
            </a:r>
          </a:p>
          <a:p>
            <a:r>
              <a:rPr lang="en-US" sz="1400" b="1" dirty="0">
                <a:solidFill>
                  <a:schemeClr val="tx1">
                    <a:lumMod val="95000"/>
                    <a:lumOff val="5000"/>
                  </a:schemeClr>
                </a:solidFill>
                <a:latin typeface="Nexa Extra Light" panose="00000200000000000000" pitchFamily="2" charset="-52"/>
              </a:rPr>
              <a:t>3. Formation of a database for the cartographic study of the network of settlements in Ukraine</a:t>
            </a:r>
          </a:p>
          <a:p>
            <a:r>
              <a:rPr lang="en-US" sz="1400" b="1" dirty="0">
                <a:solidFill>
                  <a:schemeClr val="tx1">
                    <a:lumMod val="95000"/>
                    <a:lumOff val="5000"/>
                  </a:schemeClr>
                </a:solidFill>
                <a:latin typeface="Nexa Extra Light" panose="00000200000000000000" pitchFamily="2" charset="-52"/>
              </a:rPr>
              <a:t>4. The urban settlement network: a cartographic cross-section of historical changes and main factors of development</a:t>
            </a:r>
          </a:p>
          <a:p>
            <a:pPr marL="180000"/>
            <a:r>
              <a:rPr lang="en-US" sz="1400" b="1" dirty="0">
                <a:solidFill>
                  <a:schemeClr val="tx1">
                    <a:lumMod val="95000"/>
                    <a:lumOff val="5000"/>
                  </a:schemeClr>
                </a:solidFill>
                <a:latin typeface="Nexa Extra Light" panose="00000200000000000000" pitchFamily="2" charset="-52"/>
              </a:rPr>
              <a:t>4.1. Historical and genetic types of cities</a:t>
            </a:r>
          </a:p>
          <a:p>
            <a:pPr marL="180000"/>
            <a:r>
              <a:rPr lang="en-US" sz="1400" b="1" dirty="0">
                <a:solidFill>
                  <a:schemeClr val="tx1">
                    <a:lumMod val="95000"/>
                    <a:lumOff val="5000"/>
                  </a:schemeClr>
                </a:solidFill>
                <a:latin typeface="Nexa Extra Light" panose="00000200000000000000" pitchFamily="2" charset="-52"/>
              </a:rPr>
              <a:t>4.2. Types of urban settlements by changes in their population</a:t>
            </a:r>
          </a:p>
          <a:p>
            <a:pPr marL="180000"/>
            <a:r>
              <a:rPr lang="en-US" sz="1400" b="1" dirty="0">
                <a:solidFill>
                  <a:schemeClr val="tx1">
                    <a:lumMod val="95000"/>
                    <a:lumOff val="5000"/>
                  </a:schemeClr>
                </a:solidFill>
                <a:latin typeface="Nexa Extra Light" panose="00000200000000000000" pitchFamily="2" charset="-52"/>
              </a:rPr>
              <a:t>4.3.</a:t>
            </a:r>
            <a:r>
              <a:rPr lang="uk-UA" sz="1400" b="1" dirty="0">
                <a:solidFill>
                  <a:schemeClr val="tx1">
                    <a:lumMod val="95000"/>
                    <a:lumOff val="5000"/>
                  </a:schemeClr>
                </a:solidFill>
                <a:latin typeface="Nexa Extra Light" panose="00000200000000000000" pitchFamily="2" charset="-52"/>
              </a:rPr>
              <a:t>  </a:t>
            </a:r>
            <a:r>
              <a:rPr lang="en-US" sz="1400" b="1" dirty="0">
                <a:solidFill>
                  <a:schemeClr val="tx1">
                    <a:lumMod val="95000"/>
                    <a:lumOff val="5000"/>
                  </a:schemeClr>
                </a:solidFill>
                <a:latin typeface="Nexa Extra Light" panose="00000200000000000000" pitchFamily="2" charset="-52"/>
              </a:rPr>
              <a:t>Functional typification of cities</a:t>
            </a:r>
          </a:p>
          <a:p>
            <a:r>
              <a:rPr lang="en-US" sz="1400" b="1" dirty="0">
                <a:solidFill>
                  <a:schemeClr val="tx1">
                    <a:lumMod val="95000"/>
                    <a:lumOff val="5000"/>
                  </a:schemeClr>
                </a:solidFill>
                <a:latin typeface="Nexa Extra Light" panose="00000200000000000000" pitchFamily="2" charset="-52"/>
              </a:rPr>
              <a:t>5. Rural settlement network </a:t>
            </a:r>
          </a:p>
          <a:p>
            <a:pPr marL="180000"/>
            <a:r>
              <a:rPr lang="en-US" sz="1400" b="1" dirty="0">
                <a:solidFill>
                  <a:schemeClr val="tx1">
                    <a:lumMod val="95000"/>
                    <a:lumOff val="5000"/>
                  </a:schemeClr>
                </a:solidFill>
                <a:latin typeface="Nexa Extra Light" panose="00000200000000000000" pitchFamily="2" charset="-52"/>
              </a:rPr>
              <a:t>5.1. Changes in the settlement of the rural population of Ukraine</a:t>
            </a:r>
          </a:p>
          <a:p>
            <a:pPr marL="180000"/>
            <a:r>
              <a:rPr lang="en-US" sz="1400" b="1" dirty="0">
                <a:solidFill>
                  <a:schemeClr val="tx1">
                    <a:lumMod val="95000"/>
                    <a:lumOff val="5000"/>
                  </a:schemeClr>
                </a:solidFill>
                <a:latin typeface="Nexa Extra Light" panose="00000200000000000000" pitchFamily="2" charset="-52"/>
              </a:rPr>
              <a:t>5.2. Types of maps by indicators of transformational changes in the settlement of  the rural population</a:t>
            </a:r>
          </a:p>
          <a:p>
            <a:pPr marL="180000"/>
            <a:r>
              <a:rPr lang="en-US" sz="1400" b="1" dirty="0">
                <a:solidFill>
                  <a:schemeClr val="tx1">
                    <a:lumMod val="95000"/>
                    <a:lumOff val="5000"/>
                  </a:schemeClr>
                </a:solidFill>
                <a:latin typeface="Nexa Extra Light" panose="00000200000000000000" pitchFamily="2" charset="-52"/>
              </a:rPr>
              <a:t>5.3. Typification of regions by changes in the size of the rural population</a:t>
            </a:r>
          </a:p>
          <a:p>
            <a:pPr marL="180000"/>
            <a:r>
              <a:rPr lang="en-US" sz="1400" b="1" dirty="0">
                <a:solidFill>
                  <a:schemeClr val="tx1">
                    <a:lumMod val="95000"/>
                    <a:lumOff val="5000"/>
                  </a:schemeClr>
                </a:solidFill>
                <a:latin typeface="Nexa Extra Light" panose="00000200000000000000" pitchFamily="2" charset="-52"/>
              </a:rPr>
              <a:t>5.4.  Transformational changes in the settlement of the rural population within territorial communities of Ukraine (2001-2022)</a:t>
            </a:r>
          </a:p>
          <a:p>
            <a:r>
              <a:rPr lang="en-US" sz="1400" b="1" dirty="0">
                <a:solidFill>
                  <a:schemeClr val="tx1">
                    <a:lumMod val="95000"/>
                    <a:lumOff val="5000"/>
                  </a:schemeClr>
                </a:solidFill>
                <a:latin typeface="Nexa Extra Light" panose="00000200000000000000" pitchFamily="2" charset="-52"/>
              </a:rPr>
              <a:t>6. Geographical cartography and cartographic monitoring of the study of space and destruction of settlements</a:t>
            </a:r>
          </a:p>
          <a:p>
            <a:r>
              <a:rPr lang="en-US" sz="1400" b="1" dirty="0">
                <a:solidFill>
                  <a:schemeClr val="tx1">
                    <a:lumMod val="95000"/>
                    <a:lumOff val="5000"/>
                  </a:schemeClr>
                </a:solidFill>
                <a:latin typeface="Nexa Extra Light" panose="00000200000000000000" pitchFamily="2" charset="-52"/>
              </a:rPr>
              <a:t>7. Justification of the thematic content of the series of monitoring maps</a:t>
            </a:r>
          </a:p>
          <a:p>
            <a:r>
              <a:rPr lang="en-US" sz="1400" b="1" dirty="0">
                <a:solidFill>
                  <a:schemeClr val="tx1">
                    <a:lumMod val="95000"/>
                    <a:lumOff val="5000"/>
                  </a:schemeClr>
                </a:solidFill>
                <a:latin typeface="Nexa Extra Light" panose="00000200000000000000" pitchFamily="2" charset="-52"/>
              </a:rPr>
              <a:t>8. Methodological approaches to the production of electronic monitoring maps</a:t>
            </a:r>
          </a:p>
          <a:p>
            <a:r>
              <a:rPr lang="en-US" sz="1400" b="1" dirty="0">
                <a:solidFill>
                  <a:schemeClr val="tx1">
                    <a:lumMod val="95000"/>
                    <a:lumOff val="5000"/>
                  </a:schemeClr>
                </a:solidFill>
                <a:latin typeface="Nexa Extra Light" panose="00000200000000000000" pitchFamily="2" charset="-52"/>
              </a:rPr>
              <a:t>Conclusions</a:t>
            </a:r>
          </a:p>
        </p:txBody>
      </p:sp>
    </p:spTree>
    <p:extLst>
      <p:ext uri="{BB962C8B-B14F-4D97-AF65-F5344CB8AC3E}">
        <p14:creationId xmlns:p14="http://schemas.microsoft.com/office/powerpoint/2010/main" val="49790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85" y="828604"/>
            <a:ext cx="5671889" cy="2871074"/>
          </a:xfrm>
        </p:spPr>
        <p:txBody>
          <a:bodyPr>
            <a:noAutofit/>
          </a:bodyPr>
          <a:lstStyle/>
          <a:p>
            <a:pPr algn="ctr"/>
            <a:r>
              <a:rPr lang="en-US" sz="2000" b="1" dirty="0">
                <a:effectLst>
                  <a:outerShdw blurRad="38100" dist="38100" dir="2700000" algn="tl">
                    <a:srgbClr val="000000">
                      <a:alpha val="43137"/>
                    </a:srgbClr>
                  </a:outerShdw>
                </a:effectLst>
                <a:latin typeface="Nexa Extra Light" panose="00000200000000000000" pitchFamily="2" charset="-52"/>
              </a:rPr>
              <a:t>The Atlas </a:t>
            </a:r>
            <a:r>
              <a:rPr lang="en-US" sz="2000" dirty="0"/>
              <a:t/>
            </a:r>
            <a:br>
              <a:rPr lang="en-US" sz="2000" dirty="0"/>
            </a:br>
            <a:r>
              <a:rPr lang="en-US" sz="2000" b="1" dirty="0">
                <a:latin typeface="Nexa Heavy" panose="00000A00000000000000" pitchFamily="2" charset="-52"/>
              </a:rPr>
              <a:t>Settlement Network of Ukraine </a:t>
            </a:r>
            <a:br>
              <a:rPr lang="en-US" sz="2000" b="1" dirty="0">
                <a:latin typeface="Nexa Heavy" panose="00000A00000000000000" pitchFamily="2" charset="-52"/>
              </a:rPr>
            </a:br>
            <a:r>
              <a:rPr lang="en-US" sz="2000" b="1" dirty="0">
                <a:latin typeface="Nexa Heavy" panose="00000A00000000000000" pitchFamily="2" charset="-52"/>
              </a:rPr>
              <a:t>(Formation and Development) </a:t>
            </a:r>
            <a:r>
              <a:rPr lang="en-US" sz="2000" dirty="0"/>
              <a:t/>
            </a:r>
            <a:br>
              <a:rPr lang="en-US" sz="2000" dirty="0"/>
            </a:br>
            <a:r>
              <a:rPr lang="en-US" sz="2000" b="1" dirty="0">
                <a:latin typeface="Nexa Extra Light" panose="00000200000000000000" pitchFamily="2" charset="-52"/>
              </a:rPr>
              <a:t>was prepared by the Cartography Department of the Institute of Geography of the NAS of Ukraine </a:t>
            </a:r>
            <a:br>
              <a:rPr lang="en-US" sz="2000" b="1" dirty="0">
                <a:latin typeface="Nexa Extra Light" panose="00000200000000000000" pitchFamily="2" charset="-52"/>
              </a:rPr>
            </a:br>
            <a:r>
              <a:rPr lang="en-US" sz="2000" b="1" dirty="0">
                <a:latin typeface="Nexa Extra Light" panose="00000200000000000000" pitchFamily="2" charset="-52"/>
              </a:rPr>
              <a:t>under the editorship of Prof. </a:t>
            </a:r>
            <a:r>
              <a:rPr lang="en-US" sz="2000" b="1" dirty="0" err="1">
                <a:latin typeface="Nexa Extra Light" panose="00000200000000000000" pitchFamily="2" charset="-52"/>
              </a:rPr>
              <a:t>L.Rudenko</a:t>
            </a:r>
            <a:r>
              <a:rPr lang="en-US" sz="2000" b="1" dirty="0">
                <a:latin typeface="Nexa Extra Light" panose="00000200000000000000" pitchFamily="2" charset="-52"/>
              </a:rPr>
              <a:t/>
            </a:r>
            <a:br>
              <a:rPr lang="en-US" sz="2000" b="1" dirty="0">
                <a:latin typeface="Nexa Extra Light" panose="00000200000000000000" pitchFamily="2" charset="-52"/>
              </a:rPr>
            </a:br>
            <a:r>
              <a:rPr lang="en-US" sz="2000" b="1" dirty="0">
                <a:latin typeface="Nexa Extra Light" panose="00000200000000000000" pitchFamily="2" charset="-52"/>
              </a:rPr>
              <a:t> and published in 2024</a:t>
            </a:r>
            <a:endParaRPr lang="uk-UA" sz="2000" b="1" dirty="0">
              <a:latin typeface="Nexa Extra Light" panose="00000200000000000000" pitchFamily="2" charset="-52"/>
            </a:endParaRPr>
          </a:p>
        </p:txBody>
      </p:sp>
      <p:sp>
        <p:nvSpPr>
          <p:cNvPr id="4" name="Текст 3"/>
          <p:cNvSpPr>
            <a:spLocks noGrp="1"/>
          </p:cNvSpPr>
          <p:nvPr>
            <p:ph type="body" sz="half" idx="2"/>
          </p:nvPr>
        </p:nvSpPr>
        <p:spPr>
          <a:xfrm>
            <a:off x="191385" y="6021010"/>
            <a:ext cx="11757096" cy="852261"/>
          </a:xfrm>
        </p:spPr>
        <p:txBody>
          <a:bodyPr>
            <a:noAutofit/>
          </a:bodyPr>
          <a:lstStyle/>
          <a:p>
            <a:pPr algn="just"/>
            <a:r>
              <a:rPr lang="en-US" sz="1900" b="1" dirty="0">
                <a:latin typeface="Nexa Extra Light" panose="00000200000000000000" pitchFamily="2" charset="-52"/>
              </a:rPr>
              <a:t>The Atlas contains 32 maps that visualize information on regional and local population distribution, geography of settlements, their number, density, population, development dynamics and history</a:t>
            </a:r>
            <a:endParaRPr lang="uk-UA" sz="1900" b="1" dirty="0">
              <a:latin typeface="Nexa Extra Light" panose="00000200000000000000" pitchFamily="2" charset="-52"/>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88" r="10161" b="1175"/>
          <a:stretch/>
        </p:blipFill>
        <p:spPr bwMode="auto">
          <a:xfrm>
            <a:off x="5948445" y="602280"/>
            <a:ext cx="6038782" cy="427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1949" b="9357"/>
          <a:stretch/>
        </p:blipFill>
        <p:spPr bwMode="auto">
          <a:xfrm>
            <a:off x="1947862" y="4267910"/>
            <a:ext cx="2348325" cy="107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948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8876" y="2206685"/>
            <a:ext cx="4395899" cy="3785652"/>
          </a:xfrm>
          <a:prstGeom prst="rect">
            <a:avLst/>
          </a:prstGeom>
          <a:noFill/>
        </p:spPr>
        <p:txBody>
          <a:bodyPr wrap="square" rtlCol="0">
            <a:spAutoFit/>
          </a:bodyPr>
          <a:lstStyle/>
          <a:p>
            <a:pPr algn="ctr"/>
            <a:r>
              <a:rPr lang="en-US" sz="2000" b="1" dirty="0">
                <a:latin typeface="Nexa Extra Light" panose="00000200000000000000" pitchFamily="2" charset="-52"/>
              </a:rPr>
              <a:t>The structure of the Atlas and the maps</a:t>
            </a:r>
            <a:r>
              <a:rPr lang="pl-PL" sz="2000" b="1" dirty="0">
                <a:latin typeface="Nexa Extra Light" panose="00000200000000000000" pitchFamily="2" charset="-52"/>
              </a:rPr>
              <a:t> </a:t>
            </a:r>
            <a:r>
              <a:rPr lang="en-US" sz="2000" b="1" dirty="0">
                <a:latin typeface="Nexa Extra Light" panose="00000200000000000000" pitchFamily="2" charset="-52"/>
              </a:rPr>
              <a:t>content are based on the Institute's own researches as well as publications of the results of </a:t>
            </a:r>
            <a:r>
              <a:rPr lang="pl-PL" sz="2000" b="1" dirty="0">
                <a:latin typeface="Nexa Extra Light" panose="00000200000000000000" pitchFamily="2" charset="-52"/>
              </a:rPr>
              <a:t>studies of</a:t>
            </a:r>
            <a:r>
              <a:rPr lang="en-US" sz="2000" b="1" dirty="0">
                <a:latin typeface="Nexa Extra Light" panose="00000200000000000000" pitchFamily="2" charset="-52"/>
              </a:rPr>
              <a:t> specialized institutes of the </a:t>
            </a:r>
            <a:r>
              <a:rPr lang="pl-PL" sz="2000" b="1" dirty="0">
                <a:latin typeface="Nexa Extra Light" panose="00000200000000000000" pitchFamily="2" charset="-52"/>
              </a:rPr>
              <a:t>NAS</a:t>
            </a:r>
            <a:r>
              <a:rPr lang="en-US" sz="2000" b="1" dirty="0">
                <a:latin typeface="Nexa Extra Light" panose="00000200000000000000" pitchFamily="2" charset="-52"/>
              </a:rPr>
              <a:t> of Ukraine.</a:t>
            </a:r>
            <a:r>
              <a:rPr lang="pl-PL" sz="2000" b="1" dirty="0">
                <a:latin typeface="Nexa Extra Light" panose="00000200000000000000" pitchFamily="2" charset="-52"/>
              </a:rPr>
              <a:t> </a:t>
            </a:r>
            <a:r>
              <a:rPr lang="en-US" sz="2000" b="1" dirty="0">
                <a:latin typeface="Nexa Extra Light" panose="00000200000000000000" pitchFamily="2" charset="-52"/>
              </a:rPr>
              <a:t>These results are briefly included in the text descriptions of the Atlas maps. They reveal the main characteristics of the complex process of settlement network formation in</a:t>
            </a:r>
            <a:r>
              <a:rPr lang="pl-PL" sz="2000" b="1" dirty="0">
                <a:latin typeface="Nexa Extra Light" panose="00000200000000000000" pitchFamily="2" charset="-52"/>
              </a:rPr>
              <a:t> Ukraine</a:t>
            </a:r>
            <a:endParaRPr lang="uk-UA" sz="2000" b="1" dirty="0">
              <a:latin typeface="Nexa Extra Light" panose="00000200000000000000" pitchFamily="2" charset="-52"/>
            </a:endParaRPr>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742" t="26144" r="39868" b="22270"/>
          <a:stretch/>
        </p:blipFill>
        <p:spPr bwMode="auto">
          <a:xfrm>
            <a:off x="150131" y="251716"/>
            <a:ext cx="2371491" cy="3373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3568" t="3020" r="12183" b="4536"/>
          <a:stretch/>
        </p:blipFill>
        <p:spPr>
          <a:xfrm>
            <a:off x="139633" y="3295655"/>
            <a:ext cx="2231076" cy="331063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3699611" y="375845"/>
            <a:ext cx="8111389" cy="707886"/>
          </a:xfrm>
          <a:prstGeom prst="rect">
            <a:avLst/>
          </a:prstGeom>
        </p:spPr>
        <p:txBody>
          <a:bodyPr wrap="square">
            <a:spAutoFit/>
          </a:bodyPr>
          <a:lstStyle/>
          <a:p>
            <a:pPr algn="ctr"/>
            <a:r>
              <a:rPr lang="en-US" sz="2000" dirty="0">
                <a:latin typeface="Nexa Heavy" panose="00000A00000000000000" pitchFamily="2" charset="-52"/>
              </a:rPr>
              <a:t>The maps are based on data from </a:t>
            </a:r>
            <a:r>
              <a:rPr lang="en-US" sz="2000" dirty="0" err="1">
                <a:latin typeface="Nexa Heavy" panose="00000A00000000000000" pitchFamily="2" charset="-52"/>
              </a:rPr>
              <a:t>Сensuses</a:t>
            </a:r>
            <a:r>
              <a:rPr lang="en-US" sz="2000" dirty="0">
                <a:latin typeface="Nexa Heavy" panose="00000A00000000000000" pitchFamily="2" charset="-52"/>
              </a:rPr>
              <a:t> on Ukrainian lands </a:t>
            </a:r>
          </a:p>
          <a:p>
            <a:pPr algn="ctr"/>
            <a:r>
              <a:rPr lang="en-US" sz="2000" dirty="0">
                <a:latin typeface="Nexa Heavy" panose="00000A00000000000000" pitchFamily="2" charset="-52"/>
              </a:rPr>
              <a:t>from 1897 to 2001 and subsequent statistical observations</a:t>
            </a:r>
          </a:p>
        </p:txBody>
      </p:sp>
      <p:pic>
        <p:nvPicPr>
          <p:cNvPr id="1028" name="Picture 4" descr="Всесоюзная перепись населения 1939 года | Президентская библиотека имени  Б.Н. Ельцина">
            <a:extLst>
              <a:ext uri="{FF2B5EF4-FFF2-40B4-BE49-F238E27FC236}">
                <a16:creationId xmlns:a16="http://schemas.microsoft.com/office/drawing/2014/main" xmlns="" id="{42C97668-11F7-40E3-A21C-2274B27C62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0000" y="1340684"/>
            <a:ext cx="2329583" cy="368098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xmlns="" id="{EE7EE539-B1ED-4B9E-93AE-96C2DA246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928" y="2206685"/>
            <a:ext cx="2131219" cy="3310631"/>
          </a:xfrm>
          <a:prstGeom prst="rect">
            <a:avLst/>
          </a:prstGeom>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345075" y="4747710"/>
            <a:ext cx="2662582" cy="1828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43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8B48139-05D2-43A3-8C7D-F19D90290969}"/>
              </a:ext>
            </a:extLst>
          </p:cNvPr>
          <p:cNvSpPr txBox="1"/>
          <p:nvPr/>
        </p:nvSpPr>
        <p:spPr>
          <a:xfrm>
            <a:off x="0" y="0"/>
            <a:ext cx="12096749" cy="6370975"/>
          </a:xfrm>
          <a:prstGeom prst="rect">
            <a:avLst/>
          </a:prstGeom>
          <a:noFill/>
        </p:spPr>
        <p:txBody>
          <a:bodyPr wrap="square">
            <a:spAutoFit/>
          </a:bodyPr>
          <a:lstStyle/>
          <a:p>
            <a:pPr indent="252095" algn="ctr">
              <a:spcAft>
                <a:spcPts val="600"/>
              </a:spcAft>
            </a:pPr>
            <a:r>
              <a:rPr lang="en-US" sz="1400" b="1" dirty="0">
                <a:effectLst/>
                <a:latin typeface="Nexa Heavy" panose="00000A00000000000000" pitchFamily="2" charset="-52"/>
                <a:ea typeface="Times New Roman" panose="02020603050405020304" pitchFamily="18" charset="0"/>
              </a:rPr>
              <a:t>STRUCTURE OF THE ATLAS</a:t>
            </a:r>
            <a:endParaRPr lang="aa-ET" sz="1400" dirty="0">
              <a:effectLst/>
              <a:latin typeface="Nexa Heavy" panose="00000A00000000000000" pitchFamily="2" charset="-52"/>
              <a:ea typeface="Times New Roman" panose="02020603050405020304" pitchFamily="18" charset="0"/>
            </a:endParaRPr>
          </a:p>
          <a:p>
            <a:pPr indent="252095" algn="just">
              <a:spcAft>
                <a:spcPts val="600"/>
              </a:spcAft>
            </a:pPr>
            <a:r>
              <a:rPr lang="en-US" sz="1400" b="1" dirty="0">
                <a:effectLst/>
                <a:latin typeface="Nexa Heavy" panose="00000A00000000000000" pitchFamily="2" charset="-52"/>
                <a:ea typeface="Times New Roman" panose="02020603050405020304" pitchFamily="18" charset="0"/>
              </a:rPr>
              <a:t>Urban population and urban settlement network</a:t>
            </a:r>
            <a:endParaRPr lang="aa-ET" sz="1400" b="1" dirty="0">
              <a:effectLst/>
              <a:latin typeface="Nexa Heavy" panose="00000A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1. Ukraine. Population of regions (2022)</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2. Changes in population density and size (1897-2022)</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3. Urban population</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4. Potential of regions in terms of urban population</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5. The network of settlements (2001)</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6. Formation of the urban network</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7. Structure of the modern urban network (by historical and genetic types of cities)</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8. Structure of urban settlements</a:t>
            </a:r>
            <a:endParaRPr lang="aa-ET" sz="1400" dirty="0">
              <a:effectLst/>
              <a:latin typeface="Nexa Extra Light" panose="00000200000000000000" pitchFamily="2" charset="-52"/>
              <a:ea typeface="Times New Roman" panose="02020603050405020304" pitchFamily="18" charset="0"/>
            </a:endParaRPr>
          </a:p>
          <a:p>
            <a:pPr indent="252095">
              <a:spcAft>
                <a:spcPts val="600"/>
              </a:spcAft>
            </a:pPr>
            <a:r>
              <a:rPr lang="en-US" sz="1400" dirty="0">
                <a:effectLst/>
                <a:latin typeface="Nexa Extra Light" panose="00000200000000000000" pitchFamily="2" charset="-52"/>
                <a:ea typeface="Times New Roman" panose="02020603050405020304" pitchFamily="18" charset="0"/>
              </a:rPr>
              <a:t>9-17. Changes in the population of urban settlements (1897-1926; 1926-1939; 1939-1959; 1959-1970; 1970-1979; </a:t>
            </a:r>
          </a:p>
          <a:p>
            <a:pPr indent="252095">
              <a:spcAft>
                <a:spcPts val="600"/>
              </a:spcAft>
            </a:pPr>
            <a:r>
              <a:rPr lang="en-US" sz="1400" dirty="0">
                <a:effectLst/>
                <a:latin typeface="Nexa Extra Light" panose="00000200000000000000" pitchFamily="2" charset="-52"/>
                <a:ea typeface="Times New Roman" panose="02020603050405020304" pitchFamily="18" charset="0"/>
              </a:rPr>
              <a:t>1979-1989; 1989-2001; 2001-2021; 1897-2021) </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18. Urban settlements within the Joint Forces Operation (JFO) until 24.02.2022.</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b="1" dirty="0">
                <a:effectLst/>
                <a:latin typeface="Nexa Heavy" panose="00000A00000000000000" pitchFamily="2" charset="-52"/>
                <a:ea typeface="Times New Roman" panose="02020603050405020304" pitchFamily="18" charset="0"/>
              </a:rPr>
              <a:t>Rural population and rural settlement network</a:t>
            </a:r>
            <a:endParaRPr lang="aa-ET" sz="1400" dirty="0">
              <a:effectLst/>
              <a:latin typeface="Nexa Heavy" panose="00000A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19-21. Change in the number of rural population (1959-1970; 1070-1989; 1970-2022). Density of rural settlements (1970,</a:t>
            </a: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1989, 2022)</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22-26. Regional potential in terms of rural population (1970, 1979, 1989, 2001, 2022)</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27-28. Change in the number of rural population in the regions (2022 to 1959) (2001-2022)</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29-30. Rural population density in communities (2001, 2022)</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31. Rural settlements excluded from the state accounting</a:t>
            </a:r>
            <a:endParaRPr lang="aa-ET" sz="1400" dirty="0">
              <a:effectLst/>
              <a:latin typeface="Nexa Extra Light" panose="00000200000000000000" pitchFamily="2" charset="-52"/>
              <a:ea typeface="Times New Roman" panose="02020603050405020304" pitchFamily="18" charset="0"/>
            </a:endParaRPr>
          </a:p>
          <a:p>
            <a:pPr indent="252095" algn="just">
              <a:spcAft>
                <a:spcPts val="600"/>
              </a:spcAft>
            </a:pPr>
            <a:r>
              <a:rPr lang="en-US" sz="1400" dirty="0">
                <a:effectLst/>
                <a:latin typeface="Nexa Extra Light" panose="00000200000000000000" pitchFamily="2" charset="-52"/>
                <a:ea typeface="Times New Roman" panose="02020603050405020304" pitchFamily="18" charset="0"/>
              </a:rPr>
              <a:t>32. Prospective changes in the status of settlements in Ukraine in 2023</a:t>
            </a:r>
            <a:endParaRPr lang="aa-ET" sz="1400" dirty="0">
              <a:effectLst/>
              <a:latin typeface="Nexa Extra Light" panose="00000200000000000000" pitchFamily="2" charset="-52"/>
              <a:ea typeface="Times New Roman" panose="02020603050405020304" pitchFamily="18" charset="0"/>
            </a:endParaRPr>
          </a:p>
        </p:txBody>
      </p:sp>
    </p:spTree>
    <p:extLst>
      <p:ext uri="{BB962C8B-B14F-4D97-AF65-F5344CB8AC3E}">
        <p14:creationId xmlns:p14="http://schemas.microsoft.com/office/powerpoint/2010/main" val="139753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6734FAA-AF6C-6532-9486-8D935C66B7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34" t="9415" r="13058" b="7395"/>
          <a:stretch/>
        </p:blipFill>
        <p:spPr>
          <a:xfrm>
            <a:off x="76200" y="59837"/>
            <a:ext cx="8543925" cy="6709146"/>
          </a:xfrm>
          <a:prstGeom prst="rect">
            <a:avLst/>
          </a:prstGeom>
          <a:ln w="76200">
            <a:noFill/>
          </a:ln>
          <a:effectLst>
            <a:glow rad="76200">
              <a:srgbClr val="D6423C"/>
            </a:glow>
          </a:effectLst>
        </p:spPr>
      </p:pic>
      <p:sp>
        <p:nvSpPr>
          <p:cNvPr id="2" name="TextBox 1"/>
          <p:cNvSpPr txBox="1"/>
          <p:nvPr/>
        </p:nvSpPr>
        <p:spPr>
          <a:xfrm>
            <a:off x="8909037" y="197809"/>
            <a:ext cx="3065857" cy="5016758"/>
          </a:xfrm>
          <a:prstGeom prst="rect">
            <a:avLst/>
          </a:prstGeom>
          <a:noFill/>
        </p:spPr>
        <p:txBody>
          <a:bodyPr wrap="square" rtlCol="0">
            <a:spAutoFit/>
          </a:bodyPr>
          <a:lstStyle/>
          <a:p>
            <a:pPr algn="ctr"/>
            <a:r>
              <a:rPr lang="pl-PL" sz="2000" b="1" dirty="0">
                <a:solidFill>
                  <a:srgbClr val="D6423C"/>
                </a:solidFill>
                <a:latin typeface="Nexa Heavy" panose="00000A00000000000000" pitchFamily="2" charset="-52"/>
              </a:rPr>
              <a:t>S</a:t>
            </a:r>
            <a:r>
              <a:rPr lang="en-US" sz="2000" b="1" dirty="0" err="1">
                <a:solidFill>
                  <a:srgbClr val="D6423C"/>
                </a:solidFill>
                <a:latin typeface="Nexa Heavy" panose="00000A00000000000000" pitchFamily="2" charset="-52"/>
              </a:rPr>
              <a:t>ettlement</a:t>
            </a:r>
            <a:r>
              <a:rPr lang="pl-PL" sz="2000" b="1" dirty="0">
                <a:solidFill>
                  <a:srgbClr val="D6423C"/>
                </a:solidFill>
                <a:latin typeface="Nexa Heavy" panose="00000A00000000000000" pitchFamily="2" charset="-52"/>
              </a:rPr>
              <a:t> N</a:t>
            </a:r>
            <a:r>
              <a:rPr lang="en-US" sz="2000" b="1" dirty="0" err="1">
                <a:solidFill>
                  <a:srgbClr val="D6423C"/>
                </a:solidFill>
                <a:latin typeface="Nexa Heavy" panose="00000A00000000000000" pitchFamily="2" charset="-52"/>
              </a:rPr>
              <a:t>etwork</a:t>
            </a:r>
            <a:endParaRPr lang="uk-UA" sz="2000" b="1" dirty="0">
              <a:solidFill>
                <a:srgbClr val="D6423C"/>
              </a:solidFill>
              <a:latin typeface="Nexa Heavy" panose="00000A00000000000000" pitchFamily="2" charset="-52"/>
            </a:endParaRPr>
          </a:p>
          <a:p>
            <a:pPr algn="ctr"/>
            <a:endParaRPr lang="uk-UA" sz="2000" dirty="0"/>
          </a:p>
          <a:p>
            <a:pPr algn="ctr"/>
            <a:endParaRPr lang="en-US" sz="2000" dirty="0"/>
          </a:p>
          <a:p>
            <a:pPr algn="ctr"/>
            <a:r>
              <a:rPr lang="en-US" sz="2000" b="1" dirty="0">
                <a:latin typeface="Nexa Extra Light" panose="00000200000000000000" pitchFamily="2" charset="-52"/>
              </a:rPr>
              <a:t>At the beginning of 2001 (according to the latest census), there were 29795 settlements in Ukraine: 454 cities, 889 urban-type settlements, and 28452 rural settlements. Most of the urban population is </a:t>
            </a:r>
            <a:r>
              <a:rPr lang="uk-UA" sz="2000" b="1" dirty="0">
                <a:latin typeface="Nexa Extra Light" panose="00000200000000000000" pitchFamily="2" charset="-52"/>
              </a:rPr>
              <a:t>-</a:t>
            </a:r>
            <a:r>
              <a:rPr lang="en-US" sz="2000" b="1" dirty="0">
                <a:latin typeface="Nexa Extra Light" panose="00000200000000000000" pitchFamily="2" charset="-52"/>
              </a:rPr>
              <a:t> 35%</a:t>
            </a:r>
            <a:r>
              <a:rPr lang="uk-UA" sz="2000" b="1" dirty="0">
                <a:latin typeface="Nexa Extra Light" panose="00000200000000000000" pitchFamily="2" charset="-52"/>
              </a:rPr>
              <a:t> -</a:t>
            </a:r>
            <a:r>
              <a:rPr lang="en-US" sz="2000" b="1" dirty="0">
                <a:latin typeface="Nexa Extra Light" panose="00000200000000000000" pitchFamily="2" charset="-52"/>
              </a:rPr>
              <a:t>  lives in cities with populations over 500,000. </a:t>
            </a:r>
            <a:endParaRPr lang="uk-UA" sz="2000" b="1" dirty="0">
              <a:latin typeface="Nexa Extra Light" panose="00000200000000000000" pitchFamily="2" charset="-52"/>
            </a:endParaRPr>
          </a:p>
        </p:txBody>
      </p:sp>
    </p:spTree>
    <p:extLst>
      <p:ext uri="{BB962C8B-B14F-4D97-AF65-F5344CB8AC3E}">
        <p14:creationId xmlns:p14="http://schemas.microsoft.com/office/powerpoint/2010/main" val="26420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7AD89F8-A6E1-3685-534D-49ED362ED2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28" t="2623" r="8376" b="52480"/>
          <a:stretch/>
        </p:blipFill>
        <p:spPr>
          <a:xfrm>
            <a:off x="66675" y="51652"/>
            <a:ext cx="8696325" cy="6736969"/>
          </a:xfrm>
          <a:prstGeom prst="rect">
            <a:avLst/>
          </a:prstGeom>
          <a:effectLst>
            <a:glow rad="76200">
              <a:srgbClr val="65A088"/>
            </a:glow>
          </a:effectLst>
        </p:spPr>
      </p:pic>
      <p:sp>
        <p:nvSpPr>
          <p:cNvPr id="2" name="Прямоугольник 1"/>
          <p:cNvSpPr/>
          <p:nvPr/>
        </p:nvSpPr>
        <p:spPr>
          <a:xfrm>
            <a:off x="8871046" y="1097619"/>
            <a:ext cx="3131900" cy="5016758"/>
          </a:xfrm>
          <a:prstGeom prst="rect">
            <a:avLst/>
          </a:prstGeom>
        </p:spPr>
        <p:txBody>
          <a:bodyPr wrap="square">
            <a:spAutoFit/>
          </a:bodyPr>
          <a:lstStyle/>
          <a:p>
            <a:pPr algn="ctr"/>
            <a:r>
              <a:rPr lang="uk-UA" sz="2000" dirty="0">
                <a:latin typeface="Nexa Heavy" panose="00000A00000000000000" pitchFamily="2" charset="-52"/>
              </a:rPr>
              <a:t> </a:t>
            </a:r>
            <a:r>
              <a:rPr lang="en-US" sz="2000" b="1" dirty="0">
                <a:solidFill>
                  <a:srgbClr val="65A088"/>
                </a:solidFill>
                <a:latin typeface="Nexa Heavy" panose="00000A00000000000000" pitchFamily="2" charset="-52"/>
              </a:rPr>
              <a:t>Population of </a:t>
            </a:r>
            <a:r>
              <a:rPr lang="pl-PL" sz="2000" b="1" dirty="0">
                <a:solidFill>
                  <a:srgbClr val="65A088"/>
                </a:solidFill>
                <a:latin typeface="Nexa Heavy" panose="00000A00000000000000" pitchFamily="2" charset="-52"/>
              </a:rPr>
              <a:t>R</a:t>
            </a:r>
            <a:r>
              <a:rPr lang="en-US" sz="2000" b="1" dirty="0" err="1">
                <a:solidFill>
                  <a:srgbClr val="65A088"/>
                </a:solidFill>
                <a:latin typeface="Nexa Heavy" panose="00000A00000000000000" pitchFamily="2" charset="-52"/>
              </a:rPr>
              <a:t>egions</a:t>
            </a:r>
            <a:r>
              <a:rPr lang="en-US" sz="2000" b="1" dirty="0">
                <a:solidFill>
                  <a:srgbClr val="65A088"/>
                </a:solidFill>
                <a:latin typeface="Nexa Heavy" panose="00000A00000000000000" pitchFamily="2" charset="-52"/>
              </a:rPr>
              <a:t> (2022)</a:t>
            </a:r>
            <a:endParaRPr lang="uk-UA" sz="2000" b="1" dirty="0">
              <a:solidFill>
                <a:srgbClr val="65A088"/>
              </a:solidFill>
              <a:latin typeface="Nexa Heavy" panose="00000A00000000000000" pitchFamily="2" charset="-52"/>
            </a:endParaRPr>
          </a:p>
          <a:p>
            <a:endParaRPr lang="uk-UA" sz="2000" dirty="0"/>
          </a:p>
          <a:p>
            <a:pPr algn="ctr"/>
            <a:r>
              <a:rPr lang="en-US" sz="2000" b="1" dirty="0">
                <a:latin typeface="Nexa Extra Light" panose="00000200000000000000" pitchFamily="2" charset="-52"/>
              </a:rPr>
              <a:t>The industrialized areas of eastern Ukraine are the most populated regions, with almost 10% of the national population living in Donetsk Oblast. The least of all is concentrated in the southern (Mykolaiv, Kherson Oblasts), the western and </a:t>
            </a:r>
            <a:r>
              <a:rPr lang="en-US" sz="2000" b="1" dirty="0" err="1">
                <a:latin typeface="Nexa Extra Light" panose="00000200000000000000" pitchFamily="2" charset="-52"/>
              </a:rPr>
              <a:t>Polissya</a:t>
            </a:r>
            <a:r>
              <a:rPr lang="en-US" sz="2000" b="1" dirty="0">
                <a:latin typeface="Nexa Extra Light" panose="00000200000000000000" pitchFamily="2" charset="-52"/>
              </a:rPr>
              <a:t> regions.</a:t>
            </a:r>
            <a:endParaRPr lang="uk-UA" sz="2000" b="1" dirty="0">
              <a:latin typeface="Nexa Extra Light" panose="00000200000000000000" pitchFamily="2" charset="-52"/>
            </a:endParaRPr>
          </a:p>
        </p:txBody>
      </p:sp>
    </p:spTree>
    <p:extLst>
      <p:ext uri="{BB962C8B-B14F-4D97-AF65-F5344CB8AC3E}">
        <p14:creationId xmlns:p14="http://schemas.microsoft.com/office/powerpoint/2010/main" val="3834883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4C22BA7-50A6-1064-EB52-C16A75ED44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03" t="52657" r="8248" b="2600"/>
          <a:stretch/>
        </p:blipFill>
        <p:spPr>
          <a:xfrm>
            <a:off x="3811397" y="404291"/>
            <a:ext cx="8302364" cy="6268743"/>
          </a:xfrm>
          <a:prstGeom prst="rect">
            <a:avLst/>
          </a:prstGeom>
          <a:ln>
            <a:solidFill>
              <a:schemeClr val="accent1"/>
            </a:solidFill>
          </a:ln>
          <a:effectLst>
            <a:glow rad="63500">
              <a:schemeClr val="accent2">
                <a:satMod val="175000"/>
                <a:alpha val="40000"/>
              </a:schemeClr>
            </a:glow>
          </a:effectLst>
        </p:spPr>
      </p:pic>
      <p:sp>
        <p:nvSpPr>
          <p:cNvPr id="2" name="Прямоугольник 1"/>
          <p:cNvSpPr/>
          <p:nvPr/>
        </p:nvSpPr>
        <p:spPr>
          <a:xfrm>
            <a:off x="78239" y="1298585"/>
            <a:ext cx="3621943" cy="5386090"/>
          </a:xfrm>
          <a:prstGeom prst="rect">
            <a:avLst/>
          </a:prstGeom>
        </p:spPr>
        <p:txBody>
          <a:bodyPr wrap="square">
            <a:spAutoFit/>
          </a:bodyPr>
          <a:lstStyle/>
          <a:p>
            <a:pPr algn="just"/>
            <a:r>
              <a:rPr lang="en-US" sz="1600" b="1" dirty="0">
                <a:solidFill>
                  <a:schemeClr val="tx1">
                    <a:lumMod val="95000"/>
                    <a:lumOff val="5000"/>
                  </a:schemeClr>
                </a:solidFill>
                <a:latin typeface="Nexa Extra Light" panose="00000200000000000000" pitchFamily="2" charset="-52"/>
              </a:rPr>
              <a:t>Over the past 100 years (1926-2020), the population on Ukrainian lands has fluctuated significantly, reaching its highest level of 51.7 million in the 1989 census. Currently, in 2021, the pre-war year, it amounted</a:t>
            </a:r>
            <a:r>
              <a:rPr lang="en-US" sz="2400" b="1" dirty="0">
                <a:solidFill>
                  <a:schemeClr val="tx1">
                    <a:lumMod val="95000"/>
                    <a:lumOff val="5000"/>
                  </a:schemeClr>
                </a:solidFill>
                <a:latin typeface="Nexa Extra Light" panose="00000200000000000000" pitchFamily="2" charset="-52"/>
              </a:rPr>
              <a:t> </a:t>
            </a:r>
            <a:r>
              <a:rPr lang="en-US" sz="1600" b="1" dirty="0">
                <a:solidFill>
                  <a:schemeClr val="tx1">
                    <a:lumMod val="95000"/>
                    <a:lumOff val="5000"/>
                  </a:schemeClr>
                </a:solidFill>
                <a:latin typeface="Nexa Extra Light" panose="00000200000000000000" pitchFamily="2" charset="-52"/>
              </a:rPr>
              <a:t>to 42.6 million people (including Crimea and Donbas). The population density and structure have undergone significant changes. In industrial areas, the change in population density reached up to 400%. The share of urban population has increased significantly - from 19% in 1926 to 70% in 2021.</a:t>
            </a:r>
            <a:endParaRPr lang="uk-UA" sz="1600" b="1" dirty="0">
              <a:solidFill>
                <a:schemeClr val="tx1">
                  <a:lumMod val="95000"/>
                  <a:lumOff val="5000"/>
                </a:schemeClr>
              </a:solidFill>
              <a:latin typeface="Nexa Extra Light" panose="00000200000000000000" pitchFamily="2" charset="-52"/>
            </a:endParaRPr>
          </a:p>
        </p:txBody>
      </p:sp>
      <p:sp>
        <p:nvSpPr>
          <p:cNvPr id="4" name="Прямоугольник 3"/>
          <p:cNvSpPr/>
          <p:nvPr/>
        </p:nvSpPr>
        <p:spPr>
          <a:xfrm>
            <a:off x="159164" y="204264"/>
            <a:ext cx="3541018" cy="1015663"/>
          </a:xfrm>
          <a:prstGeom prst="rect">
            <a:avLst/>
          </a:prstGeom>
        </p:spPr>
        <p:txBody>
          <a:bodyPr wrap="square">
            <a:spAutoFit/>
          </a:bodyPr>
          <a:lstStyle/>
          <a:p>
            <a:pPr algn="ctr"/>
            <a:r>
              <a:rPr lang="en-US" sz="2000" dirty="0">
                <a:solidFill>
                  <a:srgbClr val="F0A73C"/>
                </a:solidFill>
                <a:latin typeface="Nexa Heavy" panose="00000A00000000000000" pitchFamily="2" charset="-52"/>
              </a:rPr>
              <a:t>Changes in Population Density and Size</a:t>
            </a:r>
          </a:p>
          <a:p>
            <a:pPr algn="ctr"/>
            <a:r>
              <a:rPr lang="en-US" sz="2000" dirty="0">
                <a:solidFill>
                  <a:srgbClr val="F0A73C"/>
                </a:solidFill>
                <a:latin typeface="Nexa Heavy" panose="00000A00000000000000" pitchFamily="2" charset="-52"/>
              </a:rPr>
              <a:t>(1897-2022)</a:t>
            </a:r>
            <a:endParaRPr lang="uk-UA" sz="2000" dirty="0">
              <a:solidFill>
                <a:srgbClr val="F0A73C"/>
              </a:solidFill>
              <a:latin typeface="Nexa Heavy" panose="00000A00000000000000" pitchFamily="2" charset="-52"/>
            </a:endParaRPr>
          </a:p>
        </p:txBody>
      </p:sp>
    </p:spTree>
    <p:extLst>
      <p:ext uri="{BB962C8B-B14F-4D97-AF65-F5344CB8AC3E}">
        <p14:creationId xmlns:p14="http://schemas.microsoft.com/office/powerpoint/2010/main" val="3682276279"/>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5674</TotalTime>
  <Words>1859</Words>
  <Application>Microsoft Office PowerPoint</Application>
  <PresentationFormat>Širokouhlá</PresentationFormat>
  <Paragraphs>106</Paragraphs>
  <Slides>21</Slides>
  <Notes>4</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21</vt:i4>
      </vt:variant>
    </vt:vector>
  </HeadingPairs>
  <TitlesOfParts>
    <vt:vector size="29" baseType="lpstr">
      <vt:lpstr>Arial</vt:lpstr>
      <vt:lpstr>Calibri</vt:lpstr>
      <vt:lpstr>Calibri Light</vt:lpstr>
      <vt:lpstr>Nexa Extra Light</vt:lpstr>
      <vt:lpstr>Nexa Heavy</vt:lpstr>
      <vt:lpstr>Stretch Pro</vt:lpstr>
      <vt:lpstr>Times New Roman</vt:lpstr>
      <vt:lpstr>Тема Office</vt:lpstr>
      <vt:lpstr> Thematic Atlas   “Settlement network of Ukraine  (Formation and Development)"</vt:lpstr>
      <vt:lpstr>Prezentácia programu PowerPoint</vt:lpstr>
      <vt:lpstr>Prezentácia programu PowerPoint</vt:lpstr>
      <vt:lpstr>The Atlas  Settlement Network of Ukraine  (Formation and Development)  was prepared by the Cartography Department of the Institute of Geography of the NAS of Ukraine  under the editorship of Prof. L.Rudenko  and published in 2024</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user0672</dc:creator>
  <cp:lastModifiedBy>TELE-204b</cp:lastModifiedBy>
  <cp:revision>139</cp:revision>
  <dcterms:created xsi:type="dcterms:W3CDTF">2024-02-20T12:07:25Z</dcterms:created>
  <dcterms:modified xsi:type="dcterms:W3CDTF">2024-09-05T10:51:10Z</dcterms:modified>
</cp:coreProperties>
</file>