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7" r:id="rId3"/>
    <p:sldId id="259" r:id="rId4"/>
    <p:sldId id="260" r:id="rId5"/>
    <p:sldId id="263" r:id="rId6"/>
    <p:sldId id="284" r:id="rId7"/>
    <p:sldId id="264" r:id="rId8"/>
    <p:sldId id="262" r:id="rId9"/>
    <p:sldId id="269" r:id="rId10"/>
    <p:sldId id="272" r:id="rId11"/>
    <p:sldId id="270" r:id="rId12"/>
    <p:sldId id="271" r:id="rId13"/>
    <p:sldId id="278" r:id="rId14"/>
    <p:sldId id="286" r:id="rId15"/>
    <p:sldId id="281" r:id="rId16"/>
    <p:sldId id="287" r:id="rId17"/>
    <p:sldId id="273" r:id="rId18"/>
    <p:sldId id="274" r:id="rId19"/>
    <p:sldId id="275" r:id="rId20"/>
    <p:sldId id="285" r:id="rId21"/>
    <p:sldId id="282" r:id="rId22"/>
  </p:sldIdLst>
  <p:sldSz cx="12192000" cy="6858000"/>
  <p:notesSz cx="6797675" cy="9926638"/>
  <p:custDataLst>
    <p:tags r:id="rId24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išová Lucia" initials="VL" lastIdx="2" clrIdx="0">
    <p:extLst>
      <p:ext uri="{19B8F6BF-5375-455C-9EA6-DF929625EA0E}">
        <p15:presenceInfo xmlns:p15="http://schemas.microsoft.com/office/powerpoint/2012/main" userId="S-1-5-21-585247997-1763333647-1380202520-23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9DA"/>
    <a:srgbClr val="054B96"/>
    <a:srgbClr val="F95645"/>
    <a:srgbClr val="EC2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35" autoAdjust="0"/>
  </p:normalViewPr>
  <p:slideViewPr>
    <p:cSldViewPr snapToGrid="0">
      <p:cViewPr varScale="1">
        <p:scale>
          <a:sx n="97" d="100"/>
          <a:sy n="97" d="100"/>
        </p:scale>
        <p:origin x="26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65C3-5C19-45C6-8A84-4A5235A6468D}" type="datetimeFigureOut">
              <a:rPr lang="sk-SK" smtClean="0"/>
              <a:t>4.9.2024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6BF91-6720-4D50-AB3D-55D212B837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13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7277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28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654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911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34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63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7429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5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200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93863-A8F7-49F1-B910-8D12B894BD0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61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410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5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06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81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21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18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375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BF91-6720-4D50-AB3D-55D212B8379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555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565109" y="2613764"/>
            <a:ext cx="5380479" cy="1357086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rgbClr val="054B96"/>
                </a:solidFill>
                <a:latin typeface="+mn-lt"/>
              </a:defRPr>
            </a:lvl1pPr>
          </a:lstStyle>
          <a:p>
            <a:r>
              <a:rPr lang="sk-SK" sz="3200" dirty="0" smtClean="0">
                <a:solidFill>
                  <a:srgbClr val="054B96"/>
                </a:solidFill>
              </a:rPr>
              <a:t>HLAVNÝ </a:t>
            </a:r>
            <a:br>
              <a:rPr lang="sk-SK" sz="3200" dirty="0" smtClean="0">
                <a:solidFill>
                  <a:srgbClr val="054B96"/>
                </a:solidFill>
              </a:rPr>
            </a:br>
            <a:r>
              <a:rPr lang="sk-SK" sz="3200" dirty="0" smtClean="0">
                <a:solidFill>
                  <a:srgbClr val="054B96"/>
                </a:solidFill>
              </a:rPr>
              <a:t>NÁZOV </a:t>
            </a:r>
            <a:br>
              <a:rPr lang="sk-SK" sz="3200" dirty="0" smtClean="0">
                <a:solidFill>
                  <a:srgbClr val="054B96"/>
                </a:solidFill>
              </a:rPr>
            </a:br>
            <a:r>
              <a:rPr lang="sk-SK" sz="3200" dirty="0" smtClean="0">
                <a:solidFill>
                  <a:srgbClr val="054B96"/>
                </a:solidFill>
              </a:rPr>
              <a:t>PREZENTÁCIE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6" y="0"/>
            <a:ext cx="1247323" cy="6858000"/>
          </a:xfrm>
          <a:prstGeom prst="rect">
            <a:avLst/>
          </a:prstGeom>
        </p:spPr>
      </p:pic>
      <p:sp>
        <p:nvSpPr>
          <p:cNvPr id="4" name="Zástupný symbol textu 5"/>
          <p:cNvSpPr>
            <a:spLocks noGrp="1"/>
          </p:cNvSpPr>
          <p:nvPr>
            <p:ph type="body" sz="quarter" idx="10" hasCustomPrompt="1"/>
          </p:nvPr>
        </p:nvSpPr>
        <p:spPr>
          <a:xfrm>
            <a:off x="5565106" y="4743451"/>
            <a:ext cx="5930207" cy="1575708"/>
          </a:xfrm>
        </p:spPr>
        <p:txBody>
          <a:bodyPr/>
          <a:lstStyle>
            <a:lvl1pPr marL="0" indent="0">
              <a:buNone/>
              <a:defRPr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Vypracoval:</a:t>
            </a:r>
            <a:br>
              <a:rPr lang="sk-SK" dirty="0" smtClean="0"/>
            </a:br>
            <a:r>
              <a:rPr lang="sk-SK" dirty="0" smtClean="0"/>
              <a:t>Sekcia: </a:t>
            </a:r>
          </a:p>
        </p:txBody>
      </p:sp>
    </p:spTree>
    <p:extLst>
      <p:ext uri="{BB962C8B-B14F-4D97-AF65-F5344CB8AC3E}">
        <p14:creationId xmlns:p14="http://schemas.microsoft.com/office/powerpoint/2010/main" val="298554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 s log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4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 - vypraco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442394" y="2613600"/>
            <a:ext cx="8110070" cy="1357086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rgbClr val="054B96"/>
                </a:solidFill>
                <a:latin typeface="+mn-lt"/>
              </a:defRPr>
            </a:lvl1pPr>
          </a:lstStyle>
          <a:p>
            <a:r>
              <a:rPr lang="sk-SK" sz="3200" dirty="0" smtClean="0">
                <a:solidFill>
                  <a:srgbClr val="054B96"/>
                </a:solidFill>
              </a:rPr>
              <a:t>HLAVNÝ </a:t>
            </a:r>
            <a:br>
              <a:rPr lang="sk-SK" sz="3200" dirty="0" smtClean="0">
                <a:solidFill>
                  <a:srgbClr val="054B96"/>
                </a:solidFill>
              </a:rPr>
            </a:br>
            <a:r>
              <a:rPr lang="sk-SK" sz="3200" dirty="0" smtClean="0">
                <a:solidFill>
                  <a:srgbClr val="054B96"/>
                </a:solidFill>
              </a:rPr>
              <a:t>NÁZOV </a:t>
            </a:r>
            <a:br>
              <a:rPr lang="sk-SK" sz="3200" dirty="0" smtClean="0">
                <a:solidFill>
                  <a:srgbClr val="054B96"/>
                </a:solidFill>
              </a:rPr>
            </a:br>
            <a:r>
              <a:rPr lang="sk-SK" sz="3200" dirty="0" smtClean="0">
                <a:solidFill>
                  <a:srgbClr val="054B96"/>
                </a:solidFill>
              </a:rPr>
              <a:t>PREZENTÁCIE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0" hasCustomPrompt="1"/>
          </p:nvPr>
        </p:nvSpPr>
        <p:spPr>
          <a:xfrm>
            <a:off x="3442393" y="4743451"/>
            <a:ext cx="8110071" cy="1575708"/>
          </a:xfrm>
        </p:spPr>
        <p:txBody>
          <a:bodyPr/>
          <a:lstStyle>
            <a:lvl1pPr marL="0" indent="0">
              <a:buNone/>
              <a:defRPr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Vypracoval:</a:t>
            </a:r>
            <a:br>
              <a:rPr lang="sk-SK" dirty="0" smtClean="0"/>
            </a:br>
            <a:r>
              <a:rPr lang="sk-SK" dirty="0" smtClean="0"/>
              <a:t>Sekcia: </a:t>
            </a:r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33" y="0"/>
            <a:ext cx="1247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4" y="-5650"/>
            <a:ext cx="57150" cy="150495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00000" y="1259999"/>
            <a:ext cx="10515600" cy="45606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6267992"/>
            <a:ext cx="8781355" cy="365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Hlavný názov prezentácie</a:t>
            </a:r>
          </a:p>
        </p:txBody>
      </p:sp>
      <p:cxnSp>
        <p:nvCxnSpPr>
          <p:cNvPr id="25" name="Rovná spojnica 24"/>
          <p:cNvCxnSpPr/>
          <p:nvPr userDrawn="1"/>
        </p:nvCxnSpPr>
        <p:spPr>
          <a:xfrm>
            <a:off x="0" y="6234653"/>
            <a:ext cx="9720000" cy="0"/>
          </a:xfrm>
          <a:prstGeom prst="line">
            <a:avLst/>
          </a:prstGeom>
          <a:ln w="19050">
            <a:solidFill>
              <a:srgbClr val="D8D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850107" y="496800"/>
            <a:ext cx="11358000" cy="496800"/>
          </a:xfrm>
          <a:solidFill>
            <a:srgbClr val="054B96"/>
          </a:solidFill>
          <a:ln>
            <a:solidFill>
              <a:srgbClr val="054B96"/>
            </a:solidFill>
          </a:ln>
        </p:spPr>
        <p:txBody>
          <a:bodyPr>
            <a:normAutofit/>
          </a:bodyPr>
          <a:lstStyle>
            <a:lvl1pPr>
              <a:defRPr lang="sk-SK" sz="2400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k-SK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– Názov kapitoly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4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00" y="1260000"/>
            <a:ext cx="10515600" cy="29678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95258" y="4312716"/>
            <a:ext cx="10515600" cy="15178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12" name="Zástupný symbol textu 22"/>
          <p:cNvSpPr>
            <a:spLocks noGrp="1"/>
          </p:cNvSpPr>
          <p:nvPr>
            <p:ph type="body" sz="quarter" idx="10" hasCustomPrompt="1"/>
          </p:nvPr>
        </p:nvSpPr>
        <p:spPr>
          <a:xfrm>
            <a:off x="917475" y="6267992"/>
            <a:ext cx="8802526" cy="365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Hlavný názov prezentácie</a:t>
            </a:r>
          </a:p>
        </p:txBody>
      </p:sp>
      <p:cxnSp>
        <p:nvCxnSpPr>
          <p:cNvPr id="13" name="Rovná spojnica 12"/>
          <p:cNvCxnSpPr/>
          <p:nvPr userDrawn="1"/>
        </p:nvCxnSpPr>
        <p:spPr>
          <a:xfrm>
            <a:off x="0" y="6235200"/>
            <a:ext cx="9720000" cy="0"/>
          </a:xfrm>
          <a:prstGeom prst="line">
            <a:avLst/>
          </a:prstGeom>
          <a:ln w="19050">
            <a:solidFill>
              <a:srgbClr val="D8D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textu 14"/>
          <p:cNvSpPr>
            <a:spLocks noGrp="1"/>
          </p:cNvSpPr>
          <p:nvPr>
            <p:ph type="body" sz="quarter" idx="11" hasCustomPrompt="1"/>
          </p:nvPr>
        </p:nvSpPr>
        <p:spPr>
          <a:xfrm>
            <a:off x="849600" y="496800"/>
            <a:ext cx="11358000" cy="496800"/>
          </a:xfrm>
          <a:solidFill>
            <a:srgbClr val="054B96"/>
          </a:solidFill>
          <a:ln>
            <a:solidFill>
              <a:srgbClr val="054B9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k-SK" sz="2400" cap="all" baseline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sk-SK" dirty="0" smtClean="0"/>
              <a:t>SLIDE – Názov kapitoly</a:t>
            </a:r>
          </a:p>
        </p:txBody>
      </p:sp>
      <p:pic>
        <p:nvPicPr>
          <p:cNvPr id="15" name="Obrázo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4" y="-5650"/>
            <a:ext cx="57150" cy="15049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07024" y="1259999"/>
            <a:ext cx="5181600" cy="45705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41024" y="1260000"/>
            <a:ext cx="5181600" cy="45705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849600" y="496800"/>
            <a:ext cx="11358000" cy="496800"/>
          </a:xfrm>
          <a:solidFill>
            <a:srgbClr val="054B96"/>
          </a:solidFill>
          <a:ln>
            <a:solidFill>
              <a:srgbClr val="054B96"/>
            </a:solidFill>
          </a:ln>
        </p:spPr>
        <p:txBody>
          <a:bodyPr>
            <a:normAutofit/>
          </a:bodyPr>
          <a:lstStyle>
            <a:lvl1pPr>
              <a:defRPr lang="sk-SK" sz="2400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k-SK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– Názov kapitoly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textu 22"/>
          <p:cNvSpPr>
            <a:spLocks noGrp="1"/>
          </p:cNvSpPr>
          <p:nvPr>
            <p:ph type="body" sz="quarter" idx="10" hasCustomPrompt="1"/>
          </p:nvPr>
        </p:nvSpPr>
        <p:spPr>
          <a:xfrm>
            <a:off x="917475" y="6267992"/>
            <a:ext cx="8802526" cy="365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Hlavný názov prezentácie</a:t>
            </a:r>
          </a:p>
        </p:txBody>
      </p:sp>
      <p:cxnSp>
        <p:nvCxnSpPr>
          <p:cNvPr id="12" name="Rovná spojnica 11"/>
          <p:cNvCxnSpPr/>
          <p:nvPr userDrawn="1"/>
        </p:nvCxnSpPr>
        <p:spPr>
          <a:xfrm>
            <a:off x="0" y="6235200"/>
            <a:ext cx="9720000" cy="0"/>
          </a:xfrm>
          <a:prstGeom prst="line">
            <a:avLst/>
          </a:prstGeom>
          <a:ln w="19050">
            <a:solidFill>
              <a:srgbClr val="D8D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4" y="-5650"/>
            <a:ext cx="57150" cy="15049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7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98780" y="1260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98780" y="2115408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31192" y="1260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31192" y="2115408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849600" y="496800"/>
            <a:ext cx="11358000" cy="496800"/>
          </a:xfrm>
          <a:solidFill>
            <a:srgbClr val="054B96"/>
          </a:solidFill>
          <a:ln>
            <a:solidFill>
              <a:srgbClr val="054B9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sk-SK" sz="2400" cap="all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k-SK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– Názov kapitoly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917475" y="6267992"/>
            <a:ext cx="8802526" cy="365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Hlavný názov prezentácie</a:t>
            </a:r>
          </a:p>
        </p:txBody>
      </p:sp>
      <p:cxnSp>
        <p:nvCxnSpPr>
          <p:cNvPr id="14" name="Rovná spojnica 13"/>
          <p:cNvCxnSpPr/>
          <p:nvPr userDrawn="1"/>
        </p:nvCxnSpPr>
        <p:spPr>
          <a:xfrm>
            <a:off x="0" y="6235200"/>
            <a:ext cx="9720000" cy="0"/>
          </a:xfrm>
          <a:prstGeom prst="line">
            <a:avLst/>
          </a:prstGeom>
          <a:ln w="19050">
            <a:solidFill>
              <a:srgbClr val="D8D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4" y="-5650"/>
            <a:ext cx="57150" cy="150495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7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849600" y="496800"/>
            <a:ext cx="11358000" cy="496800"/>
          </a:xfrm>
          <a:solidFill>
            <a:srgbClr val="054B96"/>
          </a:solidFill>
          <a:ln>
            <a:solidFill>
              <a:srgbClr val="054B96"/>
            </a:solidFill>
          </a:ln>
        </p:spPr>
        <p:txBody>
          <a:bodyPr>
            <a:normAutofit/>
          </a:bodyPr>
          <a:lstStyle>
            <a:lvl1pPr>
              <a:defRPr lang="sk-SK" sz="2400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k-SK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– Názov kapitoly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917475" y="6267992"/>
            <a:ext cx="8802526" cy="365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Hlavný názov prezentácie</a:t>
            </a:r>
          </a:p>
        </p:txBody>
      </p:sp>
      <p:cxnSp>
        <p:nvCxnSpPr>
          <p:cNvPr id="10" name="Rovná spojnica 9"/>
          <p:cNvCxnSpPr/>
          <p:nvPr userDrawn="1"/>
        </p:nvCxnSpPr>
        <p:spPr>
          <a:xfrm>
            <a:off x="0" y="6235200"/>
            <a:ext cx="9720000" cy="0"/>
          </a:xfrm>
          <a:prstGeom prst="line">
            <a:avLst/>
          </a:prstGeom>
          <a:ln w="19050">
            <a:solidFill>
              <a:srgbClr val="D8D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4" y="-5650"/>
            <a:ext cx="57150" cy="15049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00" y="1260000"/>
            <a:ext cx="3932237" cy="9062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1260000"/>
            <a:ext cx="6172200" cy="4601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00000" y="2232195"/>
            <a:ext cx="3932237" cy="3670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11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917475" y="6267992"/>
            <a:ext cx="8802526" cy="365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Hlavný názov prezentácie</a:t>
            </a:r>
          </a:p>
        </p:txBody>
      </p:sp>
      <p:cxnSp>
        <p:nvCxnSpPr>
          <p:cNvPr id="12" name="Rovná spojnica 11"/>
          <p:cNvCxnSpPr/>
          <p:nvPr userDrawn="1"/>
        </p:nvCxnSpPr>
        <p:spPr>
          <a:xfrm>
            <a:off x="0" y="6235200"/>
            <a:ext cx="9720000" cy="0"/>
          </a:xfrm>
          <a:prstGeom prst="line">
            <a:avLst/>
          </a:prstGeom>
          <a:ln w="19050">
            <a:solidFill>
              <a:srgbClr val="D8D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textu 14"/>
          <p:cNvSpPr>
            <a:spLocks noGrp="1"/>
          </p:cNvSpPr>
          <p:nvPr>
            <p:ph type="body" sz="quarter" idx="11" hasCustomPrompt="1"/>
          </p:nvPr>
        </p:nvSpPr>
        <p:spPr>
          <a:xfrm>
            <a:off x="849600" y="496800"/>
            <a:ext cx="11358000" cy="496800"/>
          </a:xfrm>
          <a:solidFill>
            <a:srgbClr val="054B96"/>
          </a:solidFill>
          <a:ln>
            <a:solidFill>
              <a:srgbClr val="054B9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k-SK" sz="2400" cap="all" baseline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sk-SK" dirty="0" smtClean="0"/>
              <a:t>SLIDE – Názov kapitoly</a:t>
            </a:r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4" y="-5650"/>
            <a:ext cx="57150" cy="150495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4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00" y="1260000"/>
            <a:ext cx="3932237" cy="832757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1259999"/>
            <a:ext cx="6172200" cy="46422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99999" y="2142016"/>
            <a:ext cx="3932237" cy="37602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Zástupný symbol textu 22"/>
          <p:cNvSpPr>
            <a:spLocks noGrp="1"/>
          </p:cNvSpPr>
          <p:nvPr>
            <p:ph type="body" sz="quarter" idx="10" hasCustomPrompt="1"/>
          </p:nvPr>
        </p:nvSpPr>
        <p:spPr>
          <a:xfrm>
            <a:off x="917474" y="6267992"/>
            <a:ext cx="8857557" cy="36576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54B96"/>
                </a:solidFill>
              </a:defRPr>
            </a:lvl1pPr>
          </a:lstStyle>
          <a:p>
            <a:pPr lvl="0"/>
            <a:r>
              <a:rPr lang="sk-SK" dirty="0" smtClean="0"/>
              <a:t>Hlavný názov prezentácie</a:t>
            </a:r>
          </a:p>
        </p:txBody>
      </p:sp>
      <p:cxnSp>
        <p:nvCxnSpPr>
          <p:cNvPr id="12" name="Rovná spojnica 11"/>
          <p:cNvCxnSpPr/>
          <p:nvPr userDrawn="1"/>
        </p:nvCxnSpPr>
        <p:spPr>
          <a:xfrm>
            <a:off x="0" y="6235200"/>
            <a:ext cx="9720000" cy="0"/>
          </a:xfrm>
          <a:prstGeom prst="line">
            <a:avLst/>
          </a:prstGeom>
          <a:ln w="19050">
            <a:solidFill>
              <a:srgbClr val="D8D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textu 14"/>
          <p:cNvSpPr>
            <a:spLocks noGrp="1"/>
          </p:cNvSpPr>
          <p:nvPr>
            <p:ph type="body" sz="quarter" idx="11" hasCustomPrompt="1"/>
          </p:nvPr>
        </p:nvSpPr>
        <p:spPr>
          <a:xfrm>
            <a:off x="849600" y="496800"/>
            <a:ext cx="11358000" cy="496800"/>
          </a:xfrm>
          <a:solidFill>
            <a:srgbClr val="054B96"/>
          </a:solidFill>
          <a:ln>
            <a:solidFill>
              <a:srgbClr val="054B9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k-SK" sz="2400" cap="all" baseline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sk-SK" dirty="0" smtClean="0"/>
              <a:t>SLIDE – Názov kapitoly</a:t>
            </a:r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4" y="-5650"/>
            <a:ext cx="57150" cy="150495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9"/>
          <a:stretch/>
        </p:blipFill>
        <p:spPr>
          <a:xfrm>
            <a:off x="9963842" y="6090017"/>
            <a:ext cx="1457325" cy="7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C64AD7-9C37-487A-86E7-C607EE272670}" type="datetimeFigureOut">
              <a:rPr lang="sk-SK" smtClean="0"/>
              <a:pPr/>
              <a:t>4.9.2024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A10327D-C7C5-4446-8325-36FC196DD3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12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.vanisova@statistics.s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Patricia.gurova@statistics.s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65109" y="2613764"/>
            <a:ext cx="6205713" cy="1357086"/>
          </a:xfrm>
        </p:spPr>
        <p:txBody>
          <a:bodyPr/>
          <a:lstStyle/>
          <a:p>
            <a:pPr algn="ctr"/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bytov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>
          <a:xfrm>
            <a:off x="5473666" y="5314950"/>
            <a:ext cx="6541353" cy="1543050"/>
          </a:xfrm>
        </p:spPr>
        <p:txBody>
          <a:bodyPr>
            <a:normAutofit fontScale="92500" lnSpcReduction="10000"/>
          </a:bodyPr>
          <a:lstStyle/>
          <a:p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Mgr. Lucia Vanišová, Mgr. Patrícia Gurová</a:t>
            </a:r>
          </a:p>
          <a:p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Štatistický úrad Slovenskej republiky </a:t>
            </a:r>
          </a:p>
          <a:p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Sekcia sociálnych štatistík a demografie</a:t>
            </a:r>
          </a:p>
          <a:p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Odbor štatistiky obyvateľstva</a:t>
            </a:r>
          </a:p>
          <a:p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Oddelenie sčítania obyvateľov, domov a bytov a prierezových štatistík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33"/>
          <a:stretch/>
        </p:blipFill>
        <p:spPr>
          <a:xfrm>
            <a:off x="6488594" y="206477"/>
            <a:ext cx="4267300" cy="270176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4950"/>
            <a:ext cx="46005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384" t="339" r="1607" b="-339"/>
          <a:stretch/>
        </p:blipFill>
        <p:spPr>
          <a:xfrm>
            <a:off x="1038387" y="1082847"/>
            <a:ext cx="8815133" cy="50958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Zisťované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premenné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9" name="Zástupný objekt pre obsah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04" y="2494980"/>
            <a:ext cx="1637345" cy="22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Zisťované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premenné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0" y="1751089"/>
            <a:ext cx="10996503" cy="31042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9" name="Picture 6" descr="Download Free png Vector House, House Vector, Hd Photo, Vector ...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7" b="19033"/>
          <a:stretch/>
        </p:blipFill>
        <p:spPr bwMode="auto">
          <a:xfrm>
            <a:off x="5446770" y="4855298"/>
            <a:ext cx="2944554" cy="18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Zisťované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premenné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94" y="1172095"/>
            <a:ext cx="10180078" cy="47877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3" y="4987499"/>
            <a:ext cx="2686803" cy="17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999" y="992871"/>
            <a:ext cx="4693689" cy="832757"/>
          </a:xfrm>
        </p:spPr>
        <p:txBody>
          <a:bodyPr/>
          <a:lstStyle/>
          <a:p>
            <a:r>
              <a:rPr lang="sk-SK" sz="2200" b="1" u="sng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Zadefinovaných 6 stavov bytov</a:t>
            </a:r>
            <a:endParaRPr lang="sk-SK" sz="2200" b="1" u="sng" dirty="0">
              <a:solidFill>
                <a:srgbClr val="054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99998" y="2142016"/>
            <a:ext cx="10853637" cy="3887631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Povolený</a:t>
            </a:r>
            <a:r>
              <a:rPr lang="sk-SK" sz="20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byt nadobudne stav povolený po zadaní údajov k stavebnému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povoleniu.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000" b="1" dirty="0">
                <a:solidFill>
                  <a:srgbClr val="F956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Nestotožnený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byt nadobudne stav nestotožnený po doplnení údajov o kolaudačnom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rozhodnutí.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Rekonštruovaný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byt nadobudne stav rekonštruovaný po zadaní údajov k stavebnému povoleniu vydaného na prestavbu, prístavbu, nadstavbu, zmenu v užívaní stavby, obnovu bytovej alebo nebytovej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Neúplný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byt nadobudne stav neúplný po správnom stotožnení aplikácie </a:t>
            </a:r>
            <a:r>
              <a:rPr lang="sk-SK" sz="20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Registrom adries a nie je v ňom vyplnený niektorý z údajov pri individuálnych alebo spoločných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premenných.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Úplný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byt nadobudne stav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úplný, 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 sú vyplnené všetky požadované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premenné.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Zrušený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byt nadobudne stav zrušený, ak ho poverená osoba označí za neexistujúci v aplikácii a aj v Registri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adries.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Stavy bytov po napĺňaní premenných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688" y="1309988"/>
            <a:ext cx="6321174" cy="64367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Schéma napĺňania údajov – Stavebné </a:t>
            </a:r>
            <a:r>
              <a:rPr lang="sk-SK" b="1" dirty="0" smtClean="0"/>
              <a:t>Konanie (nová budova)</a:t>
            </a:r>
            <a:endParaRPr lang="en-US" dirty="0"/>
          </a:p>
        </p:txBody>
      </p:sp>
      <p:sp>
        <p:nvSpPr>
          <p:cNvPr id="5" name="Vývojový diagram: proces 4"/>
          <p:cNvSpPr/>
          <p:nvPr/>
        </p:nvSpPr>
        <p:spPr>
          <a:xfrm>
            <a:off x="1746582" y="1201805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Virtuálny adresný bod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4275785" y="1625756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ývojový diagram: proces 6"/>
          <p:cNvSpPr/>
          <p:nvPr/>
        </p:nvSpPr>
        <p:spPr>
          <a:xfrm>
            <a:off x="4885408" y="1201806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Fiktívny byt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Fiktívne byty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ývojový diagram: proces 8"/>
          <p:cNvSpPr/>
          <p:nvPr/>
        </p:nvSpPr>
        <p:spPr>
          <a:xfrm>
            <a:off x="8024234" y="1201805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Identifikačné údaje stavebného</a:t>
            </a:r>
            <a:r>
              <a:rPr kumimoji="0" lang="sk-SK" sz="1800" b="0" i="0" u="none" strike="noStrike" kern="1200" cap="none" spc="0" normalizeH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povolenia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Vývojový diagram: proces 10"/>
          <p:cNvSpPr/>
          <p:nvPr/>
        </p:nvSpPr>
        <p:spPr>
          <a:xfrm>
            <a:off x="8024234" y="2935925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Údaje zo stavebného povolenia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Vývojový diagram: zakončenie 12"/>
          <p:cNvSpPr/>
          <p:nvPr/>
        </p:nvSpPr>
        <p:spPr>
          <a:xfrm>
            <a:off x="4885408" y="2935925"/>
            <a:ext cx="2360814" cy="1039091"/>
          </a:xfrm>
          <a:prstGeom prst="flowChartTerminator">
            <a:avLst/>
          </a:prstGeom>
          <a:solidFill>
            <a:srgbClr val="CA7AF6"/>
          </a:solidFill>
          <a:ln>
            <a:solidFill>
              <a:srgbClr val="CA7A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Stav povolený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Vývojový diagram: proces 14"/>
          <p:cNvSpPr/>
          <p:nvPr/>
        </p:nvSpPr>
        <p:spPr>
          <a:xfrm>
            <a:off x="1746582" y="2935924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Identifikačné údaje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k-SK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olaudačného rozhodnutia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ývojový diagram: proces 18"/>
          <p:cNvSpPr/>
          <p:nvPr/>
        </p:nvSpPr>
        <p:spPr>
          <a:xfrm>
            <a:off x="1746582" y="4669937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Údaje z kolaudačného rozhodnutia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Vývojový diagram: proces 20"/>
          <p:cNvSpPr/>
          <p:nvPr/>
        </p:nvSpPr>
        <p:spPr>
          <a:xfrm>
            <a:off x="4885408" y="4680307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Lokalizačné údaje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Vývojový diagram: zakončenie 22"/>
          <p:cNvSpPr/>
          <p:nvPr/>
        </p:nvSpPr>
        <p:spPr>
          <a:xfrm>
            <a:off x="8024234" y="4669936"/>
            <a:ext cx="2360814" cy="1039091"/>
          </a:xfrm>
          <a:prstGeom prst="flowChartTerminator">
            <a:avLst/>
          </a:prstGeom>
          <a:solidFill>
            <a:srgbClr val="FC848F"/>
          </a:solidFill>
          <a:ln>
            <a:solidFill>
              <a:srgbClr val="FC84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Stav nestotožnený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Šípka doprava 23"/>
          <p:cNvSpPr/>
          <p:nvPr/>
        </p:nvSpPr>
        <p:spPr>
          <a:xfrm>
            <a:off x="7414611" y="1625753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Šípka doprava 24"/>
          <p:cNvSpPr/>
          <p:nvPr/>
        </p:nvSpPr>
        <p:spPr>
          <a:xfrm rot="5400000">
            <a:off x="8984024" y="2492867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Šípka doprava 25"/>
          <p:cNvSpPr/>
          <p:nvPr/>
        </p:nvSpPr>
        <p:spPr>
          <a:xfrm rot="10800000">
            <a:off x="7414611" y="3361186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Šípka doprava 26"/>
          <p:cNvSpPr/>
          <p:nvPr/>
        </p:nvSpPr>
        <p:spPr>
          <a:xfrm rot="10800000">
            <a:off x="4275785" y="3359873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Šípka doprava 27"/>
          <p:cNvSpPr/>
          <p:nvPr/>
        </p:nvSpPr>
        <p:spPr>
          <a:xfrm rot="5400000">
            <a:off x="2706372" y="4226879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Šípka doprava 28"/>
          <p:cNvSpPr/>
          <p:nvPr/>
        </p:nvSpPr>
        <p:spPr>
          <a:xfrm>
            <a:off x="4275785" y="5104256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Šípka doprava 29"/>
          <p:cNvSpPr/>
          <p:nvPr/>
        </p:nvSpPr>
        <p:spPr>
          <a:xfrm>
            <a:off x="7414611" y="5104255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Obrázok 31"/>
          <p:cNvPicPr>
            <a:picLocks noChangeAspect="1"/>
          </p:cNvPicPr>
          <p:nvPr/>
        </p:nvPicPr>
        <p:blipFill rotWithShape="1">
          <a:blip r:embed="rId2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0"/>
          </p:nvPr>
        </p:nvSpPr>
        <p:spPr>
          <a:xfrm>
            <a:off x="934029" y="6293396"/>
            <a:ext cx="8781355" cy="365760"/>
          </a:xfrm>
        </p:spPr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200" b="1" dirty="0"/>
              <a:t>Schéma </a:t>
            </a:r>
            <a:r>
              <a:rPr lang="sk-SK" sz="2200" b="1" dirty="0" smtClean="0"/>
              <a:t>stotožňovanie Register adries </a:t>
            </a:r>
            <a:r>
              <a:rPr lang="sk-SK" sz="2200" b="1" dirty="0" err="1" smtClean="0"/>
              <a:t>vs</a:t>
            </a:r>
            <a:r>
              <a:rPr lang="sk-SK" sz="2200" b="1" dirty="0" smtClean="0"/>
              <a:t>. regbyt</a:t>
            </a:r>
            <a:endParaRPr lang="sk-SK" sz="2200" dirty="0"/>
          </a:p>
        </p:txBody>
      </p:sp>
      <p:sp>
        <p:nvSpPr>
          <p:cNvPr id="14" name="Obdĺžnik 13"/>
          <p:cNvSpPr/>
          <p:nvPr/>
        </p:nvSpPr>
        <p:spPr>
          <a:xfrm>
            <a:off x="929496" y="1327355"/>
            <a:ext cx="11124000" cy="4621161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noFill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sp>
        <p:nvSpPr>
          <p:cNvPr id="16" name="Vývojový diagram: zakončenie 15"/>
          <p:cNvSpPr/>
          <p:nvPr/>
        </p:nvSpPr>
        <p:spPr>
          <a:xfrm>
            <a:off x="978656" y="3336746"/>
            <a:ext cx="2360814" cy="1039091"/>
          </a:xfrm>
          <a:prstGeom prst="flowChartTerminator">
            <a:avLst/>
          </a:prstGeom>
          <a:solidFill>
            <a:srgbClr val="FC848F"/>
          </a:solidFill>
          <a:ln>
            <a:solidFill>
              <a:srgbClr val="FC84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Stav nestotožnený</a:t>
            </a:r>
            <a:endParaRPr lang="sk-SK" dirty="0"/>
          </a:p>
        </p:txBody>
      </p:sp>
      <p:sp>
        <p:nvSpPr>
          <p:cNvPr id="17" name="Obdĺžnik 16"/>
          <p:cNvSpPr/>
          <p:nvPr/>
        </p:nvSpPr>
        <p:spPr>
          <a:xfrm>
            <a:off x="3977785" y="4797394"/>
            <a:ext cx="1637607" cy="1014152"/>
          </a:xfrm>
          <a:prstGeom prst="rect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54B96"/>
                </a:solidFill>
              </a:rPr>
              <a:t>Chyba lokalizačných premenných</a:t>
            </a:r>
            <a:endParaRPr lang="sk-SK" dirty="0">
              <a:solidFill>
                <a:srgbClr val="054B96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3977786" y="1868133"/>
            <a:ext cx="1637607" cy="1014152"/>
          </a:xfrm>
          <a:prstGeom prst="rect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54B96"/>
                </a:solidFill>
              </a:rPr>
              <a:t>Správne lokalizačné premenné</a:t>
            </a:r>
            <a:endParaRPr lang="sk-SK" dirty="0">
              <a:solidFill>
                <a:srgbClr val="054B96"/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6789227" y="1876444"/>
            <a:ext cx="1637607" cy="1014152"/>
          </a:xfrm>
          <a:prstGeom prst="rect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54B96"/>
                </a:solidFill>
              </a:rPr>
              <a:t>S</a:t>
            </a:r>
            <a:r>
              <a:rPr lang="sk-SK" dirty="0" smtClean="0">
                <a:solidFill>
                  <a:srgbClr val="054B96"/>
                </a:solidFill>
              </a:rPr>
              <a:t>úlad s Registrom adries</a:t>
            </a:r>
            <a:endParaRPr lang="sk-SK" dirty="0">
              <a:solidFill>
                <a:srgbClr val="054B96"/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6789227" y="4797394"/>
            <a:ext cx="1637607" cy="1014152"/>
          </a:xfrm>
          <a:prstGeom prst="rect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54B96"/>
                </a:solidFill>
              </a:rPr>
              <a:t>Nesúlad s Registrom adries</a:t>
            </a:r>
            <a:endParaRPr lang="sk-SK" dirty="0">
              <a:solidFill>
                <a:srgbClr val="054B96"/>
              </a:solidFill>
            </a:endParaRPr>
          </a:p>
        </p:txBody>
      </p:sp>
      <p:sp>
        <p:nvSpPr>
          <p:cNvPr id="22" name="Vývojový diagram: zakončenie 21"/>
          <p:cNvSpPr/>
          <p:nvPr/>
        </p:nvSpPr>
        <p:spPr>
          <a:xfrm>
            <a:off x="9579184" y="4772455"/>
            <a:ext cx="2360814" cy="1039091"/>
          </a:xfrm>
          <a:prstGeom prst="flowChartTerminator">
            <a:avLst/>
          </a:prstGeom>
          <a:solidFill>
            <a:srgbClr val="FC848F"/>
          </a:solidFill>
          <a:ln>
            <a:solidFill>
              <a:srgbClr val="FC84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Stav nestotožnený</a:t>
            </a:r>
            <a:endParaRPr lang="sk-SK" dirty="0"/>
          </a:p>
        </p:txBody>
      </p:sp>
      <p:sp>
        <p:nvSpPr>
          <p:cNvPr id="23" name="Vývojový diagram: zakončenie 22"/>
          <p:cNvSpPr/>
          <p:nvPr/>
        </p:nvSpPr>
        <p:spPr>
          <a:xfrm>
            <a:off x="9555296" y="1450045"/>
            <a:ext cx="2360814" cy="1039091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Stav úplný</a:t>
            </a:r>
            <a:endParaRPr lang="sk-SK" dirty="0"/>
          </a:p>
        </p:txBody>
      </p:sp>
      <p:sp>
        <p:nvSpPr>
          <p:cNvPr id="24" name="Vývojový diagram: zakončenie 23"/>
          <p:cNvSpPr/>
          <p:nvPr/>
        </p:nvSpPr>
        <p:spPr>
          <a:xfrm>
            <a:off x="9555296" y="2577467"/>
            <a:ext cx="2360814" cy="1039091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Stav neúplný</a:t>
            </a:r>
            <a:endParaRPr lang="sk-SK" dirty="0"/>
          </a:p>
        </p:txBody>
      </p:sp>
      <p:sp>
        <p:nvSpPr>
          <p:cNvPr id="25" name="Šípka doprava 24"/>
          <p:cNvSpPr/>
          <p:nvPr/>
        </p:nvSpPr>
        <p:spPr>
          <a:xfrm rot="19395813">
            <a:off x="3290063" y="3042516"/>
            <a:ext cx="615142" cy="191192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Šípka doprava 25"/>
          <p:cNvSpPr/>
          <p:nvPr/>
        </p:nvSpPr>
        <p:spPr>
          <a:xfrm rot="2324849">
            <a:off x="3325902" y="4434736"/>
            <a:ext cx="615142" cy="191192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Šípka doprava 26"/>
          <p:cNvSpPr/>
          <p:nvPr/>
        </p:nvSpPr>
        <p:spPr>
          <a:xfrm>
            <a:off x="5894038" y="2287924"/>
            <a:ext cx="615142" cy="191192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Šípka doprava 27"/>
          <p:cNvSpPr/>
          <p:nvPr/>
        </p:nvSpPr>
        <p:spPr>
          <a:xfrm>
            <a:off x="5894739" y="5208874"/>
            <a:ext cx="615142" cy="191192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Šípka doprava 28"/>
          <p:cNvSpPr/>
          <p:nvPr/>
        </p:nvSpPr>
        <p:spPr>
          <a:xfrm>
            <a:off x="8706180" y="5208874"/>
            <a:ext cx="615142" cy="191192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0" name="Zaoblená spojnica 29"/>
          <p:cNvCxnSpPr/>
          <p:nvPr/>
        </p:nvCxnSpPr>
        <p:spPr>
          <a:xfrm>
            <a:off x="8556136" y="2375209"/>
            <a:ext cx="872836" cy="716758"/>
          </a:xfrm>
          <a:prstGeom prst="curvedConnector3">
            <a:avLst>
              <a:gd name="adj1" fmla="val 47143"/>
            </a:avLst>
          </a:prstGeom>
          <a:ln w="76200">
            <a:solidFill>
              <a:srgbClr val="05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Zaoblená spojnica 30"/>
          <p:cNvCxnSpPr/>
          <p:nvPr/>
        </p:nvCxnSpPr>
        <p:spPr>
          <a:xfrm flipV="1">
            <a:off x="8598540" y="2005292"/>
            <a:ext cx="840971" cy="369917"/>
          </a:xfrm>
          <a:prstGeom prst="curvedConnector3">
            <a:avLst>
              <a:gd name="adj1" fmla="val 46046"/>
            </a:avLst>
          </a:prstGeom>
          <a:ln w="76200">
            <a:solidFill>
              <a:srgbClr val="05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Schéma napĺňania údajov – </a:t>
            </a:r>
            <a:r>
              <a:rPr lang="sk-SK" b="1" dirty="0" smtClean="0"/>
              <a:t>Stavebné konanie (rekonštrukcia)</a:t>
            </a:r>
            <a:endParaRPr lang="sk-SK" dirty="0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8" name="Vývojový diagram: proces 7"/>
          <p:cNvSpPr/>
          <p:nvPr/>
        </p:nvSpPr>
        <p:spPr>
          <a:xfrm>
            <a:off x="1596955" y="1629515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Existujúci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adresný bod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ípka doprava 8"/>
          <p:cNvSpPr/>
          <p:nvPr/>
        </p:nvSpPr>
        <p:spPr>
          <a:xfrm>
            <a:off x="4200972" y="2053462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Vývojový diagram: proces 9"/>
          <p:cNvSpPr/>
          <p:nvPr/>
        </p:nvSpPr>
        <p:spPr>
          <a:xfrm>
            <a:off x="4885409" y="1629514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Identifikačné údaje stavebného</a:t>
            </a:r>
            <a:r>
              <a:rPr kumimoji="0" lang="sk-SK" sz="1800" b="0" i="0" u="none" strike="noStrike" kern="1200" cap="none" spc="0" normalizeH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povolenia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Šípka doprava 10"/>
          <p:cNvSpPr/>
          <p:nvPr/>
        </p:nvSpPr>
        <p:spPr>
          <a:xfrm>
            <a:off x="7489426" y="2053462"/>
            <a:ext cx="441234" cy="191194"/>
          </a:xfrm>
          <a:prstGeom prst="rightArrow">
            <a:avLst/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Vývojový diagram: zakončenie 11"/>
          <p:cNvSpPr/>
          <p:nvPr/>
        </p:nvSpPr>
        <p:spPr>
          <a:xfrm>
            <a:off x="8173863" y="1629514"/>
            <a:ext cx="2360814" cy="1039091"/>
          </a:xfrm>
          <a:prstGeom prst="flowChartTerminator">
            <a:avLst/>
          </a:prstGeom>
          <a:solidFill>
            <a:srgbClr val="86FBFE"/>
          </a:solidFill>
          <a:ln>
            <a:solidFill>
              <a:srgbClr val="86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Stav rekonštruovaný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hnutá šípka 12"/>
          <p:cNvSpPr/>
          <p:nvPr/>
        </p:nvSpPr>
        <p:spPr>
          <a:xfrm rot="10800000">
            <a:off x="9110212" y="2893743"/>
            <a:ext cx="349672" cy="14498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315"/>
            </a:avLst>
          </a:prstGeom>
          <a:solidFill>
            <a:srgbClr val="054B96"/>
          </a:solidFill>
          <a:ln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Vývojový diagram: proces 13"/>
          <p:cNvSpPr/>
          <p:nvPr/>
        </p:nvSpPr>
        <p:spPr>
          <a:xfrm>
            <a:off x="6493055" y="3740125"/>
            <a:ext cx="2360814" cy="1039091"/>
          </a:xfrm>
          <a:prstGeom prst="flowChartProcess">
            <a:avLst/>
          </a:prstGeom>
          <a:noFill/>
          <a:ln w="28575">
            <a:solidFill>
              <a:srgbClr val="054B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4B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Identifikačné údaje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k-SK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olaudačného rozhodnutia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54B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Vývojový diagram: zakončenie 14"/>
          <p:cNvSpPr/>
          <p:nvPr/>
        </p:nvSpPr>
        <p:spPr>
          <a:xfrm>
            <a:off x="2532126" y="3171507"/>
            <a:ext cx="2360814" cy="1039091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Stav úplný</a:t>
            </a:r>
            <a:endParaRPr lang="sk-SK" dirty="0"/>
          </a:p>
        </p:txBody>
      </p:sp>
      <p:sp>
        <p:nvSpPr>
          <p:cNvPr id="16" name="Vývojový diagram: zakončenie 15"/>
          <p:cNvSpPr/>
          <p:nvPr/>
        </p:nvSpPr>
        <p:spPr>
          <a:xfrm>
            <a:off x="2524595" y="4459977"/>
            <a:ext cx="2360814" cy="1039091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Stav neúplný</a:t>
            </a:r>
            <a:endParaRPr lang="sk-SK" dirty="0"/>
          </a:p>
        </p:txBody>
      </p:sp>
      <p:cxnSp>
        <p:nvCxnSpPr>
          <p:cNvPr id="18" name="Zaoblená spojnica 17"/>
          <p:cNvCxnSpPr/>
          <p:nvPr/>
        </p:nvCxnSpPr>
        <p:spPr>
          <a:xfrm rot="10800000">
            <a:off x="5024284" y="3628104"/>
            <a:ext cx="1212431" cy="631569"/>
          </a:xfrm>
          <a:prstGeom prst="curvedConnector3">
            <a:avLst>
              <a:gd name="adj1" fmla="val 50000"/>
            </a:avLst>
          </a:prstGeom>
          <a:ln w="76200">
            <a:solidFill>
              <a:srgbClr val="05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Zaoblená spojnica 20"/>
          <p:cNvCxnSpPr/>
          <p:nvPr/>
        </p:nvCxnSpPr>
        <p:spPr>
          <a:xfrm rot="10800000" flipV="1">
            <a:off x="5024284" y="4343609"/>
            <a:ext cx="1212432" cy="710172"/>
          </a:xfrm>
          <a:prstGeom prst="curvedConnector3">
            <a:avLst>
              <a:gd name="adj1" fmla="val 50000"/>
            </a:avLst>
          </a:prstGeom>
          <a:ln w="76200">
            <a:solidFill>
              <a:srgbClr val="054B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ok 30"/>
          <p:cNvPicPr>
            <a:picLocks noChangeAspect="1"/>
          </p:cNvPicPr>
          <p:nvPr/>
        </p:nvPicPr>
        <p:blipFill rotWithShape="1">
          <a:blip r:embed="rId2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344" y="993600"/>
            <a:ext cx="8275687" cy="52120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1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Mapa monitoringu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74" y="1172095"/>
            <a:ext cx="11009055" cy="47618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09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/>
              <a:t>Užitočné informácie</a:t>
            </a:r>
            <a:endParaRPr lang="sk-SK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/>
          <a:srcRect r="784"/>
          <a:stretch/>
        </p:blipFill>
        <p:spPr>
          <a:xfrm>
            <a:off x="927748" y="1135927"/>
            <a:ext cx="10334242" cy="49361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90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900000" y="1172095"/>
            <a:ext cx="10515600" cy="45606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k-SK" sz="2200" b="1" dirty="0">
                <a:solidFill>
                  <a:srgbClr val="C00000"/>
                </a:solidFill>
                <a:latin typeface="Arial" panose="020B0604020202020204" pitchFamily="34" charset="0"/>
              </a:rPr>
              <a:t>Štatistický register budov, domov a bytov (ŠRBDB)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</a:rPr>
              <a:t>je informačný systém Štatistického úradu </a:t>
            </a: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SR a </a:t>
            </a:r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</a:rPr>
              <a:t>je miestom elektronického uchovávania údajov o budovách, domoch a bytoch, budovaný v súlade s architektúrou elektronického sčítania domov a </a:t>
            </a: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bytov v roku 2021.</a:t>
            </a:r>
            <a:endParaRPr lang="sk-SK" sz="2200" b="1" dirty="0">
              <a:solidFill>
                <a:srgbClr val="004388"/>
              </a:solidFill>
              <a:latin typeface="Arial" panose="020B0604020202020204" pitchFamily="34" charset="0"/>
            </a:endParaRPr>
          </a:p>
          <a:p>
            <a:endParaRPr lang="sk-SK" dirty="0" smtClean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bytov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Čo je Štatistický register budov, domov a bytov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993" y="2794107"/>
            <a:ext cx="6506362" cy="320628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051"/>
            <a:ext cx="3165161" cy="29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046245" y="1554046"/>
            <a:ext cx="10123200" cy="3760217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 budú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zverejňované: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CSRÚ – Informačný systém centrálnej správy referenčných údajov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slovensko.sk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err="1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DATAcube</a:t>
            </a:r>
            <a:endParaRPr lang="sk-SK" sz="2000" b="1" dirty="0" smtClean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sk-SK" sz="20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Výstupy zo ŠRBDB</a:t>
            </a:r>
          </a:p>
        </p:txBody>
      </p:sp>
      <p:pic>
        <p:nvPicPr>
          <p:cNvPr id="8" name="Picture 2" descr="Technology Platform Showing Bulb Target And Magnifying Glass ...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3" b="18276"/>
          <a:stretch/>
        </p:blipFill>
        <p:spPr bwMode="auto">
          <a:xfrm>
            <a:off x="3176814" y="3092846"/>
            <a:ext cx="5446075" cy="26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00" y="1260000"/>
            <a:ext cx="10515600" cy="2233477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solidFill>
                  <a:srgbClr val="054B96"/>
                </a:solidFill>
              </a:rPr>
              <a:t>Ďakujeme za pozornosť</a:t>
            </a:r>
            <a:endParaRPr lang="sk-SK" sz="4400" b="1" dirty="0">
              <a:solidFill>
                <a:srgbClr val="054B96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49600" y="4613427"/>
            <a:ext cx="4855461" cy="1517813"/>
          </a:xfrm>
        </p:spPr>
        <p:txBody>
          <a:bodyPr>
            <a:noAutofit/>
          </a:bodyPr>
          <a:lstStyle/>
          <a:p>
            <a:r>
              <a:rPr lang="sk-SK" b="1" dirty="0"/>
              <a:t>Mgr. </a:t>
            </a:r>
            <a:r>
              <a:rPr lang="sk-SK" b="1" dirty="0" smtClean="0"/>
              <a:t>Lucia Vanišová </a:t>
            </a:r>
            <a:endParaRPr lang="sk-SK" dirty="0"/>
          </a:p>
          <a:p>
            <a:r>
              <a:rPr lang="sk-SK" b="1" u="sng" dirty="0" smtClean="0">
                <a:hlinkClick r:id="rId3"/>
              </a:rPr>
              <a:t>lucia.vanisova@statistics.sk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/>
              <a:t>záver</a:t>
            </a:r>
            <a:endParaRPr lang="sk-SK" b="1" dirty="0"/>
          </a:p>
        </p:txBody>
      </p:sp>
      <p:sp>
        <p:nvSpPr>
          <p:cNvPr id="6" name="Zástupný objekt pre text 2"/>
          <p:cNvSpPr txBox="1">
            <a:spLocks/>
          </p:cNvSpPr>
          <p:nvPr/>
        </p:nvSpPr>
        <p:spPr>
          <a:xfrm>
            <a:off x="7515907" y="4613428"/>
            <a:ext cx="4570076" cy="151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smtClean="0"/>
              <a:t>Mgr. Patrícia Gurová</a:t>
            </a:r>
            <a:endParaRPr lang="sk-SK" dirty="0" smtClean="0"/>
          </a:p>
          <a:p>
            <a:r>
              <a:rPr lang="sk-SK" b="1" u="sng" dirty="0">
                <a:hlinkClick r:id="rId4"/>
              </a:rPr>
              <a:t>p</a:t>
            </a:r>
            <a:r>
              <a:rPr lang="sk-SK" b="1" u="sng" dirty="0" smtClean="0">
                <a:hlinkClick r:id="rId4"/>
              </a:rPr>
              <a:t>atricia.gurova@statistics.sk</a:t>
            </a:r>
            <a:r>
              <a:rPr lang="sk-SK" b="1" dirty="0" smtClean="0"/>
              <a:t>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9600" y="1172095"/>
            <a:ext cx="10924584" cy="4611329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Vždy aktuálne informácie o budovách, domoch a bytoch.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Kontinuálne sledovanie stavu budov, domov a bytov.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b="1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Efektívne spracovanie údajov o domoch a bytoch na účely </a:t>
            </a:r>
            <a:r>
              <a:rPr lang="sk-SK" sz="2200" b="1" dirty="0" err="1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postcenzu</a:t>
            </a:r>
            <a:r>
              <a:rPr lang="sk-SK" sz="2200" b="1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200" dirty="0" err="1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sk-SK" sz="2200" dirty="0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vrátane nových premenných (energetický certifikát budov).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Nariadenie ESOP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</a:rPr>
              <a:t>(plnenie požiadaviek).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Nahradenie štatistického zisťovania STAV 3-04,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</a:rPr>
              <a:t>ktorého účelom je získať informácie o stavebných konaniach, kolaudačných rozhodnutiach, údaje o bytových a nebytových budovách, údaje o domoch, bytoch a nebytových priestoroch na tvorbu systému národných účtov.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4388"/>
                </a:solidFill>
                <a:latin typeface="Arial" panose="020B0604020202020204" pitchFamily="34" charset="0"/>
              </a:rPr>
              <a:t>Zavedenie povinnosti obcí zaznamenávať všetky zmeny o stave budov, domov a bytov na ich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</a:rPr>
              <a:t>území</a:t>
            </a:r>
            <a:r>
              <a:rPr lang="sk-SK" sz="2200" dirty="0">
                <a:solidFill>
                  <a:srgbClr val="004388"/>
                </a:solidFill>
                <a:latin typeface="Arial" panose="020B0604020202020204" pitchFamily="34" charset="0"/>
              </a:rPr>
              <a:t>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</a:rPr>
              <a:t>= </a:t>
            </a: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Zníženie záťaže obcí pri sčítaní v roku 2031.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Rozhodovanie v oblasti bývania, plánovania a rozvoja infraštruktúry na úrovni lokálnych, regionálnych a národných politík.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</a:rPr>
              <a:t>Predstavitelia obcí budú mať prehľad o legálnych a nelegálnych stavbách na </a:t>
            </a: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</a:rPr>
              <a:t>území obce </a:t>
            </a:r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</a:rPr>
              <a:t>(pre tieto typy sa vytvárajú štatistické adresné body na základe požiadavky obce).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dirty="0">
              <a:solidFill>
                <a:srgbClr val="004388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Ciele a výhody ŠRBDB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6" name="Picture 2" descr="House searching concept for landing page | Free Vecto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4"/>
          <a:stretch/>
        </p:blipFill>
        <p:spPr bwMode="auto">
          <a:xfrm>
            <a:off x="6799500" y="5027895"/>
            <a:ext cx="3002046" cy="18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half" idx="1"/>
          </p:nvPr>
        </p:nvSpPr>
        <p:spPr>
          <a:xfrm>
            <a:off x="917475" y="1172095"/>
            <a:ext cx="10840839" cy="457052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Základným konceptom ŠRBDB je </a:t>
            </a:r>
            <a:r>
              <a:rPr lang="sk-SK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ESDB 2021 </a:t>
            </a: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(Elektronický systém pre sčítanie domov a bytov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Rozširovanie súčasnej databázy domov a bytov vybudovanej v rámci ESDB 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  <a:endParaRPr lang="sk-SK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Maximálne využiť služby a produkty vytvorené pri projekte ES SODB 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  <a:endParaRPr lang="sk-SK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Vytvorenie novej aplikácie </a:t>
            </a:r>
            <a:r>
              <a:rPr lang="sk-SK" dirty="0" err="1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využitím 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ESDB.</a:t>
            </a:r>
            <a:endParaRPr lang="sk-SK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 vysoko hodnotili systém ESDB ako jednoduchý pre 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užívateľov.</a:t>
            </a:r>
            <a:endParaRPr lang="sk-SK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Pozitívne ohlasy boli aj na priamu integráciu systému ESDB na </a:t>
            </a:r>
            <a:r>
              <a:rPr lang="sk-SK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adries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48 hodinovú aktualizáciu týmito 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údajmi, ktorá ostala zachovaná aj pre ŠRBDB.</a:t>
            </a:r>
          </a:p>
          <a:p>
            <a:pPr algn="just"/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</a:t>
            </a:r>
            <a:r>
              <a:rPr lang="sk-SK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ktoré obec vyplnila počas ESDB 2021, sú dostupné v aplikácii </a:t>
            </a:r>
            <a:r>
              <a:rPr lang="sk-SK" dirty="0" err="1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r>
              <a:rPr lang="sk-SK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k-SK" sz="22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ESDB </a:t>
            </a:r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ŠRBDB</a:t>
            </a:r>
            <a:endParaRPr lang="sk-S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7" name="Picture 2" descr="Work smarter and harder | Moonsto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18" y="5404206"/>
            <a:ext cx="2486192" cy="14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386" y="1050534"/>
            <a:ext cx="3932237" cy="606436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k-SK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rolí používateľov</a:t>
            </a:r>
            <a:endParaRPr lang="sk-SK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7475" y="1766689"/>
            <a:ext cx="10877258" cy="3728214"/>
          </a:xfrm>
        </p:spPr>
        <p:txBody>
          <a:bodyPr>
            <a:normAutofit/>
          </a:bodyPr>
          <a:lstStyle/>
          <a:p>
            <a:pPr algn="just"/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Poverená osoba </a:t>
            </a:r>
            <a:r>
              <a:rPr lang="sk-SK" sz="22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každá obec si zvolila 1 alebo viac poverených osôb, ktoré editujú, pridávajú a rušia byty, domy a budovy vo svojej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obci.</a:t>
            </a:r>
            <a:endParaRPr lang="sk-SK" sz="22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Manažér poverenej osoby </a:t>
            </a:r>
            <a:r>
              <a:rPr lang="sk-SK" sz="22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dobrovoľná rola v obci, ktorá má možnosť prezerania si informácií o stave budov, domov a bytov vo svojej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obci.</a:t>
            </a:r>
            <a:endParaRPr lang="sk-SK" sz="22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Pozorovateľ</a:t>
            </a:r>
            <a:r>
              <a:rPr lang="sk-SK" sz="22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rola určená pre väčšie mestá (Bratislava, Košice), určená na prezeranie informácií o stave budov, domov a bytov vo viacerých obciach (mestských častiach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k-SK" sz="22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2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Dohľad </a:t>
            </a:r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ŠÚ SR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rola pridelená </a:t>
            </a:r>
            <a:r>
              <a:rPr lang="sk-SK" sz="22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pracovníkom Štatistického úradu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</a:t>
            </a:r>
          </a:p>
          <a:p>
            <a:pPr algn="just"/>
            <a:r>
              <a:rPr lang="sk-SK" sz="22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Administrátor </a:t>
            </a:r>
            <a:r>
              <a:rPr lang="sk-SK" sz="22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najvyššie práva.</a:t>
            </a:r>
            <a:endParaRPr lang="sk-SK" sz="22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Kto môže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vstúpiť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8868" y="4607157"/>
            <a:ext cx="3696506" cy="22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09942" y="1428107"/>
            <a:ext cx="10990274" cy="4227459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2024 bola aplikácia </a:t>
            </a:r>
            <a:r>
              <a:rPr lang="sk-SK" sz="2400" b="1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spustená do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produkcie.</a:t>
            </a:r>
            <a:endParaRPr lang="sk-SK" sz="24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spustením aplikácie prebehli 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UAT testy 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strane dodávateľa spoločne so Štatistickým úradom 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a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pilotné zisťovanie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ktorého sa zúčastnilo 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obcí 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cieľom 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 otestovanie funkcionality aplikácie </a:t>
            </a:r>
            <a:r>
              <a:rPr lang="sk-SK" sz="24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 spustením ostrej prevádzky a overenie pochopenia 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metodiky. </a:t>
            </a:r>
          </a:p>
          <a:p>
            <a:pPr algn="just">
              <a:lnSpc>
                <a:spcPct val="100000"/>
              </a:lnSpc>
            </a:pP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Produkcii 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predchádzala aj finalizácia 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metodického pokynu pre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obce.</a:t>
            </a:r>
            <a:endParaRPr lang="sk-SK" sz="24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Príprava 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e-learningových školiacich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videí.</a:t>
            </a:r>
            <a:endParaRPr lang="sk-SK" sz="24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Príprava 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používateľskej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príručky.</a:t>
            </a:r>
            <a:endParaRPr lang="sk-SK" sz="24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Príprava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FAQ.</a:t>
            </a:r>
            <a:endParaRPr lang="sk-SK" sz="24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Príprava 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spätného toku dát 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štatistické 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účely.</a:t>
            </a:r>
            <a:endParaRPr lang="sk-SK" sz="24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Produkcia ŠRBDB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8" name="Picture 2" descr="For More Effective Campaigns, Try a Data Management Platfo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69" y="3468591"/>
            <a:ext cx="3377370" cy="26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7474" y="1266892"/>
            <a:ext cx="10621441" cy="454287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 do registra 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prostredníctvom 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internetového portálu </a:t>
            </a:r>
            <a:r>
              <a:rPr lang="sk-SK" sz="3600" b="1" u="sng" dirty="0" smtClean="0">
                <a:solidFill>
                  <a:srgbClr val="0043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www.regbyt.statistics.sk.</a:t>
            </a:r>
            <a:endParaRPr lang="sk-SK" sz="3600" b="1" u="sng" dirty="0">
              <a:solidFill>
                <a:srgbClr val="0043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Elektronický</a:t>
            </a:r>
            <a:r>
              <a:rPr lang="en-US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lang="en-US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„REGBYT“ </a:t>
            </a:r>
            <a:r>
              <a:rPr lang="en-US" sz="24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</a:t>
            </a:r>
            <a:r>
              <a:rPr lang="en-US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moduly</a:t>
            </a:r>
            <a:r>
              <a:rPr lang="en-US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</a:t>
            </a:r>
            <a:r>
              <a:rPr lang="en-US" sz="24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400" b="1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zber</a:t>
            </a:r>
            <a:r>
              <a:rPr lang="en-US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a </a:t>
            </a:r>
            <a:r>
              <a:rPr lang="en-US" sz="2400" dirty="0" err="1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sk-SK" sz="24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Práca s e-formulármi – </a:t>
            </a:r>
            <a:r>
              <a:rPr lang="sk-SK" sz="24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databázový a dotazníkový </a:t>
            </a:r>
            <a:r>
              <a:rPr lang="sk-SK" sz="24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formulár.</a:t>
            </a:r>
            <a:endParaRPr lang="sk-SK" sz="2400" b="1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Poverená osoba má prístup len k údajom za obec, ku </a:t>
            </a: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ktorej 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priradená v správe používateľov.</a:t>
            </a:r>
            <a:endParaRPr lang="sk-SK" sz="24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E-formuláre obsahujú všetky dostupné údaje o objektoch ŠRBDB získané z administratívnych zdrojov </a:t>
            </a:r>
            <a:r>
              <a:rPr lang="sk-SK" sz="24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údajov.</a:t>
            </a:r>
            <a:endParaRPr lang="sk-SK" sz="24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Aplikácia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7" name="Picture 2" descr="Concept of content management system System that Vector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65C3C3"/>
              </a:clrFrom>
              <a:clrTo>
                <a:srgbClr val="65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 bwMode="auto">
          <a:xfrm>
            <a:off x="6528600" y="4852298"/>
            <a:ext cx="2018286" cy="20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Inicializačná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databáza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4" name="Ovál 3"/>
          <p:cNvSpPr/>
          <p:nvPr/>
        </p:nvSpPr>
        <p:spPr>
          <a:xfrm>
            <a:off x="4426300" y="1302050"/>
            <a:ext cx="1980153" cy="9782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Zoznam stavieb</a:t>
            </a:r>
            <a:endParaRPr lang="sk-SK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038418" y="1302581"/>
            <a:ext cx="2082233" cy="1093536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adries</a:t>
            </a:r>
          </a:p>
        </p:txBody>
      </p:sp>
      <p:sp>
        <p:nvSpPr>
          <p:cNvPr id="6" name="Ovál 5"/>
          <p:cNvSpPr/>
          <p:nvPr/>
        </p:nvSpPr>
        <p:spPr>
          <a:xfrm>
            <a:off x="6921347" y="2748898"/>
            <a:ext cx="2702202" cy="1637628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800" b="1" dirty="0" err="1" smtClean="0">
                <a:solidFill>
                  <a:srgbClr val="054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sk-SK" sz="3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</a:t>
            </a:r>
            <a:endParaRPr lang="sk-SK" sz="3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233111" y="4618523"/>
            <a:ext cx="2082233" cy="130329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ESDB 2021</a:t>
            </a:r>
          </a:p>
        </p:txBody>
      </p:sp>
      <p:sp>
        <p:nvSpPr>
          <p:cNvPr id="8" name="Ovál 7"/>
          <p:cNvSpPr/>
          <p:nvPr/>
        </p:nvSpPr>
        <p:spPr>
          <a:xfrm>
            <a:off x="10028386" y="2916067"/>
            <a:ext cx="1765775" cy="130329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Obec (poverená osoba)</a:t>
            </a:r>
            <a:endParaRPr lang="sk-SK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1038418" y="2940095"/>
            <a:ext cx="2082233" cy="1303290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Územná príprava</a:t>
            </a:r>
            <a:endParaRPr lang="sk-SK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472221" y="4584629"/>
            <a:ext cx="2450050" cy="129573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Kataster nehnuteľností</a:t>
            </a:r>
            <a:endParaRPr lang="sk-SK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ovná spojovacia šípka 11"/>
          <p:cNvCxnSpPr>
            <a:stCxn id="5" idx="4"/>
            <a:endCxn id="9" idx="0"/>
          </p:cNvCxnSpPr>
          <p:nvPr/>
        </p:nvCxnSpPr>
        <p:spPr>
          <a:xfrm>
            <a:off x="2079535" y="2396117"/>
            <a:ext cx="0" cy="54397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7" idx="0"/>
            <a:endCxn id="22" idx="3"/>
          </p:cNvCxnSpPr>
          <p:nvPr/>
        </p:nvCxnSpPr>
        <p:spPr>
          <a:xfrm flipV="1">
            <a:off x="4274228" y="4049004"/>
            <a:ext cx="110009" cy="5695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>
            <a:stCxn id="9" idx="6"/>
            <a:endCxn id="22" idx="2"/>
          </p:cNvCxnSpPr>
          <p:nvPr/>
        </p:nvCxnSpPr>
        <p:spPr>
          <a:xfrm flipV="1">
            <a:off x="3120651" y="3579726"/>
            <a:ext cx="887552" cy="12014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4" idx="4"/>
            <a:endCxn id="22" idx="0"/>
          </p:cNvCxnSpPr>
          <p:nvPr/>
        </p:nvCxnSpPr>
        <p:spPr>
          <a:xfrm flipH="1">
            <a:off x="5292062" y="2280336"/>
            <a:ext cx="124315" cy="63573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>
            <a:stCxn id="8" idx="2"/>
            <a:endCxn id="6" idx="6"/>
          </p:cNvCxnSpPr>
          <p:nvPr/>
        </p:nvCxnSpPr>
        <p:spPr>
          <a:xfrm flipH="1">
            <a:off x="9623549" y="3567712"/>
            <a:ext cx="404837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ok 26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sp>
        <p:nvSpPr>
          <p:cNvPr id="20" name="Obdĺžnik 19"/>
          <p:cNvSpPr/>
          <p:nvPr/>
        </p:nvSpPr>
        <p:spPr>
          <a:xfrm>
            <a:off x="196645" y="1165140"/>
            <a:ext cx="11680281" cy="481441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noFill/>
            </a:endParaRPr>
          </a:p>
        </p:txBody>
      </p:sp>
      <p:pic>
        <p:nvPicPr>
          <p:cNvPr id="32" name="Obrázok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18" t="14167" r="32360" b="55430"/>
          <a:stretch/>
        </p:blipFill>
        <p:spPr>
          <a:xfrm>
            <a:off x="7856345" y="2853555"/>
            <a:ext cx="832206" cy="554804"/>
          </a:xfrm>
          <a:prstGeom prst="rect">
            <a:avLst/>
          </a:prstGeom>
        </p:spPr>
      </p:pic>
      <p:sp>
        <p:nvSpPr>
          <p:cNvPr id="22" name="Ovál 21"/>
          <p:cNvSpPr/>
          <p:nvPr/>
        </p:nvSpPr>
        <p:spPr>
          <a:xfrm>
            <a:off x="4008203" y="2916067"/>
            <a:ext cx="2567718" cy="1327318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lang="sk-SK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Rovná spojovacia šípka 23"/>
          <p:cNvCxnSpPr>
            <a:stCxn id="22" idx="6"/>
            <a:endCxn id="6" idx="2"/>
          </p:cNvCxnSpPr>
          <p:nvPr/>
        </p:nvCxnSpPr>
        <p:spPr>
          <a:xfrm flipV="1">
            <a:off x="6575921" y="3567712"/>
            <a:ext cx="345426" cy="1201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10" idx="0"/>
            <a:endCxn id="22" idx="5"/>
          </p:cNvCxnSpPr>
          <p:nvPr/>
        </p:nvCxnSpPr>
        <p:spPr>
          <a:xfrm flipH="1" flipV="1">
            <a:off x="6199887" y="4049004"/>
            <a:ext cx="497359" cy="53562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ál 37"/>
          <p:cNvSpPr/>
          <p:nvPr/>
        </p:nvSpPr>
        <p:spPr>
          <a:xfrm>
            <a:off x="2861381" y="2179861"/>
            <a:ext cx="1519253" cy="80775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 GIS</a:t>
            </a:r>
            <a:endParaRPr lang="sk-SK" sz="1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Rovná spojovacia šípka 50"/>
          <p:cNvCxnSpPr>
            <a:stCxn id="38" idx="3"/>
            <a:endCxn id="9" idx="7"/>
          </p:cNvCxnSpPr>
          <p:nvPr/>
        </p:nvCxnSpPr>
        <p:spPr>
          <a:xfrm flipH="1">
            <a:off x="2815715" y="2869322"/>
            <a:ext cx="268155" cy="26163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ál 60"/>
          <p:cNvSpPr/>
          <p:nvPr/>
        </p:nvSpPr>
        <p:spPr>
          <a:xfrm>
            <a:off x="1528191" y="4497512"/>
            <a:ext cx="1519253" cy="80775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Kataster nehnuteľností</a:t>
            </a:r>
            <a:endParaRPr lang="sk-SK" sz="105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Rovná spojovacia šípka 61"/>
          <p:cNvCxnSpPr>
            <a:stCxn id="61" idx="0"/>
            <a:endCxn id="9" idx="4"/>
          </p:cNvCxnSpPr>
          <p:nvPr/>
        </p:nvCxnSpPr>
        <p:spPr>
          <a:xfrm flipH="1" flipV="1">
            <a:off x="2079535" y="4243385"/>
            <a:ext cx="208283" cy="25412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Marketing clipart market competition, Picture #1613070 marketi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" y="3888891"/>
            <a:ext cx="2000129" cy="23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vál 65"/>
          <p:cNvSpPr/>
          <p:nvPr/>
        </p:nvSpPr>
        <p:spPr>
          <a:xfrm>
            <a:off x="261657" y="2156911"/>
            <a:ext cx="969793" cy="665033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</a:t>
            </a:r>
            <a:endParaRPr lang="sk-SK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Rovná spojovacia šípka 66"/>
          <p:cNvCxnSpPr>
            <a:stCxn id="66" idx="5"/>
            <a:endCxn id="9" idx="1"/>
          </p:cNvCxnSpPr>
          <p:nvPr/>
        </p:nvCxnSpPr>
        <p:spPr>
          <a:xfrm>
            <a:off x="1089427" y="2724552"/>
            <a:ext cx="253927" cy="40640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ál 82"/>
          <p:cNvSpPr/>
          <p:nvPr/>
        </p:nvSpPr>
        <p:spPr>
          <a:xfrm rot="21370463">
            <a:off x="6957265" y="2644499"/>
            <a:ext cx="2702202" cy="163762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917474" y="1172095"/>
            <a:ext cx="10534355" cy="447402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objekty, pre ktoré je vydané stavebné povolenie alebo kolaudačné rozhodnutie a ich lokalizačné údaje sa ešte nenachádzajú v RA, sa vytvára </a:t>
            </a:r>
            <a:r>
              <a:rPr lang="sk-SK" sz="20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virtuálny </a:t>
            </a:r>
            <a:r>
              <a:rPr lang="sk-SK" sz="20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adresný bod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ktorý má </a:t>
            </a:r>
            <a:r>
              <a:rPr lang="sk-SK" sz="20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editovateľné premenné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Časť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obce, Súpisné 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číslo, Orientačné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číslo; </a:t>
            </a:r>
            <a:r>
              <a:rPr lang="sk-SK" sz="2000" b="1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needitovateľné premenné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ZSJ, Ulica, Súradnice X a Y, Zdroj AB.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skolaudované objekty po zadaní ich údajov do Registra adries systém </a:t>
            </a:r>
            <a:r>
              <a:rPr lang="sk-SK" sz="2000" b="1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stotožní údaje z RA s údajmi v </a:t>
            </a:r>
            <a:r>
              <a:rPr lang="sk-SK" sz="2000" b="1" dirty="0" err="1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RegByt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základe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premenných: 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íslo bytu / nebytového priestoru, Súpisné číslo, Orientačné číslo</a:t>
            </a:r>
            <a:r>
              <a:rPr lang="sk-SK" sz="2000" dirty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solidFill>
                  <a:srgbClr val="004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(ak je uličný systém), Časť obce, Obec.</a:t>
            </a:r>
            <a:endParaRPr lang="sk-SK" sz="2000" dirty="0">
              <a:solidFill>
                <a:srgbClr val="0043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sk-SK" dirty="0"/>
          </a:p>
          <a:p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Štatistický register budov, domov 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bytov</a:t>
            </a:r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Virtuálny adresný bod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12477" t="14684" r="11739" b="21086"/>
          <a:stretch/>
        </p:blipFill>
        <p:spPr>
          <a:xfrm>
            <a:off x="10340486" y="0"/>
            <a:ext cx="1853739" cy="117209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/>
          <a:srcRect t="1094"/>
          <a:stretch/>
        </p:blipFill>
        <p:spPr>
          <a:xfrm>
            <a:off x="2959753" y="3588774"/>
            <a:ext cx="6449795" cy="25072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d0038590-a9d8-4b29-843a-69911d11f221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1177</Words>
  <Application>Microsoft Office PowerPoint</Application>
  <PresentationFormat>Širokouhlá</PresentationFormat>
  <Paragraphs>155</Paragraphs>
  <Slides>21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Motív Office</vt:lpstr>
      <vt:lpstr>Štatistický register budov, domov a bytov</vt:lpstr>
      <vt:lpstr>Čo je Štatistický register budov, domov a bytov</vt:lpstr>
      <vt:lpstr>Prezentácia programu PowerPoint</vt:lpstr>
      <vt:lpstr>ESDB  ŠRBDB</vt:lpstr>
      <vt:lpstr>5 rolí používateľov</vt:lpstr>
      <vt:lpstr>Prezentácia programu PowerPoint</vt:lpstr>
      <vt:lpstr>Prezentácia programu PowerPoint</vt:lpstr>
      <vt:lpstr>Inicializačná databáza</vt:lpstr>
      <vt:lpstr>Prezentácia programu PowerPoint</vt:lpstr>
      <vt:lpstr>Prezentácia programu PowerPoint</vt:lpstr>
      <vt:lpstr>Prezentácia programu PowerPoint</vt:lpstr>
      <vt:lpstr>Prezentácia programu PowerPoint</vt:lpstr>
      <vt:lpstr>Zadefinovaných 6 stavov bytov</vt:lpstr>
      <vt:lpstr>Schéma napĺňania údajov – Stavebné Konanie (nová budova)</vt:lpstr>
      <vt:lpstr>Schéma stotožňovanie Register adries vs. regbyt</vt:lpstr>
      <vt:lpstr>Schéma napĺňania údajov – Stavebné konanie (rekonštrukcia)</vt:lpstr>
      <vt:lpstr>Prezentácia programu PowerPoint</vt:lpstr>
      <vt:lpstr>Prezentácia programu PowerPoint</vt:lpstr>
      <vt:lpstr>Prezentácia programu PowerPoint</vt:lpstr>
      <vt:lpstr>Prezentácia programu PowerPoint</vt:lpstr>
      <vt:lpstr>Ďakujeme za pozornosť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***</dc:creator>
  <cp:lastModifiedBy>Vanišová Lucia</cp:lastModifiedBy>
  <cp:revision>191</cp:revision>
  <cp:lastPrinted>2024-05-20T10:40:57Z</cp:lastPrinted>
  <dcterms:created xsi:type="dcterms:W3CDTF">2016-09-27T11:41:08Z</dcterms:created>
  <dcterms:modified xsi:type="dcterms:W3CDTF">2024-09-04T11:52:21Z</dcterms:modified>
</cp:coreProperties>
</file>