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anose="020B0803020202020204" pitchFamily="34" charset="-18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w Cen MT Condensed Extra Bold" panose="020B0803020202020204" pitchFamily="34" charset="-18"/>
              </a:rPr>
              <a:t>Percentage conformity of LULUCF classes of CLC+ LULUCF instances and reclassified CLC2018</a:t>
            </a:r>
            <a:endParaRPr lang="sk-SK">
              <a:latin typeface="Tw Cen MT Condensed Extra Bold" panose="020B0803020202020204" pitchFamily="3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 Condensed Extra Bold" panose="020B0803020202020204" pitchFamily="34" charset="-18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Hárok1!$B$12</c:f>
              <c:strCache>
                <c:ptCount val="1"/>
                <c:pt idx="0">
                  <c:v>CLC+ LULUCF 2018 iba z CLC+ Backbone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Hárok1!$A$13:$A$18</c:f>
              <c:strCache>
                <c:ptCount val="6"/>
                <c:pt idx="0">
                  <c:v>Forest Land</c:v>
                </c:pt>
                <c:pt idx="1">
                  <c:v>Cropland</c:v>
                </c:pt>
                <c:pt idx="2">
                  <c:v>Grassland</c:v>
                </c:pt>
                <c:pt idx="3">
                  <c:v>Wetlands</c:v>
                </c:pt>
                <c:pt idx="4">
                  <c:v>Settlements</c:v>
                </c:pt>
                <c:pt idx="5">
                  <c:v>Other lands</c:v>
                </c:pt>
              </c:strCache>
            </c:strRef>
          </c:cat>
          <c:val>
            <c:numRef>
              <c:f>Hárok1!$B$13:$B$18</c:f>
              <c:numCache>
                <c:formatCode>General</c:formatCode>
                <c:ptCount val="6"/>
                <c:pt idx="0">
                  <c:v>96.36</c:v>
                </c:pt>
                <c:pt idx="1">
                  <c:v>62.97</c:v>
                </c:pt>
                <c:pt idx="2">
                  <c:v>55.61</c:v>
                </c:pt>
                <c:pt idx="3">
                  <c:v>85.48</c:v>
                </c:pt>
                <c:pt idx="4">
                  <c:v>48.67</c:v>
                </c:pt>
                <c:pt idx="5">
                  <c:v>34.17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5-4E7F-8E66-7C4EA1550509}"/>
            </c:ext>
          </c:extLst>
        </c:ser>
        <c:ser>
          <c:idx val="1"/>
          <c:order val="1"/>
          <c:tx>
            <c:strRef>
              <c:f>Hárok1!$C$12</c:f>
              <c:strCache>
                <c:ptCount val="1"/>
                <c:pt idx="0">
                  <c:v>CLC+ LULUCF 2018 z CLC+ Backbone a LPIS-u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Hárok1!$A$13:$A$18</c:f>
              <c:strCache>
                <c:ptCount val="6"/>
                <c:pt idx="0">
                  <c:v>Forest Land</c:v>
                </c:pt>
                <c:pt idx="1">
                  <c:v>Cropland</c:v>
                </c:pt>
                <c:pt idx="2">
                  <c:v>Grassland</c:v>
                </c:pt>
                <c:pt idx="3">
                  <c:v>Wetlands</c:v>
                </c:pt>
                <c:pt idx="4">
                  <c:v>Settlements</c:v>
                </c:pt>
                <c:pt idx="5">
                  <c:v>Other lands</c:v>
                </c:pt>
              </c:strCache>
            </c:strRef>
          </c:cat>
          <c:val>
            <c:numRef>
              <c:f>Hárok1!$C$13:$C$18</c:f>
              <c:numCache>
                <c:formatCode>General</c:formatCode>
                <c:ptCount val="6"/>
                <c:pt idx="0">
                  <c:v>94.44</c:v>
                </c:pt>
                <c:pt idx="1">
                  <c:v>70.81</c:v>
                </c:pt>
                <c:pt idx="2">
                  <c:v>65.180000000000007</c:v>
                </c:pt>
                <c:pt idx="3">
                  <c:v>84.95</c:v>
                </c:pt>
                <c:pt idx="4">
                  <c:v>46.75</c:v>
                </c:pt>
                <c:pt idx="5">
                  <c:v>32.18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5-4E7F-8E66-7C4EA1550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525375"/>
        <c:axId val="2049321343"/>
        <c:axId val="0"/>
      </c:bar3DChart>
      <c:catAx>
        <c:axId val="20455253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-18"/>
                    <a:ea typeface="+mn-ea"/>
                    <a:cs typeface="Times New Roman" panose="02020603050405020304" pitchFamily="18" charset="0"/>
                  </a:defRPr>
                </a:pPr>
                <a:r>
                  <a:rPr lang="sk-SK"/>
                  <a:t>LULUCF classes</a:t>
                </a:r>
              </a:p>
            </c:rich>
          </c:tx>
          <c:layout>
            <c:manualLayout>
              <c:xMode val="edge"/>
              <c:yMode val="edge"/>
              <c:x val="0.44268169609772906"/>
              <c:y val="0.88483504300810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-18"/>
                  <a:ea typeface="+mn-ea"/>
                  <a:cs typeface="Times New Roman" panose="02020603050405020304" pitchFamily="18" charset="0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2049321343"/>
        <c:crosses val="autoZero"/>
        <c:auto val="1"/>
        <c:lblAlgn val="ctr"/>
        <c:lblOffset val="100"/>
        <c:noMultiLvlLbl val="0"/>
      </c:catAx>
      <c:valAx>
        <c:axId val="204932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-18"/>
                    <a:ea typeface="+mn-ea"/>
                    <a:cs typeface="Times New Roman" panose="02020603050405020304" pitchFamily="18" charset="0"/>
                  </a:defRPr>
                </a:pPr>
                <a:r>
                  <a:rPr lang="sk-SK"/>
                  <a:t>Percentage conformity (%)</a:t>
                </a:r>
              </a:p>
            </c:rich>
          </c:tx>
          <c:layout>
            <c:manualLayout>
              <c:xMode val="edge"/>
              <c:yMode val="edge"/>
              <c:x val="2.8966018569655087E-2"/>
              <c:y val="0.34375900704589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-18"/>
                  <a:ea typeface="+mn-ea"/>
                  <a:cs typeface="Times New Roman" panose="02020603050405020304" pitchFamily="18" charset="0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204552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-18"/>
              <a:ea typeface="+mn-ea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>
          <a:latin typeface="Tw Cen MT" panose="020B0602020104020603" pitchFamily="34" charset="-18"/>
          <a:cs typeface="Times New Roman" panose="02020603050405020304" pitchFamily="18" charset="0"/>
        </a:defRPr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0.51489</cdr:x>
      <cdr:y>0.93908</cdr:y>
    </cdr:from>
    <cdr:to>
      <cdr:x>0.94725</cdr:x>
      <cdr:y>0.98527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3CB43F45-1FB9-1217-DCDB-3619E87B2BC8}"/>
            </a:ext>
          </a:extLst>
        </cdr:cNvPr>
        <cdr:cNvSpPr txBox="1"/>
      </cdr:nvSpPr>
      <cdr:spPr>
        <a:xfrm xmlns:a="http://schemas.openxmlformats.org/drawingml/2006/main">
          <a:off x="2726990" y="4326834"/>
          <a:ext cx="2289885" cy="212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k-SK" sz="900" dirty="0">
              <a:latin typeface="Tw Cen MT" panose="020B0602020104020603" pitchFamily="34" charset="-18"/>
            </a:rPr>
            <a:t>CLC+ LULUCF </a:t>
          </a:r>
          <a:r>
            <a:rPr lang="sk-SK" sz="900" dirty="0" err="1">
              <a:latin typeface="Tw Cen MT" panose="020B0602020104020603" pitchFamily="34" charset="-18"/>
            </a:rPr>
            <a:t>from</a:t>
          </a:r>
          <a:r>
            <a:rPr lang="sk-SK" sz="900" dirty="0">
              <a:latin typeface="Tw Cen MT" panose="020B0602020104020603" pitchFamily="34" charset="-18"/>
            </a:rPr>
            <a:t> CLC+ </a:t>
          </a:r>
          <a:r>
            <a:rPr lang="sk-SK" sz="900" dirty="0" err="1">
              <a:latin typeface="Tw Cen MT" panose="020B0602020104020603" pitchFamily="34" charset="-18"/>
            </a:rPr>
            <a:t>Backbone</a:t>
          </a:r>
          <a:r>
            <a:rPr lang="sk-SK" sz="900" dirty="0">
              <a:latin typeface="Tw Cen MT" panose="020B0602020104020603" pitchFamily="34" charset="-18"/>
            </a:rPr>
            <a:t> and LPIS</a:t>
          </a:r>
        </a:p>
      </cdr:txBody>
    </cdr:sp>
  </cdr:relSizeAnchor>
  <cdr:relSizeAnchor xmlns:cdr="http://schemas.openxmlformats.org/drawingml/2006/chartDrawing">
    <cdr:from>
      <cdr:x>0.09957</cdr:x>
      <cdr:y>0.93688</cdr:y>
    </cdr:from>
    <cdr:to>
      <cdr:x>0.48324</cdr:x>
      <cdr:y>0.98307</cdr:y>
    </cdr:to>
    <cdr:sp macro="" textlink="">
      <cdr:nvSpPr>
        <cdr:cNvPr id="3" name="BlokTextu 1">
          <a:extLst xmlns:a="http://schemas.openxmlformats.org/drawingml/2006/main">
            <a:ext uri="{FF2B5EF4-FFF2-40B4-BE49-F238E27FC236}">
              <a16:creationId xmlns:a16="http://schemas.microsoft.com/office/drawing/2014/main" id="{FD0E35F1-AB64-F0B4-F983-47E6AFD764EA}"/>
            </a:ext>
          </a:extLst>
        </cdr:cNvPr>
        <cdr:cNvSpPr txBox="1"/>
      </cdr:nvSpPr>
      <cdr:spPr>
        <a:xfrm xmlns:a="http://schemas.openxmlformats.org/drawingml/2006/main">
          <a:off x="527351" y="4316674"/>
          <a:ext cx="2032000" cy="212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k-SK" sz="900" dirty="0">
              <a:latin typeface="Tw Cen MT" panose="020B0602020104020603" pitchFamily="34" charset="-18"/>
            </a:rPr>
            <a:t>CLC+ LULUCF </a:t>
          </a:r>
          <a:r>
            <a:rPr lang="sk-SK" sz="900" dirty="0" err="1">
              <a:latin typeface="Tw Cen MT" panose="020B0602020104020603" pitchFamily="34" charset="-18"/>
            </a:rPr>
            <a:t>from</a:t>
          </a:r>
          <a:r>
            <a:rPr lang="sk-SK" sz="900" dirty="0">
              <a:latin typeface="Tw Cen MT" panose="020B0602020104020603" pitchFamily="34" charset="-18"/>
            </a:rPr>
            <a:t> CLC+ </a:t>
          </a:r>
          <a:r>
            <a:rPr lang="sk-SK" sz="900" dirty="0" err="1">
              <a:latin typeface="Tw Cen MT" panose="020B0602020104020603" pitchFamily="34" charset="-18"/>
            </a:rPr>
            <a:t>Backbone</a:t>
          </a:r>
          <a:endParaRPr lang="sk-SK" sz="900" dirty="0">
            <a:latin typeface="Tw Cen MT" panose="020B0602020104020603" pitchFamily="34" charset="-1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A308D-0473-9D91-0055-D55F91D47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81B574-08C2-F4C0-6A49-9934A258D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2C0AE2F-F484-E58E-74D1-9C092694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373D02-243D-58BB-100D-87177BE2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9B1123-158B-3EEA-BBC6-9531FF84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11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B023A-8516-7311-2079-F2B620EB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638583A-3188-A925-AFB3-86565E012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A6C6C3-84A1-750A-D354-3A3CE94F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2E2BDC-F269-77AD-B97D-12DA1D1E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7DB1273-29C2-6916-C569-651C2B49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18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9E46946-F6F9-BC15-6C49-94B271DFE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390558A-D345-5A23-8C78-C11A44404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5E36EA-E5BC-BB82-0537-7067B8E2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F6F529-D4A7-000B-479A-0C5D4EAE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227319-1572-07C1-E6BC-C69B948E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65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DCA01-51FE-8824-608E-427BA598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A88355-68F8-63D2-9C11-31D78378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33AE53-42CC-9BED-17CE-77F8F7DC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EF1A9E-D29D-9748-8F1F-8D673D3D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4A73B84-EE3E-357E-9E1C-91EDEC6A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91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67611-CD82-CD7C-6809-80301981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6EE5BD-CB85-A1BF-D419-E0A5FC5C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BA672F-6BEE-58E2-9EE1-57A86934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BE1FC1-C96E-6D2B-5AD1-09FDA89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7D1F9D9-4276-BF3A-2683-4819225F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83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49691-44A5-999B-7B2E-F75CC543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BE9972-4073-BA81-7ACA-29FBC46AD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3E634E6-E13C-B8E2-5197-EF1E8C422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565C7CD-FFA2-38CF-1C8C-037EA9E1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012E02-0C4F-B859-A2FA-B724CB9E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9D7F7D-055D-D430-B867-3AEFFAF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76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A384A-F259-6632-77FF-84341977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E0CD00-8800-9986-CF8D-87E4B1C31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191F3D4-3AC0-DC96-CAB2-98677117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E3BD59-5A80-8DAB-1E55-9FD5C73F8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2A044F2-E3D1-F406-326E-BAF7C9848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9BFFF8F-4105-7839-4E0E-1F984E81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871521F-7D48-3A33-D642-CAFCCE03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307298A-B586-D033-E365-FA5E5319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7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33D14-4FE1-C4DF-6FB6-A06F7E3F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B251080-B0FC-0FE0-13C2-D9968C73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775528-1112-1B13-A11A-F9FF6411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5B22B4E-46EC-1F9D-113E-67EFCDA5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47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100ABCA-B288-D532-00EA-84AF4589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580C75B-0B9D-D93E-FA80-8A5B17A5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9D36A7-69B0-28C4-3690-05EBFC21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226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37EC7-243A-5EC4-C90A-621DFA29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AED517-CDB9-862B-FF68-7E7866C0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D499CC-2785-D2B3-CDB1-F265BD36C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6FD7F86-089D-F3E4-B530-D412D26B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C97D9F-36FC-A3CD-6B83-5541841C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BEA1442-43AC-2D4E-22A7-07B2E58B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65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75DF4-0C13-1BEF-294C-07CEF246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E1690A-A399-4E39-8E7F-0A0033B24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C1626A-4862-BE83-8E51-ECD73014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C5F8E8-131F-0B05-4A43-4516277B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BD2DE75-21CF-B696-2773-D7189257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BDAE9DE-00B9-97EB-25CC-0D9A00BB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48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E1AB5B-1E1A-B346-8820-4594BF0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8E867B-3155-D9C2-6D97-CA1846149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EB68F1-84BE-FAA4-8C06-B68EA3726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3D55-87A0-4230-B451-B3F67378D987}" type="datetimeFigureOut">
              <a:rPr lang="sk-SK" smtClean="0"/>
              <a:t>6. 9. 2024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8D5E1F-A5D7-5549-507D-1D001C7A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B7258C-7D30-01D6-08C8-13F42005D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A765-D641-4B46-A257-446348AF4F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977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D84E1-2CDF-5C6E-A0B4-DC10636A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144000" cy="1942214"/>
          </a:xfrm>
        </p:spPr>
        <p:txBody>
          <a:bodyPr>
            <a:normAutofit/>
          </a:bodyPr>
          <a:lstStyle/>
          <a:p>
            <a:r>
              <a:rPr lang="sk-SK" dirty="0">
                <a:latin typeface="Tw Cen MT Condensed Extra Bold" panose="020B0803020202020204" pitchFamily="34" charset="-18"/>
              </a:rPr>
              <a:t>CLC+ </a:t>
            </a:r>
            <a:r>
              <a:rPr lang="sk-SK" dirty="0" err="1">
                <a:latin typeface="Tw Cen MT Condensed Extra Bold" panose="020B0803020202020204" pitchFamily="34" charset="-18"/>
              </a:rPr>
              <a:t>case</a:t>
            </a:r>
            <a:r>
              <a:rPr lang="sk-SK" dirty="0">
                <a:latin typeface="Tw Cen MT Condensed Extra Bold" panose="020B0803020202020204" pitchFamily="34" charset="-18"/>
              </a:rPr>
              <a:t> study </a:t>
            </a:r>
            <a:r>
              <a:rPr lang="sk-SK" dirty="0" err="1">
                <a:latin typeface="Tw Cen MT Condensed Extra Bold" panose="020B0803020202020204" pitchFamily="34" charset="-18"/>
              </a:rPr>
              <a:t>applied</a:t>
            </a:r>
            <a:r>
              <a:rPr lang="sk-SK" dirty="0">
                <a:latin typeface="Tw Cen MT Condensed Extra Bold" panose="020B0803020202020204" pitchFamily="34" charset="-18"/>
              </a:rPr>
              <a:t> on Slovak </a:t>
            </a:r>
            <a:r>
              <a:rPr lang="sk-SK" dirty="0" err="1">
                <a:latin typeface="Tw Cen MT Condensed Extra Bold" panose="020B0803020202020204" pitchFamily="34" charset="-18"/>
              </a:rPr>
              <a:t>Republic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53788E-0AAA-3AFC-F2DF-55B3FE60F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5012"/>
            <a:ext cx="9144000" cy="587975"/>
          </a:xfrm>
          <a:noFill/>
        </p:spPr>
        <p:txBody>
          <a:bodyPr/>
          <a:lstStyle/>
          <a:p>
            <a:r>
              <a:rPr lang="sk-SK" dirty="0">
                <a:latin typeface="Tw Cen MT" panose="020B0602020104020603" pitchFamily="34" charset="-18"/>
              </a:rPr>
              <a:t>Marcel Hudcovič </a:t>
            </a:r>
            <a:r>
              <a:rPr lang="sk-SK" baseline="30000" dirty="0">
                <a:latin typeface="Tw Cen MT" panose="020B0602020104020603" pitchFamily="34" charset="-18"/>
              </a:rPr>
              <a:t>1), 2) </a:t>
            </a:r>
            <a:r>
              <a:rPr lang="sk-SK" dirty="0">
                <a:latin typeface="Tw Cen MT" panose="020B0602020104020603" pitchFamily="34" charset="-18"/>
              </a:rPr>
              <a:t> Ľuboš Balážovič </a:t>
            </a:r>
            <a:r>
              <a:rPr lang="sk-SK" baseline="30000" dirty="0">
                <a:latin typeface="Tw Cen MT" panose="020B0602020104020603" pitchFamily="34" charset="-18"/>
              </a:rPr>
              <a:t>3)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AEAA824-1489-90E8-EA81-B4857379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539" y="5747632"/>
            <a:ext cx="3374570" cy="81588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F9C078A-F669-2AEC-E65D-A1943925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56" y="5695052"/>
            <a:ext cx="2642146" cy="868466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1E7A82A-796E-FB42-90B5-148C8978D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5428" y="5695053"/>
            <a:ext cx="2258009" cy="86846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FB54791-4058-EA39-DB5F-CCE504A5344E}"/>
              </a:ext>
            </a:extLst>
          </p:cNvPr>
          <p:cNvSpPr txBox="1">
            <a:spLocks/>
          </p:cNvSpPr>
          <p:nvPr/>
        </p:nvSpPr>
        <p:spPr>
          <a:xfrm>
            <a:off x="898848" y="1886426"/>
            <a:ext cx="10394303" cy="11144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err="1">
                <a:latin typeface="Tw Cen MT Condensed Extra Bold" panose="020B0803020202020204" pitchFamily="34" charset="-18"/>
              </a:rPr>
              <a:t>Modelov</a:t>
            </a:r>
            <a:r>
              <a:rPr lang="sk-SK" sz="3600" i="1" dirty="0">
                <a:latin typeface="Tw Cen MT Condensed Extra Bold" panose="020B0803020202020204" pitchFamily="34" charset="-18"/>
              </a:rPr>
              <a:t>é využitie systému CLC+ v podmienkach SR</a:t>
            </a:r>
            <a:endParaRPr lang="sk-SK" sz="3600" dirty="0">
              <a:latin typeface="Tw Cen MT Condensed Extra Bold" panose="020B0803020202020204" pitchFamily="34" charset="-18"/>
            </a:endParaRPr>
          </a:p>
        </p:txBody>
      </p:sp>
      <p:pic>
        <p:nvPicPr>
          <p:cNvPr id="12" name="Obrázok 11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1EAC37E1-79C0-2797-BFE2-1B5943E5D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92" y="3857108"/>
            <a:ext cx="3385013" cy="1156552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C9E145BA-BFFB-EFD6-A14B-7409DDF530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21" y="5449028"/>
            <a:ext cx="1697291" cy="1114465"/>
          </a:xfrm>
          <a:prstGeom prst="rect">
            <a:avLst/>
          </a:prstGeom>
        </p:spPr>
      </p:pic>
      <p:sp>
        <p:nvSpPr>
          <p:cNvPr id="15" name="Podnadpis 2">
            <a:extLst>
              <a:ext uri="{FF2B5EF4-FFF2-40B4-BE49-F238E27FC236}">
                <a16:creationId xmlns:a16="http://schemas.microsoft.com/office/drawing/2014/main" id="{D65CBAEE-BF51-523F-8CC3-C29741A38429}"/>
              </a:ext>
            </a:extLst>
          </p:cNvPr>
          <p:cNvSpPr txBox="1">
            <a:spLocks/>
          </p:cNvSpPr>
          <p:nvPr/>
        </p:nvSpPr>
        <p:spPr>
          <a:xfrm>
            <a:off x="11737" y="5824920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aseline="30000" dirty="0">
                <a:latin typeface="Tw Cen MT" panose="020B0602020104020603" pitchFamily="34" charset="-18"/>
              </a:rPr>
              <a:t>1)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856E72F9-0826-1831-344B-3A53DEDAD1F5}"/>
              </a:ext>
            </a:extLst>
          </p:cNvPr>
          <p:cNvSpPr txBox="1">
            <a:spLocks/>
          </p:cNvSpPr>
          <p:nvPr/>
        </p:nvSpPr>
        <p:spPr>
          <a:xfrm>
            <a:off x="3857532" y="5792895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aseline="30000" dirty="0">
                <a:latin typeface="Tw Cen MT" panose="020B0602020104020603" pitchFamily="34" charset="-18"/>
              </a:rPr>
              <a:t>2)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DAEC1B7A-1A8B-58EF-1C67-1BBF4F8FD4BE}"/>
              </a:ext>
            </a:extLst>
          </p:cNvPr>
          <p:cNvSpPr txBox="1">
            <a:spLocks/>
          </p:cNvSpPr>
          <p:nvPr/>
        </p:nvSpPr>
        <p:spPr>
          <a:xfrm>
            <a:off x="9626785" y="5683546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aseline="30000" dirty="0">
                <a:latin typeface="Tw Cen MT" panose="020B0602020104020603" pitchFamily="34" charset="-18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86946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3"/>
            <a:ext cx="4865445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CLC+ LULUCF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9A67D91-C24E-E4F6-ECF7-9D83EF7C9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517710"/>
              </p:ext>
            </p:extLst>
          </p:nvPr>
        </p:nvGraphicFramePr>
        <p:xfrm>
          <a:off x="407370" y="1464906"/>
          <a:ext cx="5296275" cy="460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Obrázok 16" descr="Obrázok, na ktorom je mapa, text&#10;&#10;Automaticky generovaný popis">
            <a:extLst>
              <a:ext uri="{FF2B5EF4-FFF2-40B4-BE49-F238E27FC236}">
                <a16:creationId xmlns:a16="http://schemas.microsoft.com/office/drawing/2014/main" id="{96204D69-B4E2-AFEB-5688-17A8B906E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5" y="218491"/>
            <a:ext cx="2492829" cy="2492829"/>
          </a:xfrm>
          <a:prstGeom prst="rect">
            <a:avLst/>
          </a:prstGeom>
        </p:spPr>
      </p:pic>
      <p:pic>
        <p:nvPicPr>
          <p:cNvPr id="22" name="Obrázok 21" descr="Obrázok, na ktorom je mapa, text, atlas&#10;&#10;Automaticky generovaný popis">
            <a:extLst>
              <a:ext uri="{FF2B5EF4-FFF2-40B4-BE49-F238E27FC236}">
                <a16:creationId xmlns:a16="http://schemas.microsoft.com/office/drawing/2014/main" id="{9507F5CF-B9A4-5EF3-A30A-951BD764E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20" y="218491"/>
            <a:ext cx="2492829" cy="2492829"/>
          </a:xfrm>
          <a:prstGeom prst="rect">
            <a:avLst/>
          </a:prstGeom>
        </p:spPr>
      </p:pic>
      <p:pic>
        <p:nvPicPr>
          <p:cNvPr id="25" name="Obrázok 24" descr="Obrázok, na ktorom je mapa, text&#10;&#10;Automaticky generovaný popis">
            <a:extLst>
              <a:ext uri="{FF2B5EF4-FFF2-40B4-BE49-F238E27FC236}">
                <a16:creationId xmlns:a16="http://schemas.microsoft.com/office/drawing/2014/main" id="{30E1B114-7084-E435-EA5E-53B2C4BA1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47" y="3534747"/>
            <a:ext cx="2492829" cy="2492829"/>
          </a:xfrm>
          <a:prstGeom prst="rect">
            <a:avLst/>
          </a:prstGeom>
        </p:spPr>
      </p:pic>
      <p:sp>
        <p:nvSpPr>
          <p:cNvPr id="26" name="Zástupný objekt pre obsah 3">
            <a:extLst>
              <a:ext uri="{FF2B5EF4-FFF2-40B4-BE49-F238E27FC236}">
                <a16:creationId xmlns:a16="http://schemas.microsoft.com/office/drawing/2014/main" id="{F9CEE288-F511-7010-E277-EAFBC8A8BA5E}"/>
              </a:ext>
            </a:extLst>
          </p:cNvPr>
          <p:cNvSpPr txBox="1">
            <a:spLocks/>
          </p:cNvSpPr>
          <p:nvPr/>
        </p:nvSpPr>
        <p:spPr>
          <a:xfrm>
            <a:off x="6287275" y="2817067"/>
            <a:ext cx="2492829" cy="8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700" dirty="0" err="1">
                <a:latin typeface="Tw Cen MT" panose="020B0602020104020603" pitchFamily="34" charset="-18"/>
              </a:rPr>
              <a:t>Reclassified</a:t>
            </a:r>
            <a:r>
              <a:rPr lang="sk-SK" sz="1700" dirty="0">
                <a:latin typeface="Tw Cen MT" panose="020B0602020104020603" pitchFamily="34" charset="-18"/>
              </a:rPr>
              <a:t> CLC2018</a:t>
            </a:r>
          </a:p>
        </p:txBody>
      </p:sp>
      <p:sp>
        <p:nvSpPr>
          <p:cNvPr id="27" name="Zástupný objekt pre obsah 3">
            <a:extLst>
              <a:ext uri="{FF2B5EF4-FFF2-40B4-BE49-F238E27FC236}">
                <a16:creationId xmlns:a16="http://schemas.microsoft.com/office/drawing/2014/main" id="{BC846E5F-581B-57BB-C07F-9CD85ECA24AE}"/>
              </a:ext>
            </a:extLst>
          </p:cNvPr>
          <p:cNvSpPr txBox="1">
            <a:spLocks/>
          </p:cNvSpPr>
          <p:nvPr/>
        </p:nvSpPr>
        <p:spPr>
          <a:xfrm>
            <a:off x="9226419" y="2817067"/>
            <a:ext cx="2492829" cy="611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LULUCF 2018</a:t>
            </a:r>
          </a:p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from</a:t>
            </a:r>
            <a:r>
              <a:rPr lang="sk-SK" sz="2000" dirty="0">
                <a:latin typeface="Tw Cen MT" panose="020B0602020104020603" pitchFamily="34" charset="-18"/>
              </a:rPr>
              <a:t> CLC+ </a:t>
            </a:r>
            <a:r>
              <a:rPr lang="sk-SK" sz="2000" dirty="0" err="1">
                <a:latin typeface="Tw Cen MT" panose="020B0602020104020603" pitchFamily="34" charset="-18"/>
              </a:rPr>
              <a:t>Backbone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sp>
        <p:nvSpPr>
          <p:cNvPr id="29" name="Zástupný objekt pre obsah 3">
            <a:extLst>
              <a:ext uri="{FF2B5EF4-FFF2-40B4-BE49-F238E27FC236}">
                <a16:creationId xmlns:a16="http://schemas.microsoft.com/office/drawing/2014/main" id="{89A04498-7792-E4CF-CC49-DE7D31E48713}"/>
              </a:ext>
            </a:extLst>
          </p:cNvPr>
          <p:cNvSpPr txBox="1">
            <a:spLocks/>
          </p:cNvSpPr>
          <p:nvPr/>
        </p:nvSpPr>
        <p:spPr>
          <a:xfrm>
            <a:off x="7502589" y="6072410"/>
            <a:ext cx="2970244" cy="611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LULUCF 2018</a:t>
            </a:r>
          </a:p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from</a:t>
            </a:r>
            <a:r>
              <a:rPr lang="sk-SK" sz="2000" dirty="0">
                <a:latin typeface="Tw Cen MT" panose="020B0602020104020603" pitchFamily="34" charset="-18"/>
              </a:rPr>
              <a:t> CLC+ </a:t>
            </a:r>
            <a:r>
              <a:rPr lang="sk-SK" sz="2000" dirty="0" err="1">
                <a:latin typeface="Tw Cen MT" panose="020B0602020104020603" pitchFamily="34" charset="-18"/>
              </a:rPr>
              <a:t>Backbone</a:t>
            </a:r>
            <a:r>
              <a:rPr lang="sk-SK" sz="2000" dirty="0">
                <a:latin typeface="Tw Cen MT" panose="020B0602020104020603" pitchFamily="34" charset="-18"/>
              </a:rPr>
              <a:t> and LPIS</a:t>
            </a:r>
          </a:p>
        </p:txBody>
      </p:sp>
    </p:spTree>
    <p:extLst>
      <p:ext uri="{BB962C8B-B14F-4D97-AF65-F5344CB8AC3E}">
        <p14:creationId xmlns:p14="http://schemas.microsoft.com/office/powerpoint/2010/main" val="323474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615" y="753950"/>
            <a:ext cx="4865445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CLC+ </a:t>
            </a:r>
            <a:r>
              <a:rPr lang="sk-SK" dirty="0" err="1">
                <a:latin typeface="Tw Cen MT Condensed Extra Bold" panose="020B0803020202020204" pitchFamily="34" charset="-18"/>
              </a:rPr>
              <a:t>Legacy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sp>
        <p:nvSpPr>
          <p:cNvPr id="29" name="Zástupný objekt pre obsah 3">
            <a:extLst>
              <a:ext uri="{FF2B5EF4-FFF2-40B4-BE49-F238E27FC236}">
                <a16:creationId xmlns:a16="http://schemas.microsoft.com/office/drawing/2014/main" id="{89A04498-7792-E4CF-CC49-DE7D31E48713}"/>
              </a:ext>
            </a:extLst>
          </p:cNvPr>
          <p:cNvSpPr txBox="1">
            <a:spLocks/>
          </p:cNvSpPr>
          <p:nvPr/>
        </p:nvSpPr>
        <p:spPr>
          <a:xfrm>
            <a:off x="899187" y="5874747"/>
            <a:ext cx="1679331" cy="61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 2018</a:t>
            </a:r>
          </a:p>
        </p:txBody>
      </p:sp>
      <p:sp>
        <p:nvSpPr>
          <p:cNvPr id="3" name="Zástupný objekt pre obsah 4">
            <a:extLst>
              <a:ext uri="{FF2B5EF4-FFF2-40B4-BE49-F238E27FC236}">
                <a16:creationId xmlns:a16="http://schemas.microsoft.com/office/drawing/2014/main" id="{930F10F0-815E-B9A6-9EB0-77FF34015E1B}"/>
              </a:ext>
            </a:extLst>
          </p:cNvPr>
          <p:cNvSpPr txBox="1">
            <a:spLocks/>
          </p:cNvSpPr>
          <p:nvPr/>
        </p:nvSpPr>
        <p:spPr>
          <a:xfrm>
            <a:off x="940217" y="647255"/>
            <a:ext cx="6086061" cy="191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k-SK" sz="2000" dirty="0" err="1">
                <a:latin typeface="Tw Cen MT" panose="020B0602020104020603" pitchFamily="34" charset="-18"/>
              </a:rPr>
              <a:t>Classified</a:t>
            </a:r>
            <a:r>
              <a:rPr lang="sk-SK" sz="2000" dirty="0">
                <a:latin typeface="Tw Cen MT" panose="020B0602020104020603" pitchFamily="34" charset="-18"/>
              </a:rPr>
              <a:t> 22 </a:t>
            </a:r>
            <a:r>
              <a:rPr lang="sk-SK" sz="2000" dirty="0" err="1">
                <a:latin typeface="Tw Cen MT" panose="020B0602020104020603" pitchFamily="34" charset="-18"/>
              </a:rPr>
              <a:t>classes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out</a:t>
            </a:r>
            <a:r>
              <a:rPr lang="sk-SK" sz="2000" dirty="0">
                <a:latin typeface="Tw Cen MT" panose="020B0602020104020603" pitchFamily="34" charset="-18"/>
              </a:rPr>
              <a:t> of 32 in 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err="1">
                <a:latin typeface="Tw Cen MT" panose="020B0602020104020603" pitchFamily="34" charset="-18"/>
              </a:rPr>
              <a:t>Covered</a:t>
            </a:r>
            <a:r>
              <a:rPr lang="sk-SK" sz="2000" dirty="0">
                <a:latin typeface="Tw Cen MT" panose="020B0602020104020603" pitchFamily="34" charset="-18"/>
              </a:rPr>
              <a:t> 99,69% </a:t>
            </a:r>
            <a:r>
              <a:rPr lang="sk-SK" sz="2000" dirty="0" err="1">
                <a:latin typeface="Tw Cen MT" panose="020B0602020104020603" pitchFamily="34" charset="-18"/>
              </a:rPr>
              <a:t>area</a:t>
            </a:r>
            <a:r>
              <a:rPr lang="sk-SK" sz="2000" dirty="0">
                <a:latin typeface="Tw Cen MT" panose="020B0602020104020603" pitchFamily="34" charset="-18"/>
              </a:rPr>
              <a:t> of 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err="1">
                <a:latin typeface="Tw Cen MT" panose="020B0602020104020603" pitchFamily="34" charset="-18"/>
              </a:rPr>
              <a:t>Overall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comfornity</a:t>
            </a:r>
            <a:r>
              <a:rPr lang="sk-SK" sz="2000" dirty="0">
                <a:latin typeface="Tw Cen MT" panose="020B0602020104020603" pitchFamily="34" charset="-18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600" dirty="0" err="1">
                <a:latin typeface="Tw Cen MT" panose="020B0602020104020603" pitchFamily="34" charset="-18"/>
              </a:rPr>
              <a:t>First</a:t>
            </a:r>
            <a:r>
              <a:rPr lang="sk-SK" sz="1600" dirty="0">
                <a:latin typeface="Tw Cen MT" panose="020B0602020104020603" pitchFamily="34" charset="-18"/>
              </a:rPr>
              <a:t> </a:t>
            </a:r>
            <a:r>
              <a:rPr lang="sk-SK" sz="1600" dirty="0" err="1">
                <a:latin typeface="Tw Cen MT" panose="020B0602020104020603" pitchFamily="34" charset="-18"/>
              </a:rPr>
              <a:t>híerarchical</a:t>
            </a:r>
            <a:r>
              <a:rPr lang="sk-SK" sz="1600" dirty="0">
                <a:latin typeface="Tw Cen MT" panose="020B0602020104020603" pitchFamily="34" charset="-18"/>
              </a:rPr>
              <a:t> level: 89,96%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600" dirty="0" err="1">
                <a:latin typeface="Tw Cen MT" panose="020B0602020104020603" pitchFamily="34" charset="-18"/>
              </a:rPr>
              <a:t>Third</a:t>
            </a:r>
            <a:r>
              <a:rPr lang="sk-SK" sz="1600" dirty="0">
                <a:latin typeface="Tw Cen MT" panose="020B0602020104020603" pitchFamily="34" charset="-18"/>
              </a:rPr>
              <a:t> </a:t>
            </a:r>
            <a:r>
              <a:rPr lang="sk-SK" sz="1600" dirty="0" err="1">
                <a:latin typeface="Tw Cen MT" panose="020B0602020104020603" pitchFamily="34" charset="-18"/>
              </a:rPr>
              <a:t>hierarchical</a:t>
            </a:r>
            <a:r>
              <a:rPr lang="sk-SK" sz="1600" dirty="0">
                <a:latin typeface="Tw Cen MT" panose="020B0602020104020603" pitchFamily="34" charset="-18"/>
              </a:rPr>
              <a:t> level 64,43%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k-SK" sz="1600" dirty="0">
              <a:latin typeface="Tw Cen MT" panose="020B0602020104020603" pitchFamily="34" charset="-18"/>
            </a:endParaRPr>
          </a:p>
        </p:txBody>
      </p:sp>
      <p:pic>
        <p:nvPicPr>
          <p:cNvPr id="5" name="Obrázok 4" descr="Obrázok, na ktorom je mapa, pestrofarebnosť, umenie&#10;&#10;Automaticky generovaný popis">
            <a:extLst>
              <a:ext uri="{FF2B5EF4-FFF2-40B4-BE49-F238E27FC236}">
                <a16:creationId xmlns:a16="http://schemas.microsoft.com/office/drawing/2014/main" id="{57F7CEA7-4060-39EF-11AB-0CD0CE6ED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992315"/>
            <a:ext cx="2810608" cy="2810608"/>
          </a:xfrm>
          <a:prstGeom prst="rect">
            <a:avLst/>
          </a:prstGeom>
        </p:spPr>
      </p:pic>
      <p:pic>
        <p:nvPicPr>
          <p:cNvPr id="7" name="Obrázok 6" descr="Obrázok, na ktorom je mapa&#10;&#10; Automaticky generovaný popis so strednou spoľahlivosťou">
            <a:extLst>
              <a:ext uri="{FF2B5EF4-FFF2-40B4-BE49-F238E27FC236}">
                <a16:creationId xmlns:a16="http://schemas.microsoft.com/office/drawing/2014/main" id="{C053DF63-4126-546C-B775-01C4A9CBF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92" y="2992315"/>
            <a:ext cx="2810608" cy="2810608"/>
          </a:xfrm>
          <a:prstGeom prst="rect">
            <a:avLst/>
          </a:prstGeom>
        </p:spPr>
      </p:pic>
      <p:sp>
        <p:nvSpPr>
          <p:cNvPr id="9" name="Zástupný objekt pre obsah 3">
            <a:extLst>
              <a:ext uri="{FF2B5EF4-FFF2-40B4-BE49-F238E27FC236}">
                <a16:creationId xmlns:a16="http://schemas.microsoft.com/office/drawing/2014/main" id="{F7B5279D-FF3D-51A9-3112-09E33F630BEE}"/>
              </a:ext>
            </a:extLst>
          </p:cNvPr>
          <p:cNvSpPr txBox="1">
            <a:spLocks/>
          </p:cNvSpPr>
          <p:nvPr/>
        </p:nvSpPr>
        <p:spPr>
          <a:xfrm>
            <a:off x="3616386" y="5874747"/>
            <a:ext cx="2359141" cy="44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</a:t>
            </a:r>
            <a:r>
              <a:rPr lang="sk-SK" sz="2000" dirty="0" err="1">
                <a:latin typeface="Tw Cen MT" panose="020B0602020104020603" pitchFamily="34" charset="-18"/>
              </a:rPr>
              <a:t>Legacy</a:t>
            </a:r>
            <a:r>
              <a:rPr lang="sk-SK" sz="2000" dirty="0">
                <a:latin typeface="Tw Cen MT" panose="020B0602020104020603" pitchFamily="34" charset="-18"/>
              </a:rPr>
              <a:t> 2018</a:t>
            </a:r>
          </a:p>
        </p:txBody>
      </p:sp>
      <p:pic>
        <p:nvPicPr>
          <p:cNvPr id="11" name="Obrázok 10" descr="Obrázok, na ktorom je mapa, pestrofarebnosť&#10;&#10;Automaticky generovaný popis">
            <a:extLst>
              <a:ext uri="{FF2B5EF4-FFF2-40B4-BE49-F238E27FC236}">
                <a16:creationId xmlns:a16="http://schemas.microsoft.com/office/drawing/2014/main" id="{85FF4C1B-A0C7-EF42-AE65-4F6CA9373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35" y="2992315"/>
            <a:ext cx="2810608" cy="2810608"/>
          </a:xfrm>
          <a:prstGeom prst="rect">
            <a:avLst/>
          </a:prstGeom>
        </p:spPr>
      </p:pic>
      <p:pic>
        <p:nvPicPr>
          <p:cNvPr id="13" name="Obrázok 12" descr="Obrázok, na ktorom je pestrofarebnosť, text, mapa&#10;&#10;Automaticky generovaný popis">
            <a:extLst>
              <a:ext uri="{FF2B5EF4-FFF2-40B4-BE49-F238E27FC236}">
                <a16:creationId xmlns:a16="http://schemas.microsoft.com/office/drawing/2014/main" id="{E48EBABC-B835-11C6-6A1D-1137CE23F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78" y="2992315"/>
            <a:ext cx="2810608" cy="2810608"/>
          </a:xfrm>
          <a:prstGeom prst="rect">
            <a:avLst/>
          </a:prstGeom>
        </p:spPr>
      </p:pic>
      <p:sp>
        <p:nvSpPr>
          <p:cNvPr id="14" name="Zástupný objekt pre obsah 3">
            <a:extLst>
              <a:ext uri="{FF2B5EF4-FFF2-40B4-BE49-F238E27FC236}">
                <a16:creationId xmlns:a16="http://schemas.microsoft.com/office/drawing/2014/main" id="{EDB9512E-1E2E-ACC6-A6C8-C2DCB42BB8C9}"/>
              </a:ext>
            </a:extLst>
          </p:cNvPr>
          <p:cNvSpPr txBox="1">
            <a:spLocks/>
          </p:cNvSpPr>
          <p:nvPr/>
        </p:nvSpPr>
        <p:spPr>
          <a:xfrm>
            <a:off x="6749002" y="5836049"/>
            <a:ext cx="1679331" cy="61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 2018</a:t>
            </a:r>
          </a:p>
        </p:txBody>
      </p:sp>
      <p:sp>
        <p:nvSpPr>
          <p:cNvPr id="15" name="Zástupný objekt pre obsah 3">
            <a:extLst>
              <a:ext uri="{FF2B5EF4-FFF2-40B4-BE49-F238E27FC236}">
                <a16:creationId xmlns:a16="http://schemas.microsoft.com/office/drawing/2014/main" id="{8C4A8975-03A9-EAC2-A687-56B3BF487EE3}"/>
              </a:ext>
            </a:extLst>
          </p:cNvPr>
          <p:cNvSpPr txBox="1">
            <a:spLocks/>
          </p:cNvSpPr>
          <p:nvPr/>
        </p:nvSpPr>
        <p:spPr>
          <a:xfrm>
            <a:off x="9466201" y="5836049"/>
            <a:ext cx="2359141" cy="44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</a:t>
            </a:r>
            <a:r>
              <a:rPr lang="sk-SK" sz="2000" dirty="0" err="1">
                <a:latin typeface="Tw Cen MT" panose="020B0602020104020603" pitchFamily="34" charset="-18"/>
              </a:rPr>
              <a:t>Legacy</a:t>
            </a:r>
            <a:r>
              <a:rPr lang="sk-SK" sz="2000" dirty="0">
                <a:latin typeface="Tw Cen MT" panose="020B0602020104020603" pitchFamily="34" charset="-18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25433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65" y="139343"/>
            <a:ext cx="11046069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CLC+ PROBLEMS IDENTIFIED DURING PRODUCTION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9D472FC-25FA-5D53-E342-EC887D8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-18"/>
              </a:rPr>
              <a:t>acquisition of the necessary input data</a:t>
            </a:r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r>
              <a:rPr lang="en-US" dirty="0">
                <a:latin typeface="Tw Cen MT" panose="020B0602020104020603" pitchFamily="34" charset="-18"/>
              </a:rPr>
              <a:t>complicated classification of classes consisting of several land covers</a:t>
            </a:r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r>
              <a:rPr lang="en-US" dirty="0">
                <a:latin typeface="Tw Cen MT" panose="020B0602020104020603" pitchFamily="34" charset="-18"/>
              </a:rPr>
              <a:t>complicated classification of classes for which visual interpretation is needed</a:t>
            </a:r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4184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65" y="153518"/>
            <a:ext cx="11046069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CONCLUSION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9D472FC-25FA-5D53-E342-EC887D8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898" y="1764955"/>
            <a:ext cx="1277814" cy="68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u="sng" dirty="0">
                <a:latin typeface="Tw Cen MT" panose="020B0602020104020603" pitchFamily="34" charset="-18"/>
              </a:rPr>
              <a:t>CLC+ </a:t>
            </a:r>
          </a:p>
          <a:p>
            <a:endParaRPr lang="sk-SK" u="sng" dirty="0">
              <a:latin typeface="Tw Cen MT" panose="020B0602020104020603" pitchFamily="34" charset="-18"/>
            </a:endParaRPr>
          </a:p>
          <a:p>
            <a:endParaRPr lang="sk-SK" u="sng" dirty="0">
              <a:latin typeface="Tw Cen MT" panose="020B0602020104020603" pitchFamily="34" charset="-18"/>
            </a:endParaRPr>
          </a:p>
          <a:p>
            <a:endParaRPr lang="sk-SK" u="sng" dirty="0">
              <a:latin typeface="Tw Cen MT" panose="020B0602020104020603" pitchFamily="34" charset="-18"/>
            </a:endParaRPr>
          </a:p>
          <a:p>
            <a:endParaRPr lang="sk-SK" u="sng" dirty="0">
              <a:latin typeface="Tw Cen MT" panose="020B0602020104020603" pitchFamily="34" charset="-18"/>
            </a:endParaRPr>
          </a:p>
          <a:p>
            <a:endParaRPr lang="sk-SK" u="sng" dirty="0">
              <a:latin typeface="Tw Cen MT" panose="020B0602020104020603" pitchFamily="34" charset="-18"/>
            </a:endParaRPr>
          </a:p>
        </p:txBody>
      </p:sp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BDDF8996-E68C-C8FE-6BDF-B6B7393A236A}"/>
              </a:ext>
            </a:extLst>
          </p:cNvPr>
          <p:cNvCxnSpPr>
            <a:cxnSpLocks/>
          </p:cNvCxnSpPr>
          <p:nvPr/>
        </p:nvCxnSpPr>
        <p:spPr>
          <a:xfrm flipH="1">
            <a:off x="2067509" y="2382574"/>
            <a:ext cx="1219200" cy="9095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0C349440-3921-8452-CF05-B5898A61046A}"/>
              </a:ext>
            </a:extLst>
          </p:cNvPr>
          <p:cNvCxnSpPr>
            <a:cxnSpLocks/>
          </p:cNvCxnSpPr>
          <p:nvPr/>
        </p:nvCxnSpPr>
        <p:spPr>
          <a:xfrm>
            <a:off x="4079932" y="2390893"/>
            <a:ext cx="987246" cy="892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ástupný objekt pre obsah 3">
            <a:extLst>
              <a:ext uri="{FF2B5EF4-FFF2-40B4-BE49-F238E27FC236}">
                <a16:creationId xmlns:a16="http://schemas.microsoft.com/office/drawing/2014/main" id="{EF1BFD85-F136-9575-7D27-9BEA5B22CCB2}"/>
              </a:ext>
            </a:extLst>
          </p:cNvPr>
          <p:cNvSpPr txBox="1">
            <a:spLocks/>
          </p:cNvSpPr>
          <p:nvPr/>
        </p:nvSpPr>
        <p:spPr>
          <a:xfrm>
            <a:off x="78056" y="3414372"/>
            <a:ext cx="3120487" cy="7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solidFill>
                  <a:srgbClr val="00B050"/>
                </a:solidFill>
                <a:latin typeface="Tw Cen MT" panose="020B0602020104020603" pitchFamily="34" charset="-18"/>
              </a:rPr>
              <a:t>System</a:t>
            </a:r>
            <a:r>
              <a:rPr lang="sk-SK" sz="2000" dirty="0">
                <a:solidFill>
                  <a:srgbClr val="00B050"/>
                </a:solidFill>
                <a:latin typeface="Tw Cen MT" panose="020B0602020104020603" pitchFamily="34" charset="-18"/>
              </a:rPr>
              <a:t> to </a:t>
            </a:r>
            <a:r>
              <a:rPr lang="sk-SK" sz="2000" dirty="0" err="1">
                <a:solidFill>
                  <a:srgbClr val="00B050"/>
                </a:solidFill>
                <a:latin typeface="Tw Cen MT" panose="020B0602020104020603" pitchFamily="34" charset="-18"/>
              </a:rPr>
              <a:t>create</a:t>
            </a:r>
            <a:r>
              <a:rPr lang="sk-SK" sz="2000" dirty="0">
                <a:solidFill>
                  <a:srgbClr val="00B050"/>
                </a:solidFill>
                <a:latin typeface="Tw Cen MT" panose="020B0602020104020603" pitchFamily="34" charset="-18"/>
              </a:rPr>
              <a:t> LULC </a:t>
            </a:r>
            <a:r>
              <a:rPr lang="sk-SK" sz="2000" dirty="0" err="1">
                <a:solidFill>
                  <a:srgbClr val="00B050"/>
                </a:solidFill>
                <a:latin typeface="Tw Cen MT" panose="020B0602020104020603" pitchFamily="34" charset="-18"/>
              </a:rPr>
              <a:t>products</a:t>
            </a:r>
            <a:endParaRPr lang="en-US" sz="2000" dirty="0">
              <a:solidFill>
                <a:srgbClr val="00B050"/>
              </a:solidFill>
              <a:latin typeface="Tw Cen MT" panose="020B0602020104020603" pitchFamily="34" charset="-18"/>
            </a:endParaRP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A2298C28-0789-33DC-3C69-C3CCC3F9D154}"/>
              </a:ext>
            </a:extLst>
          </p:cNvPr>
          <p:cNvSpPr txBox="1">
            <a:spLocks/>
          </p:cNvSpPr>
          <p:nvPr/>
        </p:nvSpPr>
        <p:spPr>
          <a:xfrm>
            <a:off x="4079932" y="3414372"/>
            <a:ext cx="1811037" cy="65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solidFill>
                  <a:srgbClr val="FF0000"/>
                </a:solidFill>
                <a:latin typeface="Tw Cen MT" panose="020B0602020104020603" pitchFamily="34" charset="-18"/>
              </a:rPr>
              <a:t>LULC </a:t>
            </a:r>
            <a:r>
              <a:rPr lang="sk-SK" sz="2000" dirty="0" err="1">
                <a:solidFill>
                  <a:srgbClr val="FF0000"/>
                </a:solidFill>
                <a:latin typeface="Tw Cen MT" panose="020B0602020104020603" pitchFamily="34" charset="-18"/>
              </a:rPr>
              <a:t>product</a:t>
            </a:r>
            <a:endParaRPr lang="en-US" sz="2000" dirty="0">
              <a:solidFill>
                <a:srgbClr val="FF0000"/>
              </a:solidFill>
              <a:latin typeface="Tw Cen MT" panose="020B0602020104020603" pitchFamily="34" charset="-18"/>
            </a:endParaRP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29644743-F696-417E-9E0D-548FE5F04F33}"/>
              </a:ext>
            </a:extLst>
          </p:cNvPr>
          <p:cNvCxnSpPr>
            <a:cxnSpLocks/>
          </p:cNvCxnSpPr>
          <p:nvPr/>
        </p:nvCxnSpPr>
        <p:spPr>
          <a:xfrm flipV="1">
            <a:off x="4356345" y="3429000"/>
            <a:ext cx="1261940" cy="3656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87724536-7EE6-FB59-221C-9C4D09877524}"/>
              </a:ext>
            </a:extLst>
          </p:cNvPr>
          <p:cNvCxnSpPr>
            <a:cxnSpLocks/>
          </p:cNvCxnSpPr>
          <p:nvPr/>
        </p:nvCxnSpPr>
        <p:spPr>
          <a:xfrm flipH="1" flipV="1">
            <a:off x="4356345" y="3429000"/>
            <a:ext cx="1261940" cy="3656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35F79D97-63EF-1AE8-A691-B9DC7F46A1ED}"/>
              </a:ext>
            </a:extLst>
          </p:cNvPr>
          <p:cNvSpPr txBox="1">
            <a:spLocks/>
          </p:cNvSpPr>
          <p:nvPr/>
        </p:nvSpPr>
        <p:spPr>
          <a:xfrm>
            <a:off x="7124824" y="2239408"/>
            <a:ext cx="3585445" cy="68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u="sng" dirty="0">
                <a:latin typeface="Tw Cen MT" panose="020B0602020104020603" pitchFamily="34" charset="-18"/>
              </a:rPr>
              <a:t>DATA DEPENDENT</a:t>
            </a: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</p:txBody>
      </p:sp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8577B814-774C-E392-9D2F-68F31BF0A4BB}"/>
              </a:ext>
            </a:extLst>
          </p:cNvPr>
          <p:cNvSpPr txBox="1">
            <a:spLocks/>
          </p:cNvSpPr>
          <p:nvPr/>
        </p:nvSpPr>
        <p:spPr>
          <a:xfrm>
            <a:off x="1317612" y="5028607"/>
            <a:ext cx="4573357" cy="142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u="sng" dirty="0">
                <a:latin typeface="Tw Cen MT" panose="020B0602020104020603" pitchFamily="34" charset="-18"/>
              </a:rPr>
              <a:t>LACK OF INFORMATION ABOUT METHODOLOGY</a:t>
            </a: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</p:txBody>
      </p:sp>
      <p:sp>
        <p:nvSpPr>
          <p:cNvPr id="10" name="Zástupný objekt pre obsah 4">
            <a:extLst>
              <a:ext uri="{FF2B5EF4-FFF2-40B4-BE49-F238E27FC236}">
                <a16:creationId xmlns:a16="http://schemas.microsoft.com/office/drawing/2014/main" id="{EA8E56A5-A42B-8AD5-7A20-67F23DCB8768}"/>
              </a:ext>
            </a:extLst>
          </p:cNvPr>
          <p:cNvSpPr txBox="1">
            <a:spLocks/>
          </p:cNvSpPr>
          <p:nvPr/>
        </p:nvSpPr>
        <p:spPr>
          <a:xfrm>
            <a:off x="6630867" y="5028607"/>
            <a:ext cx="4573357" cy="68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u="sng" dirty="0">
                <a:latin typeface="Tw Cen MT" panose="020B0602020104020603" pitchFamily="34" charset="-18"/>
              </a:rPr>
              <a:t>UNCERTAIN FUTURE USE?</a:t>
            </a: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  <a:p>
            <a:pPr algn="ctr"/>
            <a:endParaRPr lang="sk-SK" u="sng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60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D84E1-2CDF-5C6E-A0B4-DC10636A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335" y="1515474"/>
            <a:ext cx="5946531" cy="1788715"/>
          </a:xfrm>
        </p:spPr>
        <p:txBody>
          <a:bodyPr>
            <a:noAutofit/>
          </a:bodyPr>
          <a:lstStyle/>
          <a:p>
            <a:r>
              <a:rPr lang="sk-SK" sz="3600" dirty="0">
                <a:latin typeface="Tw Cen MT Condensed Extra Bold" panose="020B0803020202020204" pitchFamily="34" charset="-18"/>
              </a:rPr>
              <a:t>CLC+ </a:t>
            </a:r>
            <a:r>
              <a:rPr lang="sk-SK" sz="3600" dirty="0" err="1">
                <a:latin typeface="Tw Cen MT Condensed Extra Bold" panose="020B0803020202020204" pitchFamily="34" charset="-18"/>
              </a:rPr>
              <a:t>case</a:t>
            </a:r>
            <a:r>
              <a:rPr lang="sk-SK" sz="3600" dirty="0">
                <a:latin typeface="Tw Cen MT Condensed Extra Bold" panose="020B0803020202020204" pitchFamily="34" charset="-18"/>
              </a:rPr>
              <a:t> study </a:t>
            </a:r>
            <a:r>
              <a:rPr lang="sk-SK" sz="3600" dirty="0" err="1">
                <a:latin typeface="Tw Cen MT Condensed Extra Bold" panose="020B0803020202020204" pitchFamily="34" charset="-18"/>
              </a:rPr>
              <a:t>applied</a:t>
            </a:r>
            <a:r>
              <a:rPr lang="sk-SK" sz="3600" dirty="0">
                <a:latin typeface="Tw Cen MT Condensed Extra Bold" panose="020B0803020202020204" pitchFamily="34" charset="-18"/>
              </a:rPr>
              <a:t> on Slovak </a:t>
            </a:r>
            <a:r>
              <a:rPr lang="sk-SK" sz="3600" dirty="0" err="1">
                <a:latin typeface="Tw Cen MT Condensed Extra Bold" panose="020B0803020202020204" pitchFamily="34" charset="-18"/>
              </a:rPr>
              <a:t>Republic</a:t>
            </a:r>
            <a:endParaRPr lang="sk-SK" sz="3600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53788E-0AAA-3AFC-F2DF-55B3FE60F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318" y="4927366"/>
            <a:ext cx="5697414" cy="830319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sk-SK" dirty="0">
                <a:latin typeface="Tw Cen MT" panose="020B0602020104020603" pitchFamily="34" charset="-18"/>
              </a:rPr>
              <a:t>Marcel Hudcovič </a:t>
            </a:r>
            <a:r>
              <a:rPr lang="sk-SK" baseline="30000" dirty="0">
                <a:latin typeface="Tw Cen MT" panose="020B0602020104020603" pitchFamily="34" charset="-18"/>
              </a:rPr>
              <a:t>1), 2)</a:t>
            </a:r>
            <a:r>
              <a:rPr lang="sk-SK" dirty="0">
                <a:latin typeface="Tw Cen MT" panose="020B0602020104020603" pitchFamily="34" charset="-18"/>
              </a:rPr>
              <a:t> </a:t>
            </a:r>
            <a:r>
              <a:rPr lang="sk-SK" sz="1800" dirty="0" err="1">
                <a:latin typeface="Tw Cen MT" panose="020B0602020104020603" pitchFamily="34" charset="-18"/>
              </a:rPr>
              <a:t>contact</a:t>
            </a:r>
            <a:r>
              <a:rPr lang="sk-SK" sz="1800" dirty="0">
                <a:latin typeface="Tw Cen MT" panose="020B0602020104020603" pitchFamily="34" charset="-18"/>
              </a:rPr>
              <a:t>: hudcovic3@uniba.sk</a:t>
            </a:r>
            <a:endParaRPr lang="sk-SK" baseline="30000" dirty="0">
              <a:latin typeface="Tw Cen MT" panose="020B0602020104020603" pitchFamily="34" charset="-18"/>
            </a:endParaRPr>
          </a:p>
          <a:p>
            <a:pPr algn="l"/>
            <a:r>
              <a:rPr lang="sk-SK" dirty="0">
                <a:latin typeface="Tw Cen MT" panose="020B0602020104020603" pitchFamily="34" charset="-18"/>
              </a:rPr>
              <a:t> Ľuboš Balážovič </a:t>
            </a:r>
            <a:r>
              <a:rPr lang="sk-SK" baseline="30000" dirty="0">
                <a:latin typeface="Tw Cen MT" panose="020B0602020104020603" pitchFamily="34" charset="-18"/>
              </a:rPr>
              <a:t>3) </a:t>
            </a:r>
            <a:r>
              <a:rPr lang="sk-SK" sz="1800" dirty="0" err="1">
                <a:latin typeface="Tw Cen MT" panose="020B0602020104020603" pitchFamily="34" charset="-18"/>
              </a:rPr>
              <a:t>contact</a:t>
            </a:r>
            <a:r>
              <a:rPr lang="sk-SK" sz="1800" dirty="0">
                <a:latin typeface="Tw Cen MT" panose="020B0602020104020603" pitchFamily="34" charset="-18"/>
              </a:rPr>
              <a:t>: lubos.balazovic@sazp.sk</a:t>
            </a:r>
            <a:endParaRPr lang="sk-SK" baseline="30000" dirty="0">
              <a:latin typeface="Tw Cen MT" panose="020B0602020104020603" pitchFamily="34" charset="-18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AEAA824-1489-90E8-EA81-B4857379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637" y="6106757"/>
            <a:ext cx="1638731" cy="3962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F9C078A-F669-2AEC-E65D-A1943925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03" y="6046226"/>
            <a:ext cx="1592782" cy="52354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1E7A82A-796E-FB42-90B5-148C8978D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3056" y="6046225"/>
            <a:ext cx="1305053" cy="50194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FB54791-4058-EA39-DB5F-CCE504A5344E}"/>
              </a:ext>
            </a:extLst>
          </p:cNvPr>
          <p:cNvSpPr txBox="1">
            <a:spLocks/>
          </p:cNvSpPr>
          <p:nvPr/>
        </p:nvSpPr>
        <p:spPr>
          <a:xfrm>
            <a:off x="4931018" y="2636440"/>
            <a:ext cx="5946531" cy="11144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latin typeface="Tw Cen MT Condensed Extra Bold" panose="020B0803020202020204" pitchFamily="34" charset="-18"/>
              </a:rPr>
              <a:t>Modelov</a:t>
            </a:r>
            <a:r>
              <a:rPr lang="sk-SK" sz="2000" i="1" dirty="0">
                <a:latin typeface="Tw Cen MT Condensed Extra Bold" panose="020B0803020202020204" pitchFamily="34" charset="-18"/>
              </a:rPr>
              <a:t>é využitie systému CLC+ v podmienkach SR</a:t>
            </a:r>
            <a:endParaRPr lang="sk-SK" sz="2000" dirty="0">
              <a:latin typeface="Tw Cen MT Condensed Extra Bold" panose="020B0803020202020204" pitchFamily="34" charset="-18"/>
            </a:endParaRPr>
          </a:p>
        </p:txBody>
      </p:sp>
      <p:pic>
        <p:nvPicPr>
          <p:cNvPr id="12" name="Obrázok 11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1EAC37E1-79C0-2797-BFE2-1B5943E5D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03" y="4009006"/>
            <a:ext cx="1829357" cy="62503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C9E145BA-BFFB-EFD6-A14B-7409DDF530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33" y="6046226"/>
            <a:ext cx="787779" cy="517267"/>
          </a:xfrm>
          <a:prstGeom prst="rect">
            <a:avLst/>
          </a:prstGeom>
        </p:spPr>
      </p:pic>
      <p:sp>
        <p:nvSpPr>
          <p:cNvPr id="15" name="Podnadpis 2">
            <a:extLst>
              <a:ext uri="{FF2B5EF4-FFF2-40B4-BE49-F238E27FC236}">
                <a16:creationId xmlns:a16="http://schemas.microsoft.com/office/drawing/2014/main" id="{D65CBAEE-BF51-523F-8CC3-C29741A38429}"/>
              </a:ext>
            </a:extLst>
          </p:cNvPr>
          <p:cNvSpPr txBox="1">
            <a:spLocks/>
          </p:cNvSpPr>
          <p:nvPr/>
        </p:nvSpPr>
        <p:spPr>
          <a:xfrm>
            <a:off x="4938343" y="6046225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aseline="30000" dirty="0">
                <a:latin typeface="Tw Cen MT" panose="020B0602020104020603" pitchFamily="34" charset="-18"/>
              </a:rPr>
              <a:t>1)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856E72F9-0826-1831-344B-3A53DEDAD1F5}"/>
              </a:ext>
            </a:extLst>
          </p:cNvPr>
          <p:cNvSpPr txBox="1">
            <a:spLocks/>
          </p:cNvSpPr>
          <p:nvPr/>
        </p:nvSpPr>
        <p:spPr>
          <a:xfrm>
            <a:off x="7009540" y="6047339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aseline="30000" dirty="0">
                <a:latin typeface="Tw Cen MT" panose="020B0602020104020603" pitchFamily="34" charset="-18"/>
              </a:rPr>
              <a:t>2)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DAEC1B7A-1A8B-58EF-1C67-1BBF4F8FD4BE}"/>
              </a:ext>
            </a:extLst>
          </p:cNvPr>
          <p:cNvSpPr txBox="1">
            <a:spLocks/>
          </p:cNvSpPr>
          <p:nvPr/>
        </p:nvSpPr>
        <p:spPr>
          <a:xfrm>
            <a:off x="10683357" y="6046225"/>
            <a:ext cx="472751" cy="3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aseline="30000" dirty="0">
                <a:latin typeface="Tw Cen MT" panose="020B0602020104020603" pitchFamily="34" charset="-18"/>
              </a:rPr>
              <a:t>3)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2B42DC2-2B67-D910-1D58-5871108E7E4A}"/>
              </a:ext>
            </a:extLst>
          </p:cNvPr>
          <p:cNvSpPr txBox="1">
            <a:spLocks/>
          </p:cNvSpPr>
          <p:nvPr/>
        </p:nvSpPr>
        <p:spPr>
          <a:xfrm>
            <a:off x="126023" y="654736"/>
            <a:ext cx="11939953" cy="99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>
                <a:latin typeface="Tw Cen MT Condensed Extra Bold" panose="020B0803020202020204" pitchFamily="34" charset="-18"/>
              </a:rPr>
              <a:t>THANK YOU FOR YOUR ATTENTION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53ED287-58B5-EC58-D94C-BC451B5EE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643" y="2163514"/>
            <a:ext cx="1788715" cy="1788715"/>
          </a:xfrm>
          <a:prstGeom prst="rect">
            <a:avLst/>
          </a:prstGeom>
        </p:spPr>
      </p:pic>
      <p:sp>
        <p:nvSpPr>
          <p:cNvPr id="11" name="Zástupný objekt pre obsah 3">
            <a:extLst>
              <a:ext uri="{FF2B5EF4-FFF2-40B4-BE49-F238E27FC236}">
                <a16:creationId xmlns:a16="http://schemas.microsoft.com/office/drawing/2014/main" id="{D63BAA2D-F5B3-4705-4815-5763EC929EB1}"/>
              </a:ext>
            </a:extLst>
          </p:cNvPr>
          <p:cNvSpPr txBox="1">
            <a:spLocks/>
          </p:cNvSpPr>
          <p:nvPr/>
        </p:nvSpPr>
        <p:spPr>
          <a:xfrm>
            <a:off x="1406775" y="1748979"/>
            <a:ext cx="1992450" cy="41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Master</a:t>
            </a:r>
            <a:r>
              <a:rPr lang="en-US" sz="2000" dirty="0">
                <a:latin typeface="Tw Cen MT" panose="020B0602020104020603" pitchFamily="34" charset="-18"/>
              </a:rPr>
              <a:t>’s thesis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EC8BC539-7680-FEEA-7A27-58691660E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643" y="4508480"/>
            <a:ext cx="1788716" cy="1788716"/>
          </a:xfrm>
          <a:prstGeom prst="rect">
            <a:avLst/>
          </a:prstGeom>
        </p:spPr>
      </p:pic>
      <p:sp>
        <p:nvSpPr>
          <p:cNvPr id="19" name="Zástupný objekt pre obsah 3">
            <a:extLst>
              <a:ext uri="{FF2B5EF4-FFF2-40B4-BE49-F238E27FC236}">
                <a16:creationId xmlns:a16="http://schemas.microsoft.com/office/drawing/2014/main" id="{3323F6C3-DECA-34DF-A49E-AC5C3BE2886E}"/>
              </a:ext>
            </a:extLst>
          </p:cNvPr>
          <p:cNvSpPr txBox="1">
            <a:spLocks/>
          </p:cNvSpPr>
          <p:nvPr/>
        </p:nvSpPr>
        <p:spPr>
          <a:xfrm>
            <a:off x="1406775" y="4093945"/>
            <a:ext cx="1992450" cy="41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w Cen MT" panose="020B0602020104020603" pitchFamily="34" charset="-18"/>
              </a:rPr>
              <a:t>Web APP</a:t>
            </a:r>
            <a:endParaRPr lang="sk-SK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412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335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BACKGROUND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71E7CC8-31E9-630B-DFA3-BE0AED7A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754" y="2119168"/>
            <a:ext cx="3484371" cy="2619663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28E11AF-B675-BE51-051A-59E41BAF8879}"/>
              </a:ext>
            </a:extLst>
          </p:cNvPr>
          <p:cNvSpPr txBox="1"/>
          <p:nvPr/>
        </p:nvSpPr>
        <p:spPr>
          <a:xfrm>
            <a:off x="1409700" y="4877772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w Cen MT" panose="020B0602020104020603" pitchFamily="34" charset="-18"/>
              </a:rPr>
              <a:t>GeoKARTO</a:t>
            </a:r>
            <a:r>
              <a:rPr lang="sk-SK" dirty="0">
                <a:latin typeface="Tw Cen MT" panose="020B0602020104020603" pitchFamily="34" charset="-18"/>
              </a:rPr>
              <a:t> 2022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7EA3DBC-9706-5568-8C0A-576AEE01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94" y="1675839"/>
            <a:ext cx="3484371" cy="350632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38CFCC9C-9D89-4FDE-73B2-E4407D9C459E}"/>
              </a:ext>
            </a:extLst>
          </p:cNvPr>
          <p:cNvSpPr txBox="1"/>
          <p:nvPr/>
        </p:nvSpPr>
        <p:spPr>
          <a:xfrm>
            <a:off x="6986750" y="5252350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w Cen MT" panose="020B0602020104020603" pitchFamily="34" charset="-18"/>
              </a:rPr>
              <a:t>Master</a:t>
            </a:r>
            <a:r>
              <a:rPr lang="en-US" dirty="0">
                <a:latin typeface="Tw Cen MT" panose="020B0602020104020603" pitchFamily="34" charset="-18"/>
              </a:rPr>
              <a:t>’s thesis</a:t>
            </a:r>
            <a:r>
              <a:rPr lang="sk-SK" dirty="0">
                <a:latin typeface="Tw Cen MT" panose="020B0602020104020603" pitchFamily="34" charset="-18"/>
              </a:rPr>
              <a:t> 202</a:t>
            </a:r>
            <a:r>
              <a:rPr lang="en-US" dirty="0">
                <a:latin typeface="Tw Cen MT" panose="020B0602020104020603" pitchFamily="34" charset="-18"/>
              </a:rPr>
              <a:t>4</a:t>
            </a:r>
            <a:endParaRPr lang="sk-SK" dirty="0">
              <a:latin typeface="Tw Cen MT" panose="020B0602020104020603" pitchFamily="34" charset="-18"/>
            </a:endParaRP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BF6CAA8E-3E09-1A0A-DF2C-96E78B10F7D5}"/>
              </a:ext>
            </a:extLst>
          </p:cNvPr>
          <p:cNvCxnSpPr/>
          <p:nvPr/>
        </p:nvCxnSpPr>
        <p:spPr>
          <a:xfrm>
            <a:off x="5113176" y="3428999"/>
            <a:ext cx="16141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6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-18"/>
              </a:rPr>
              <a:t>CLC vs CLC+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BF6CAA8E-3E09-1A0A-DF2C-96E78B10F7D5}"/>
              </a:ext>
            </a:extLst>
          </p:cNvPr>
          <p:cNvCxnSpPr/>
          <p:nvPr/>
        </p:nvCxnSpPr>
        <p:spPr>
          <a:xfrm>
            <a:off x="5113176" y="1917439"/>
            <a:ext cx="16141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72A6410-8E9D-4D07-7602-73F8CA64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3" y="1690688"/>
            <a:ext cx="4377613" cy="5579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-18"/>
              </a:rPr>
              <a:t>VISUAL INTERPRETATION</a:t>
            </a: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96CBCB35-B0B8-8F03-1648-DFBA9C424803}"/>
              </a:ext>
            </a:extLst>
          </p:cNvPr>
          <p:cNvSpPr txBox="1">
            <a:spLocks/>
          </p:cNvSpPr>
          <p:nvPr/>
        </p:nvSpPr>
        <p:spPr>
          <a:xfrm>
            <a:off x="6721151" y="1690688"/>
            <a:ext cx="4377613" cy="102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AUTOMATED DATABASE SOLUTION</a:t>
            </a:r>
          </a:p>
        </p:txBody>
      </p:sp>
      <p:sp>
        <p:nvSpPr>
          <p:cNvPr id="14" name="Zástupný objekt pre obsah 3">
            <a:extLst>
              <a:ext uri="{FF2B5EF4-FFF2-40B4-BE49-F238E27FC236}">
                <a16:creationId xmlns:a16="http://schemas.microsoft.com/office/drawing/2014/main" id="{9267EDD0-1CC1-6261-D710-87B507535866}"/>
              </a:ext>
            </a:extLst>
          </p:cNvPr>
          <p:cNvSpPr txBox="1">
            <a:spLocks/>
          </p:cNvSpPr>
          <p:nvPr/>
        </p:nvSpPr>
        <p:spPr>
          <a:xfrm>
            <a:off x="6721150" y="3016251"/>
            <a:ext cx="4377613" cy="102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HETEROGENOUS DATA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F1354903-479F-5319-CA71-E91586FFB60D}"/>
              </a:ext>
            </a:extLst>
          </p:cNvPr>
          <p:cNvCxnSpPr/>
          <p:nvPr/>
        </p:nvCxnSpPr>
        <p:spPr>
          <a:xfrm>
            <a:off x="5106955" y="3180182"/>
            <a:ext cx="16141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objekt pre obsah 3">
            <a:extLst>
              <a:ext uri="{FF2B5EF4-FFF2-40B4-BE49-F238E27FC236}">
                <a16:creationId xmlns:a16="http://schemas.microsoft.com/office/drawing/2014/main" id="{874A30B6-2A4E-E7AC-69DA-4104D074E55A}"/>
              </a:ext>
            </a:extLst>
          </p:cNvPr>
          <p:cNvSpPr txBox="1">
            <a:spLocks/>
          </p:cNvSpPr>
          <p:nvPr/>
        </p:nvSpPr>
        <p:spPr>
          <a:xfrm>
            <a:off x="735562" y="3016251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EO DATA</a:t>
            </a:r>
          </a:p>
        </p:txBody>
      </p:sp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20A7E368-D0B3-DB01-B636-33A78CF73D69}"/>
              </a:ext>
            </a:extLst>
          </p:cNvPr>
          <p:cNvSpPr txBox="1">
            <a:spLocks/>
          </p:cNvSpPr>
          <p:nvPr/>
        </p:nvSpPr>
        <p:spPr>
          <a:xfrm>
            <a:off x="6876426" y="4622259"/>
            <a:ext cx="4377613" cy="102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SYSTEM TO CREATE LULC PRODUCTS</a:t>
            </a: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6064EDB4-BEC1-C5A3-9135-78F39783A258}"/>
              </a:ext>
            </a:extLst>
          </p:cNvPr>
          <p:cNvCxnSpPr/>
          <p:nvPr/>
        </p:nvCxnSpPr>
        <p:spPr>
          <a:xfrm>
            <a:off x="5106955" y="4791253"/>
            <a:ext cx="16141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ástupný objekt pre obsah 3">
            <a:extLst>
              <a:ext uri="{FF2B5EF4-FFF2-40B4-BE49-F238E27FC236}">
                <a16:creationId xmlns:a16="http://schemas.microsoft.com/office/drawing/2014/main" id="{6EA4A3BD-BAD0-0CAF-AFCD-1A4ECEE7140C}"/>
              </a:ext>
            </a:extLst>
          </p:cNvPr>
          <p:cNvSpPr txBox="1">
            <a:spLocks/>
          </p:cNvSpPr>
          <p:nvPr/>
        </p:nvSpPr>
        <p:spPr>
          <a:xfrm>
            <a:off x="735562" y="4627322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LULC PRODUCT</a:t>
            </a:r>
          </a:p>
        </p:txBody>
      </p:sp>
    </p:spTree>
    <p:extLst>
      <p:ext uri="{BB962C8B-B14F-4D97-AF65-F5344CB8AC3E}">
        <p14:creationId xmlns:p14="http://schemas.microsoft.com/office/powerpoint/2010/main" val="13218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3B3AC-B345-5C57-717D-0F4EAF73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EB868B24-7706-27FB-1EA1-A040AB8F3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58C946B-A95B-6C32-CBA7-ECDC16E1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5" y="0"/>
            <a:ext cx="10417409" cy="6858000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B882291E-7338-5958-FAEC-1FC4B6EBC358}"/>
              </a:ext>
            </a:extLst>
          </p:cNvPr>
          <p:cNvSpPr/>
          <p:nvPr/>
        </p:nvSpPr>
        <p:spPr>
          <a:xfrm>
            <a:off x="1539551" y="0"/>
            <a:ext cx="513184" cy="2043404"/>
          </a:xfrm>
          <a:prstGeom prst="rect">
            <a:avLst/>
          </a:prstGeom>
          <a:solidFill>
            <a:srgbClr val="CBD9B6"/>
          </a:solidFill>
          <a:ln>
            <a:solidFill>
              <a:srgbClr val="CBD9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43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-18"/>
              </a:rPr>
              <a:t>EAGLE MODEL CONCEPT APPLICATION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9E3EB9D-F67D-21D2-9F36-832C9CE2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530"/>
            <a:ext cx="10515600" cy="213619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w Cen MT" panose="020B0602020104020603" pitchFamily="34" charset="-18"/>
            </a:endParaRPr>
          </a:p>
          <a:p>
            <a:pPr marL="514350" indent="-514350">
              <a:buFont typeface="+mj-lt"/>
              <a:buAutoNum type="arabicPeriod"/>
            </a:pPr>
            <a:endParaRPr lang="sk-SK" dirty="0">
              <a:latin typeface="Tw Cen MT" panose="020B0602020104020603" pitchFamily="34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AB37ABA-82D1-96C3-F356-324DFDDF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8" y="2215167"/>
            <a:ext cx="3934428" cy="3949652"/>
          </a:xfrm>
          <a:prstGeom prst="rect">
            <a:avLst/>
          </a:prstGeom>
        </p:spPr>
      </p:pic>
      <p:sp>
        <p:nvSpPr>
          <p:cNvPr id="8" name="Zástupný objekt pre obsah 3">
            <a:extLst>
              <a:ext uri="{FF2B5EF4-FFF2-40B4-BE49-F238E27FC236}">
                <a16:creationId xmlns:a16="http://schemas.microsoft.com/office/drawing/2014/main" id="{37DD0977-8635-7BF9-7020-DAC2A2E84D63}"/>
              </a:ext>
            </a:extLst>
          </p:cNvPr>
          <p:cNvSpPr txBox="1">
            <a:spLocks/>
          </p:cNvSpPr>
          <p:nvPr/>
        </p:nvSpPr>
        <p:spPr>
          <a:xfrm>
            <a:off x="635255" y="1684589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EAGLE MATRIX</a:t>
            </a:r>
          </a:p>
        </p:txBody>
      </p:sp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3608F4B1-C100-79A9-7A2B-64806C4BAC1E}"/>
              </a:ext>
            </a:extLst>
          </p:cNvPr>
          <p:cNvCxnSpPr>
            <a:cxnSpLocks/>
          </p:cNvCxnSpPr>
          <p:nvPr/>
        </p:nvCxnSpPr>
        <p:spPr>
          <a:xfrm>
            <a:off x="4928750" y="4035487"/>
            <a:ext cx="12992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30363723-D0C9-2ABD-2399-94CB233A59FC}"/>
              </a:ext>
            </a:extLst>
          </p:cNvPr>
          <p:cNvSpPr txBox="1">
            <a:spLocks/>
          </p:cNvSpPr>
          <p:nvPr/>
        </p:nvSpPr>
        <p:spPr>
          <a:xfrm>
            <a:off x="4245282" y="3551219"/>
            <a:ext cx="2660013" cy="96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Tw Cen MT" panose="020B0602020104020603" pitchFamily="34" charset="-18"/>
              </a:rPr>
              <a:t>bar-coding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latin typeface="Tw Cen MT" panose="020B0602020104020603" pitchFamily="34" charset="-18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2148B4A-17B2-4121-AFA1-0F0FF571D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68"/>
          <a:stretch/>
        </p:blipFill>
        <p:spPr>
          <a:xfrm>
            <a:off x="8939471" y="2429037"/>
            <a:ext cx="2714816" cy="358612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E7341C-CC8B-376D-2996-8937FF671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499"/>
          <a:stretch/>
        </p:blipFill>
        <p:spPr>
          <a:xfrm>
            <a:off x="6365522" y="2429037"/>
            <a:ext cx="2573949" cy="3585818"/>
          </a:xfrm>
          <a:prstGeom prst="rect">
            <a:avLst/>
          </a:prstGeom>
        </p:spPr>
      </p:pic>
      <p:sp>
        <p:nvSpPr>
          <p:cNvPr id="13" name="Zástupný objekt pre obsah 3">
            <a:extLst>
              <a:ext uri="{FF2B5EF4-FFF2-40B4-BE49-F238E27FC236}">
                <a16:creationId xmlns:a16="http://schemas.microsoft.com/office/drawing/2014/main" id="{A9CDE025-A0CA-AE5B-6576-B1D60B758383}"/>
              </a:ext>
            </a:extLst>
          </p:cNvPr>
          <p:cNvSpPr txBox="1">
            <a:spLocks/>
          </p:cNvSpPr>
          <p:nvPr/>
        </p:nvSpPr>
        <p:spPr>
          <a:xfrm>
            <a:off x="6750664" y="1876884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EAGLE Elements use case</a:t>
            </a:r>
          </a:p>
        </p:txBody>
      </p:sp>
    </p:spTree>
    <p:extLst>
      <p:ext uri="{BB962C8B-B14F-4D97-AF65-F5344CB8AC3E}">
        <p14:creationId xmlns:p14="http://schemas.microsoft.com/office/powerpoint/2010/main" val="11432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48" y="17879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-18"/>
              </a:rPr>
              <a:t>CLC</a:t>
            </a:r>
            <a:r>
              <a:rPr lang="sk-SK" dirty="0">
                <a:latin typeface="Tw Cen MT Condensed Extra Bold" panose="020B0803020202020204" pitchFamily="34" charset="-18"/>
              </a:rPr>
              <a:t>+ </a:t>
            </a:r>
            <a:r>
              <a:rPr lang="sk-SK" dirty="0" err="1">
                <a:latin typeface="Tw Cen MT Condensed Extra Bold" panose="020B0803020202020204" pitchFamily="34" charset="-18"/>
              </a:rPr>
              <a:t>Core</a:t>
            </a:r>
            <a:r>
              <a:rPr lang="sk-SK" dirty="0">
                <a:latin typeface="Tw Cen MT Condensed Extra Bold" panose="020B0803020202020204" pitchFamily="34" charset="-18"/>
              </a:rPr>
              <a:t> = </a:t>
            </a:r>
            <a:r>
              <a:rPr lang="sk-SK" dirty="0" err="1">
                <a:latin typeface="Tw Cen MT Condensed Extra Bold" panose="020B0803020202020204" pitchFamily="34" charset="-18"/>
              </a:rPr>
              <a:t>multi-use</a:t>
            </a:r>
            <a:r>
              <a:rPr lang="sk-SK" dirty="0">
                <a:latin typeface="Tw Cen MT Condensed Extra Bold" panose="020B0803020202020204" pitchFamily="34" charset="-18"/>
              </a:rPr>
              <a:t> </a:t>
            </a:r>
            <a:r>
              <a:rPr lang="sk-SK" dirty="0" err="1">
                <a:latin typeface="Tw Cen MT Condensed Extra Bold" panose="020B0803020202020204" pitchFamily="34" charset="-18"/>
              </a:rPr>
              <a:t>grid</a:t>
            </a:r>
            <a:r>
              <a:rPr lang="sk-SK" dirty="0">
                <a:latin typeface="Tw Cen MT Condensed Extra Bold" panose="020B0803020202020204" pitchFamily="34" charset="-18"/>
              </a:rPr>
              <a:t> </a:t>
            </a:r>
            <a:r>
              <a:rPr lang="sk-SK" dirty="0" err="1">
                <a:latin typeface="Tw Cen MT Condensed Extra Bold" panose="020B0803020202020204" pitchFamily="34" charset="-18"/>
              </a:rPr>
              <a:t>database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9E3EB9D-F67D-21D2-9F36-832C9CE2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530"/>
            <a:ext cx="10515600" cy="213619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w Cen MT" panose="020B0602020104020603" pitchFamily="34" charset="-18"/>
            </a:endParaRPr>
          </a:p>
          <a:p>
            <a:pPr marL="514350" indent="-514350">
              <a:buFont typeface="+mj-lt"/>
              <a:buAutoNum type="arabicPeriod"/>
            </a:pPr>
            <a:endParaRPr lang="sk-SK" dirty="0">
              <a:latin typeface="Tw Cen MT" panose="020B0602020104020603" pitchFamily="34" charset="-18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FDC312A-4A93-BA51-A712-2922303E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73" y="2421114"/>
            <a:ext cx="3977985" cy="3254022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3933FC7-716F-D10A-B9A1-6223A75C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44" y="2392539"/>
            <a:ext cx="4533244" cy="3254022"/>
          </a:xfrm>
          <a:prstGeom prst="rect">
            <a:avLst/>
          </a:prstGeom>
        </p:spPr>
      </p:pic>
      <p:sp>
        <p:nvSpPr>
          <p:cNvPr id="15" name="Zástupný objekt pre obsah 3">
            <a:extLst>
              <a:ext uri="{FF2B5EF4-FFF2-40B4-BE49-F238E27FC236}">
                <a16:creationId xmlns:a16="http://schemas.microsoft.com/office/drawing/2014/main" id="{D767B5CB-E586-C8E4-F38D-A025C2EADD9A}"/>
              </a:ext>
            </a:extLst>
          </p:cNvPr>
          <p:cNvSpPr txBox="1">
            <a:spLocks/>
          </p:cNvSpPr>
          <p:nvPr/>
        </p:nvSpPr>
        <p:spPr>
          <a:xfrm>
            <a:off x="1427658" y="1863124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ArcGIS view</a:t>
            </a:r>
          </a:p>
        </p:txBody>
      </p:sp>
      <p:sp>
        <p:nvSpPr>
          <p:cNvPr id="16" name="Zástupný objekt pre obsah 3">
            <a:extLst>
              <a:ext uri="{FF2B5EF4-FFF2-40B4-BE49-F238E27FC236}">
                <a16:creationId xmlns:a16="http://schemas.microsoft.com/office/drawing/2014/main" id="{540622E3-87C2-29A6-59B3-8A069AE20DDE}"/>
              </a:ext>
            </a:extLst>
          </p:cNvPr>
          <p:cNvSpPr txBox="1">
            <a:spLocks/>
          </p:cNvSpPr>
          <p:nvPr/>
        </p:nvSpPr>
        <p:spPr>
          <a:xfrm>
            <a:off x="6664359" y="1849823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Tw Cen MT" panose="020B0602020104020603" pitchFamily="34" charset="-18"/>
              </a:rPr>
              <a:t>CLC</a:t>
            </a:r>
            <a:r>
              <a:rPr lang="sk-SK" dirty="0">
                <a:latin typeface="Tw Cen MT" panose="020B0602020104020603" pitchFamily="34" charset="-18"/>
              </a:rPr>
              <a:t>+ </a:t>
            </a:r>
            <a:r>
              <a:rPr lang="sk-SK" dirty="0" err="1">
                <a:latin typeface="Tw Cen MT" panose="020B0602020104020603" pitchFamily="34" charset="-18"/>
              </a:rPr>
              <a:t>Core</a:t>
            </a:r>
            <a:r>
              <a:rPr lang="en-US" dirty="0">
                <a:latin typeface="Tw Cen MT" panose="020B0602020104020603" pitchFamily="34" charset="-18"/>
              </a:rPr>
              <a:t> view</a:t>
            </a:r>
          </a:p>
        </p:txBody>
      </p:sp>
      <p:sp>
        <p:nvSpPr>
          <p:cNvPr id="17" name="Zástupný objekt pre obsah 3">
            <a:extLst>
              <a:ext uri="{FF2B5EF4-FFF2-40B4-BE49-F238E27FC236}">
                <a16:creationId xmlns:a16="http://schemas.microsoft.com/office/drawing/2014/main" id="{666F42A5-7992-248F-0375-792B9ED57DE6}"/>
              </a:ext>
            </a:extLst>
          </p:cNvPr>
          <p:cNvSpPr txBox="1">
            <a:spLocks/>
          </p:cNvSpPr>
          <p:nvPr/>
        </p:nvSpPr>
        <p:spPr>
          <a:xfrm>
            <a:off x="3907193" y="6079981"/>
            <a:ext cx="4377613" cy="90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Grid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resolution</a:t>
            </a:r>
            <a:r>
              <a:rPr lang="sk-SK" sz="2000" dirty="0">
                <a:latin typeface="Tw Cen MT" panose="020B0602020104020603" pitchFamily="34" charset="-18"/>
              </a:rPr>
              <a:t> = 100 m </a:t>
            </a:r>
            <a:endParaRPr lang="en-US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8497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-18"/>
              </a:rPr>
              <a:t>CLC+ Core workflow</a:t>
            </a:r>
            <a:endParaRPr lang="sk-SK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Zástupný objekt pre obsah 3">
            <a:extLst>
              <a:ext uri="{FF2B5EF4-FFF2-40B4-BE49-F238E27FC236}">
                <a16:creationId xmlns:a16="http://schemas.microsoft.com/office/drawing/2014/main" id="{874A30B6-2A4E-E7AC-69DA-4104D074E55A}"/>
              </a:ext>
            </a:extLst>
          </p:cNvPr>
          <p:cNvSpPr txBox="1">
            <a:spLocks/>
          </p:cNvSpPr>
          <p:nvPr/>
        </p:nvSpPr>
        <p:spPr>
          <a:xfrm>
            <a:off x="0" y="1011358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Uploading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input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data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sp>
        <p:nvSpPr>
          <p:cNvPr id="6" name="Zástupný objekt pre obsah 3">
            <a:extLst>
              <a:ext uri="{FF2B5EF4-FFF2-40B4-BE49-F238E27FC236}">
                <a16:creationId xmlns:a16="http://schemas.microsoft.com/office/drawing/2014/main" id="{27E94C7C-6D25-8F7D-C2C2-8F5837599016}"/>
              </a:ext>
            </a:extLst>
          </p:cNvPr>
          <p:cNvSpPr txBox="1">
            <a:spLocks/>
          </p:cNvSpPr>
          <p:nvPr/>
        </p:nvSpPr>
        <p:spPr>
          <a:xfrm>
            <a:off x="0" y="1769026"/>
            <a:ext cx="4377613" cy="80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Tw Cen MT" panose="020B0602020104020603" pitchFamily="34" charset="-18"/>
              </a:rPr>
              <a:t>EAGLE Element assignment</a:t>
            </a:r>
            <a:r>
              <a:rPr lang="sk-SK" sz="2000" dirty="0">
                <a:latin typeface="Tw Cen MT" panose="020B0602020104020603" pitchFamily="34" charset="-18"/>
              </a:rPr>
              <a:t> to </a:t>
            </a:r>
            <a:r>
              <a:rPr lang="sk-SK" sz="2000" dirty="0" err="1">
                <a:latin typeface="Tw Cen MT" panose="020B0602020104020603" pitchFamily="34" charset="-18"/>
              </a:rPr>
              <a:t>the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classes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E4692C50-1ACE-55F8-D731-70D916DD0C32}"/>
              </a:ext>
            </a:extLst>
          </p:cNvPr>
          <p:cNvCxnSpPr>
            <a:cxnSpLocks/>
          </p:cNvCxnSpPr>
          <p:nvPr/>
        </p:nvCxnSpPr>
        <p:spPr>
          <a:xfrm>
            <a:off x="2188806" y="1359222"/>
            <a:ext cx="0" cy="4202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4B183513-A935-9E01-CFA0-FA316BD4EF09}"/>
              </a:ext>
            </a:extLst>
          </p:cNvPr>
          <p:cNvCxnSpPr>
            <a:cxnSpLocks/>
          </p:cNvCxnSpPr>
          <p:nvPr/>
        </p:nvCxnSpPr>
        <p:spPr>
          <a:xfrm>
            <a:off x="2216797" y="2171849"/>
            <a:ext cx="0" cy="4202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ástupný objekt pre obsah 3">
            <a:extLst>
              <a:ext uri="{FF2B5EF4-FFF2-40B4-BE49-F238E27FC236}">
                <a16:creationId xmlns:a16="http://schemas.microsoft.com/office/drawing/2014/main" id="{2D2CF1F3-10C3-EDFC-C220-60D11514C1DA}"/>
              </a:ext>
            </a:extLst>
          </p:cNvPr>
          <p:cNvSpPr txBox="1">
            <a:spLocks/>
          </p:cNvSpPr>
          <p:nvPr/>
        </p:nvSpPr>
        <p:spPr>
          <a:xfrm>
            <a:off x="66336" y="2581561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>
                <a:latin typeface="Tw Cen MT" panose="020B0602020104020603" pitchFamily="34" charset="-18"/>
              </a:rPr>
              <a:t>Output </a:t>
            </a:r>
            <a:r>
              <a:rPr lang="sk-SK" sz="2000" dirty="0" err="1">
                <a:latin typeface="Tw Cen MT" panose="020B0602020104020603" pitchFamily="34" charset="-18"/>
              </a:rPr>
              <a:t>creation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9356A438-E879-BADD-F6B5-673586048FC8}"/>
              </a:ext>
            </a:extLst>
          </p:cNvPr>
          <p:cNvCxnSpPr>
            <a:cxnSpLocks/>
          </p:cNvCxnSpPr>
          <p:nvPr/>
        </p:nvCxnSpPr>
        <p:spPr>
          <a:xfrm>
            <a:off x="2216797" y="2929425"/>
            <a:ext cx="0" cy="4202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ástupný objekt pre obsah 3">
            <a:extLst>
              <a:ext uri="{FF2B5EF4-FFF2-40B4-BE49-F238E27FC236}">
                <a16:creationId xmlns:a16="http://schemas.microsoft.com/office/drawing/2014/main" id="{2703523A-7C33-9F7F-1CE6-8E13BC2722AE}"/>
              </a:ext>
            </a:extLst>
          </p:cNvPr>
          <p:cNvSpPr txBox="1">
            <a:spLocks/>
          </p:cNvSpPr>
          <p:nvPr/>
        </p:nvSpPr>
        <p:spPr>
          <a:xfrm>
            <a:off x="66336" y="3340275"/>
            <a:ext cx="4377613" cy="90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w Cen MT" panose="020B0602020104020603" pitchFamily="34" charset="-18"/>
              </a:rPr>
              <a:t>Selection of input data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classes</a:t>
            </a:r>
            <a:r>
              <a:rPr lang="en-US" sz="2000" dirty="0">
                <a:latin typeface="Tw Cen MT" panose="020B0602020104020603" pitchFamily="34" charset="-18"/>
              </a:rPr>
              <a:t> we want to use</a:t>
            </a: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1B7B2DF9-0F2F-5BD9-4404-8355781467FE}"/>
              </a:ext>
            </a:extLst>
          </p:cNvPr>
          <p:cNvCxnSpPr>
            <a:cxnSpLocks/>
          </p:cNvCxnSpPr>
          <p:nvPr/>
        </p:nvCxnSpPr>
        <p:spPr>
          <a:xfrm>
            <a:off x="2188805" y="3994636"/>
            <a:ext cx="0" cy="4202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ástupný objekt pre obsah 3">
            <a:extLst>
              <a:ext uri="{FF2B5EF4-FFF2-40B4-BE49-F238E27FC236}">
                <a16:creationId xmlns:a16="http://schemas.microsoft.com/office/drawing/2014/main" id="{874A2F9E-0AB3-2CB1-69FC-5FA93CE7626F}"/>
              </a:ext>
            </a:extLst>
          </p:cNvPr>
          <p:cNvSpPr txBox="1">
            <a:spLocks/>
          </p:cNvSpPr>
          <p:nvPr/>
        </p:nvSpPr>
        <p:spPr>
          <a:xfrm>
            <a:off x="-1" y="4444233"/>
            <a:ext cx="4377613" cy="90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D</a:t>
            </a:r>
            <a:r>
              <a:rPr lang="en-US" sz="2000" dirty="0" err="1">
                <a:latin typeface="Tw Cen MT" panose="020B0602020104020603" pitchFamily="34" charset="-18"/>
              </a:rPr>
              <a:t>efining</a:t>
            </a:r>
            <a:r>
              <a:rPr lang="en-US" sz="2000" dirty="0">
                <a:latin typeface="Tw Cen MT" panose="020B0602020104020603" pitchFamily="34" charset="-18"/>
              </a:rPr>
              <a:t> output classes</a:t>
            </a:r>
          </a:p>
        </p:txBody>
      </p:sp>
      <p:sp>
        <p:nvSpPr>
          <p:cNvPr id="30" name="Zástupný objekt pre obsah 3">
            <a:extLst>
              <a:ext uri="{FF2B5EF4-FFF2-40B4-BE49-F238E27FC236}">
                <a16:creationId xmlns:a16="http://schemas.microsoft.com/office/drawing/2014/main" id="{0E84E55F-B8E6-DA42-9516-FBE2F246A593}"/>
              </a:ext>
            </a:extLst>
          </p:cNvPr>
          <p:cNvSpPr txBox="1">
            <a:spLocks/>
          </p:cNvSpPr>
          <p:nvPr/>
        </p:nvSpPr>
        <p:spPr>
          <a:xfrm>
            <a:off x="27990" y="5219237"/>
            <a:ext cx="4377613" cy="90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Extraction</a:t>
            </a:r>
            <a:r>
              <a:rPr lang="sk-SK" sz="2000" dirty="0">
                <a:latin typeface="Tw Cen MT" panose="020B0602020104020603" pitchFamily="34" charset="-18"/>
              </a:rPr>
              <a:t> of </a:t>
            </a:r>
            <a:r>
              <a:rPr lang="sk-SK" sz="2000" dirty="0" err="1">
                <a:latin typeface="Tw Cen MT" panose="020B0602020104020603" pitchFamily="34" charset="-18"/>
              </a:rPr>
              <a:t>results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7D5B4AAC-0FEE-6DAE-B979-4491E87A6FC6}"/>
              </a:ext>
            </a:extLst>
          </p:cNvPr>
          <p:cNvCxnSpPr>
            <a:cxnSpLocks/>
          </p:cNvCxnSpPr>
          <p:nvPr/>
        </p:nvCxnSpPr>
        <p:spPr>
          <a:xfrm>
            <a:off x="2188805" y="4798986"/>
            <a:ext cx="0" cy="4202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ástupný objekt pre obsah 3">
            <a:extLst>
              <a:ext uri="{FF2B5EF4-FFF2-40B4-BE49-F238E27FC236}">
                <a16:creationId xmlns:a16="http://schemas.microsoft.com/office/drawing/2014/main" id="{D8D3C276-7BAB-79C2-EF2C-70C0FE37D5D4}"/>
              </a:ext>
            </a:extLst>
          </p:cNvPr>
          <p:cNvSpPr txBox="1">
            <a:spLocks/>
          </p:cNvSpPr>
          <p:nvPr/>
        </p:nvSpPr>
        <p:spPr>
          <a:xfrm>
            <a:off x="5583595" y="1411693"/>
            <a:ext cx="5501169" cy="338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w Cen MT" panose="020B0602020104020603" pitchFamily="34" charset="-18"/>
              </a:rPr>
              <a:t>Rules </a:t>
            </a:r>
            <a:r>
              <a:rPr lang="sk-SK" sz="2000" dirty="0" err="1">
                <a:latin typeface="Tw Cen MT" panose="020B0602020104020603" pitchFamily="34" charset="-18"/>
              </a:rPr>
              <a:t>which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en-US" sz="2000" dirty="0">
                <a:latin typeface="Tw Cen MT" panose="020B0602020104020603" pitchFamily="34" charset="-18"/>
              </a:rPr>
              <a:t>compare the coverage value of selected EAGLE elements against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other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elements</a:t>
            </a:r>
            <a:r>
              <a:rPr lang="sk-SK" sz="2000" dirty="0">
                <a:latin typeface="Tw Cen MT" panose="020B0602020104020603" pitchFamily="34" charset="-18"/>
              </a:rPr>
              <a:t> or </a:t>
            </a:r>
            <a:r>
              <a:rPr lang="en-US" sz="2000" dirty="0">
                <a:latin typeface="Tw Cen MT" panose="020B0602020104020603" pitchFamily="34" charset="-18"/>
              </a:rPr>
              <a:t>threshold</a:t>
            </a:r>
            <a:r>
              <a:rPr lang="sk-SK" sz="2000" dirty="0">
                <a:latin typeface="Tw Cen MT" panose="020B0602020104020603" pitchFamily="34" charset="-18"/>
              </a:rPr>
              <a:t> in </a:t>
            </a:r>
            <a:r>
              <a:rPr lang="sk-SK" sz="2000" dirty="0" err="1">
                <a:latin typeface="Tw Cen MT" panose="020B0602020104020603" pitchFamily="34" charset="-18"/>
              </a:rPr>
              <a:t>specified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order</a:t>
            </a:r>
            <a:endParaRPr lang="sk-SK" sz="20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sk-SK" sz="20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Example</a:t>
            </a:r>
            <a:r>
              <a:rPr lang="sk-SK" sz="2000" dirty="0">
                <a:latin typeface="Tw Cen MT" panose="020B0602020104020603" pitchFamily="34" charset="-18"/>
              </a:rPr>
              <a:t>:</a:t>
            </a:r>
          </a:p>
          <a:p>
            <a:pPr marL="0" indent="0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Class</a:t>
            </a:r>
            <a:r>
              <a:rPr lang="sk-SK" sz="2000" dirty="0">
                <a:latin typeface="Tw Cen MT" panose="020B0602020104020603" pitchFamily="34" charset="-18"/>
              </a:rPr>
              <a:t> 124 – </a:t>
            </a:r>
            <a:r>
              <a:rPr lang="sk-SK" sz="2000" dirty="0" err="1">
                <a:latin typeface="Tw Cen MT" panose="020B0602020104020603" pitchFamily="34" charset="-18"/>
              </a:rPr>
              <a:t>Airports</a:t>
            </a:r>
            <a:endParaRPr lang="sk-SK" sz="20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sk-SK" sz="20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Is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coverage</a:t>
            </a:r>
            <a:r>
              <a:rPr lang="sk-SK" sz="2000" dirty="0">
                <a:latin typeface="Tw Cen MT" panose="020B0602020104020603" pitchFamily="34" charset="-18"/>
              </a:rPr>
              <a:t> of EAGLE element </a:t>
            </a:r>
            <a:r>
              <a:rPr lang="sk-SK" sz="2000" i="1" dirty="0">
                <a:latin typeface="Tw Cen MT" panose="020B0602020104020603" pitchFamily="34" charset="-18"/>
              </a:rPr>
              <a:t>Air Transport </a:t>
            </a:r>
            <a:r>
              <a:rPr lang="sk-SK" sz="2000" dirty="0">
                <a:latin typeface="Tw Cen MT" panose="020B0602020104020603" pitchFamily="34" charset="-18"/>
              </a:rPr>
              <a:t>in </a:t>
            </a:r>
            <a:r>
              <a:rPr lang="sk-SK" sz="2000" dirty="0" err="1">
                <a:latin typeface="Tw Cen MT" panose="020B0602020104020603" pitchFamily="34" charset="-18"/>
              </a:rPr>
              <a:t>cell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higher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than</a:t>
            </a:r>
            <a:r>
              <a:rPr lang="sk-SK" sz="2000" dirty="0">
                <a:latin typeface="Tw Cen MT" panose="020B0602020104020603" pitchFamily="34" charset="-18"/>
              </a:rPr>
              <a:t> 50%? </a:t>
            </a:r>
          </a:p>
        </p:txBody>
      </p:sp>
      <p:cxnSp>
        <p:nvCxnSpPr>
          <p:cNvPr id="33" name="Rovná spojovacia šípka 32">
            <a:extLst>
              <a:ext uri="{FF2B5EF4-FFF2-40B4-BE49-F238E27FC236}">
                <a16:creationId xmlns:a16="http://schemas.microsoft.com/office/drawing/2014/main" id="{C166E472-08FE-0917-85FC-0F505CF922E8}"/>
              </a:ext>
            </a:extLst>
          </p:cNvPr>
          <p:cNvCxnSpPr>
            <a:cxnSpLocks/>
          </p:cNvCxnSpPr>
          <p:nvPr/>
        </p:nvCxnSpPr>
        <p:spPr>
          <a:xfrm flipH="1">
            <a:off x="6525209" y="4642197"/>
            <a:ext cx="1219200" cy="9095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ovná spojovacia šípka 35">
            <a:extLst>
              <a:ext uri="{FF2B5EF4-FFF2-40B4-BE49-F238E27FC236}">
                <a16:creationId xmlns:a16="http://schemas.microsoft.com/office/drawing/2014/main" id="{09382CA6-EC0F-A6BD-AA65-C36ACCBF6505}"/>
              </a:ext>
            </a:extLst>
          </p:cNvPr>
          <p:cNvCxnSpPr>
            <a:cxnSpLocks/>
          </p:cNvCxnSpPr>
          <p:nvPr/>
        </p:nvCxnSpPr>
        <p:spPr>
          <a:xfrm>
            <a:off x="8537632" y="4650516"/>
            <a:ext cx="987246" cy="892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ástupný objekt pre obsah 3">
            <a:extLst>
              <a:ext uri="{FF2B5EF4-FFF2-40B4-BE49-F238E27FC236}">
                <a16:creationId xmlns:a16="http://schemas.microsoft.com/office/drawing/2014/main" id="{57FCDDDE-C049-05A7-E518-8CAFBD3FB200}"/>
              </a:ext>
            </a:extLst>
          </p:cNvPr>
          <p:cNvSpPr txBox="1">
            <a:spLocks/>
          </p:cNvSpPr>
          <p:nvPr/>
        </p:nvSpPr>
        <p:spPr>
          <a:xfrm>
            <a:off x="6097439" y="4795759"/>
            <a:ext cx="1038807" cy="55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solidFill>
                  <a:srgbClr val="00B050"/>
                </a:solidFill>
                <a:latin typeface="Tw Cen MT" panose="020B0602020104020603" pitchFamily="34" charset="-18"/>
              </a:rPr>
              <a:t>YES</a:t>
            </a:r>
            <a:endParaRPr lang="en-US" sz="2000" dirty="0">
              <a:solidFill>
                <a:srgbClr val="00B050"/>
              </a:solidFill>
              <a:latin typeface="Tw Cen MT" panose="020B0602020104020603" pitchFamily="34" charset="-18"/>
            </a:endParaRPr>
          </a:p>
        </p:txBody>
      </p:sp>
      <p:sp>
        <p:nvSpPr>
          <p:cNvPr id="40" name="Zástupný objekt pre obsah 3">
            <a:extLst>
              <a:ext uri="{FF2B5EF4-FFF2-40B4-BE49-F238E27FC236}">
                <a16:creationId xmlns:a16="http://schemas.microsoft.com/office/drawing/2014/main" id="{FC92D78E-5A4E-3467-17E5-5BF76B081871}"/>
              </a:ext>
            </a:extLst>
          </p:cNvPr>
          <p:cNvSpPr txBox="1">
            <a:spLocks/>
          </p:cNvSpPr>
          <p:nvPr/>
        </p:nvSpPr>
        <p:spPr>
          <a:xfrm>
            <a:off x="9024380" y="4798986"/>
            <a:ext cx="1436257" cy="44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solidFill>
                  <a:srgbClr val="FF0000"/>
                </a:solidFill>
                <a:latin typeface="Tw Cen MT" panose="020B0602020104020603" pitchFamily="34" charset="-18"/>
              </a:rPr>
              <a:t>NO</a:t>
            </a:r>
            <a:endParaRPr lang="en-US" sz="2000" dirty="0">
              <a:solidFill>
                <a:srgbClr val="FF0000"/>
              </a:solidFill>
              <a:latin typeface="Tw Cen MT" panose="020B0602020104020603" pitchFamily="34" charset="-18"/>
            </a:endParaRPr>
          </a:p>
        </p:txBody>
      </p:sp>
      <p:sp>
        <p:nvSpPr>
          <p:cNvPr id="41" name="Zástupný objekt pre obsah 3">
            <a:extLst>
              <a:ext uri="{FF2B5EF4-FFF2-40B4-BE49-F238E27FC236}">
                <a16:creationId xmlns:a16="http://schemas.microsoft.com/office/drawing/2014/main" id="{8DA066C4-2158-DE71-198D-E2F8A0AE5156}"/>
              </a:ext>
            </a:extLst>
          </p:cNvPr>
          <p:cNvSpPr txBox="1">
            <a:spLocks/>
          </p:cNvSpPr>
          <p:nvPr/>
        </p:nvSpPr>
        <p:spPr>
          <a:xfrm>
            <a:off x="4535756" y="5673995"/>
            <a:ext cx="3120487" cy="7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solidFill>
                  <a:srgbClr val="00B050"/>
                </a:solidFill>
                <a:latin typeface="Tw Cen MT" panose="020B0602020104020603" pitchFamily="34" charset="-18"/>
              </a:rPr>
              <a:t>Classified</a:t>
            </a:r>
            <a:r>
              <a:rPr lang="sk-SK" sz="2000" dirty="0">
                <a:solidFill>
                  <a:srgbClr val="00B050"/>
                </a:solidFill>
                <a:latin typeface="Tw Cen MT" panose="020B0602020104020603" pitchFamily="34" charset="-18"/>
              </a:rPr>
              <a:t> as 124 - </a:t>
            </a:r>
            <a:r>
              <a:rPr lang="sk-SK" sz="2000" dirty="0" err="1">
                <a:solidFill>
                  <a:srgbClr val="00B050"/>
                </a:solidFill>
                <a:latin typeface="Tw Cen MT" panose="020B0602020104020603" pitchFamily="34" charset="-18"/>
              </a:rPr>
              <a:t>Airports</a:t>
            </a:r>
            <a:endParaRPr lang="en-US" sz="2000" dirty="0">
              <a:solidFill>
                <a:srgbClr val="00B050"/>
              </a:solidFill>
              <a:latin typeface="Tw Cen MT" panose="020B0602020104020603" pitchFamily="34" charset="-18"/>
            </a:endParaRPr>
          </a:p>
        </p:txBody>
      </p:sp>
      <p:sp>
        <p:nvSpPr>
          <p:cNvPr id="42" name="Zástupný objekt pre obsah 3">
            <a:extLst>
              <a:ext uri="{FF2B5EF4-FFF2-40B4-BE49-F238E27FC236}">
                <a16:creationId xmlns:a16="http://schemas.microsoft.com/office/drawing/2014/main" id="{1F5E3E9B-A5A0-9620-1757-EB1C51244A84}"/>
              </a:ext>
            </a:extLst>
          </p:cNvPr>
          <p:cNvSpPr txBox="1">
            <a:spLocks/>
          </p:cNvSpPr>
          <p:nvPr/>
        </p:nvSpPr>
        <p:spPr>
          <a:xfrm>
            <a:off x="8912412" y="5673995"/>
            <a:ext cx="1436257" cy="44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solidFill>
                  <a:srgbClr val="FF0000"/>
                </a:solidFill>
                <a:latin typeface="Tw Cen MT" panose="020B0602020104020603" pitchFamily="34" charset="-18"/>
              </a:rPr>
              <a:t>Next</a:t>
            </a:r>
            <a:r>
              <a:rPr lang="sk-SK" sz="2000" dirty="0">
                <a:solidFill>
                  <a:srgbClr val="FF0000"/>
                </a:solidFill>
                <a:latin typeface="Tw Cen MT" panose="020B0602020104020603" pitchFamily="34" charset="-18"/>
              </a:rPr>
              <a:t> rule</a:t>
            </a:r>
            <a:endParaRPr lang="en-US" sz="2000" dirty="0">
              <a:solidFill>
                <a:srgbClr val="FF0000"/>
              </a:solidFill>
              <a:latin typeface="Tw Cen MT" panose="020B0602020104020603" pitchFamily="34" charset="-18"/>
            </a:endParaRPr>
          </a:p>
        </p:txBody>
      </p:sp>
      <p:cxnSp>
        <p:nvCxnSpPr>
          <p:cNvPr id="47" name="Spojnica: zalomená 46">
            <a:extLst>
              <a:ext uri="{FF2B5EF4-FFF2-40B4-BE49-F238E27FC236}">
                <a16:creationId xmlns:a16="http://schemas.microsoft.com/office/drawing/2014/main" id="{A2347255-0C68-11EB-6925-BB4CE10FCEAF}"/>
              </a:ext>
            </a:extLst>
          </p:cNvPr>
          <p:cNvCxnSpPr>
            <a:cxnSpLocks/>
          </p:cNvCxnSpPr>
          <p:nvPr/>
        </p:nvCxnSpPr>
        <p:spPr>
          <a:xfrm flipV="1">
            <a:off x="3498979" y="2929425"/>
            <a:ext cx="1875454" cy="1721092"/>
          </a:xfrm>
          <a:prstGeom prst="bentConnector3">
            <a:avLst>
              <a:gd name="adj1" fmla="val 6592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0" grpId="0"/>
      <p:bldP spid="22" grpId="0"/>
      <p:bldP spid="24" grpId="0"/>
      <p:bldP spid="30" grpId="0"/>
      <p:bldP spid="32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3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DATA USED IN CASE STUDY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9D472FC-25FA-5D53-E342-EC887D8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/>
          <a:lstStyle/>
          <a:p>
            <a:r>
              <a:rPr lang="sk-SK" dirty="0">
                <a:latin typeface="Tw Cen MT" panose="020B0602020104020603" pitchFamily="34" charset="-18"/>
              </a:rPr>
              <a:t>CLC+ </a:t>
            </a:r>
            <a:r>
              <a:rPr lang="sk-SK" dirty="0" err="1">
                <a:latin typeface="Tw Cen MT" panose="020B0602020104020603" pitchFamily="34" charset="-18"/>
              </a:rPr>
              <a:t>Backbone</a:t>
            </a:r>
            <a:r>
              <a:rPr lang="sk-SK" dirty="0">
                <a:latin typeface="Tw Cen MT" panose="020B0602020104020603" pitchFamily="34" charset="-18"/>
              </a:rPr>
              <a:t> 2018 raster </a:t>
            </a:r>
            <a:r>
              <a:rPr lang="sk-SK" dirty="0" err="1">
                <a:latin typeface="Tw Cen MT" panose="020B0602020104020603" pitchFamily="34" charset="-18"/>
              </a:rPr>
              <a:t>product</a:t>
            </a:r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endParaRPr lang="sk-SK" dirty="0">
              <a:latin typeface="Tw Cen MT" panose="020B0602020104020603" pitchFamily="34" charset="-18"/>
            </a:endParaRPr>
          </a:p>
          <a:p>
            <a:r>
              <a:rPr lang="sk-SK" dirty="0">
                <a:latin typeface="Tw Cen MT" panose="020B0602020104020603" pitchFamily="34" charset="-18"/>
              </a:rPr>
              <a:t>LPIS</a:t>
            </a:r>
          </a:p>
          <a:p>
            <a:r>
              <a:rPr lang="sk-SK" dirty="0">
                <a:latin typeface="Tw Cen MT" panose="020B0602020104020603" pitchFamily="34" charset="-18"/>
              </a:rPr>
              <a:t>INSPIRE </a:t>
            </a:r>
            <a:r>
              <a:rPr lang="sk-SK" dirty="0" err="1">
                <a:latin typeface="Tw Cen MT" panose="020B0602020104020603" pitchFamily="34" charset="-18"/>
              </a:rPr>
              <a:t>datasets</a:t>
            </a:r>
            <a:r>
              <a:rPr lang="sk-SK" dirty="0">
                <a:latin typeface="Tw Cen MT" panose="020B0602020104020603" pitchFamily="34" charset="-18"/>
              </a:rPr>
              <a:t>: </a:t>
            </a:r>
            <a:r>
              <a:rPr lang="sk-SK" dirty="0" err="1">
                <a:latin typeface="Tw Cen MT" panose="020B0602020104020603" pitchFamily="34" charset="-18"/>
              </a:rPr>
              <a:t>Buildings</a:t>
            </a:r>
            <a:r>
              <a:rPr lang="sk-SK" dirty="0">
                <a:latin typeface="Tw Cen MT" panose="020B0602020104020603" pitchFamily="34" charset="-18"/>
              </a:rPr>
              <a:t>, Transport </a:t>
            </a:r>
            <a:r>
              <a:rPr lang="sk-SK" dirty="0" err="1">
                <a:latin typeface="Tw Cen MT" panose="020B0602020104020603" pitchFamily="34" charset="-18"/>
              </a:rPr>
              <a:t>networks</a:t>
            </a:r>
            <a:r>
              <a:rPr lang="sk-SK" dirty="0">
                <a:latin typeface="Tw Cen MT" panose="020B0602020104020603" pitchFamily="34" charset="-18"/>
              </a:rPr>
              <a:t>, </a:t>
            </a:r>
            <a:r>
              <a:rPr lang="sk-SK" dirty="0" err="1">
                <a:latin typeface="Tw Cen MT" panose="020B0602020104020603" pitchFamily="34" charset="-18"/>
              </a:rPr>
              <a:t>Hydrography</a:t>
            </a:r>
            <a:endParaRPr lang="sk-SK" dirty="0">
              <a:latin typeface="Tw Cen MT" panose="020B0602020104020603" pitchFamily="34" charset="-18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768F2B1-9C07-9868-4437-FF6008B2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89" y="1991977"/>
            <a:ext cx="3506663" cy="2874046"/>
          </a:xfrm>
          <a:prstGeom prst="rect">
            <a:avLst/>
          </a:prstGeom>
        </p:spPr>
      </p:pic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D4567189-515B-1D72-C6A2-7D6AEB423984}"/>
              </a:ext>
            </a:extLst>
          </p:cNvPr>
          <p:cNvSpPr txBox="1">
            <a:spLocks/>
          </p:cNvSpPr>
          <p:nvPr/>
        </p:nvSpPr>
        <p:spPr>
          <a:xfrm>
            <a:off x="4520841" y="2790469"/>
            <a:ext cx="6086061" cy="95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k-SK" sz="1800" dirty="0">
                <a:latin typeface="Tw Cen MT" panose="020B0602020104020603" pitchFamily="34" charset="-18"/>
              </a:rPr>
              <a:t>10 m </a:t>
            </a:r>
            <a:r>
              <a:rPr lang="sk-SK" sz="1800" dirty="0" err="1">
                <a:latin typeface="Tw Cen MT" panose="020B0602020104020603" pitchFamily="34" charset="-18"/>
              </a:rPr>
              <a:t>resolution</a:t>
            </a:r>
            <a:endParaRPr lang="sk-SK" sz="1800" dirty="0">
              <a:latin typeface="Tw Cen MT" panose="020B0602020104020603" pitchFamily="34" charset="-1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>
                <a:latin typeface="Tw Cen MT" panose="020B0602020104020603" pitchFamily="34" charset="-18"/>
              </a:rPr>
              <a:t>11 </a:t>
            </a:r>
            <a:r>
              <a:rPr lang="sk-SK" sz="1800" dirty="0" err="1">
                <a:latin typeface="Tw Cen MT" panose="020B0602020104020603" pitchFamily="34" charset="-18"/>
              </a:rPr>
              <a:t>essential</a:t>
            </a:r>
            <a:r>
              <a:rPr lang="sk-SK" sz="1800" dirty="0">
                <a:latin typeface="Tw Cen MT" panose="020B0602020104020603" pitchFamily="34" charset="-18"/>
              </a:rPr>
              <a:t> </a:t>
            </a:r>
            <a:r>
              <a:rPr lang="sk-SK" sz="1800" dirty="0" err="1">
                <a:latin typeface="Tw Cen MT" panose="020B0602020104020603" pitchFamily="34" charset="-18"/>
              </a:rPr>
              <a:t>land</a:t>
            </a:r>
            <a:r>
              <a:rPr lang="sk-SK" sz="1800" dirty="0">
                <a:latin typeface="Tw Cen MT" panose="020B0602020104020603" pitchFamily="34" charset="-18"/>
              </a:rPr>
              <a:t> </a:t>
            </a:r>
            <a:r>
              <a:rPr lang="sk-SK" sz="1800" dirty="0" err="1">
                <a:latin typeface="Tw Cen MT" panose="020B0602020104020603" pitchFamily="34" charset="-18"/>
              </a:rPr>
              <a:t>cover</a:t>
            </a:r>
            <a:r>
              <a:rPr lang="sk-SK" sz="1800" dirty="0">
                <a:latin typeface="Tw Cen MT" panose="020B0602020104020603" pitchFamily="34" charset="-18"/>
              </a:rPr>
              <a:t> </a:t>
            </a:r>
            <a:r>
              <a:rPr lang="sk-SK" sz="1800" dirty="0" err="1">
                <a:latin typeface="Tw Cen MT" panose="020B0602020104020603" pitchFamily="34" charset="-18"/>
              </a:rPr>
              <a:t>classes</a:t>
            </a:r>
            <a:endParaRPr lang="sk-SK" sz="1800" dirty="0">
              <a:latin typeface="Tw Cen MT" panose="020B0602020104020603" pitchFamily="34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18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133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2517-F1E3-5CDF-C849-41A4665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3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latin typeface="Tw Cen MT Condensed Extra Bold" panose="020B0803020202020204" pitchFamily="34" charset="-18"/>
              </a:rPr>
              <a:t>AIM OF THESIS</a:t>
            </a:r>
          </a:p>
        </p:txBody>
      </p:sp>
      <p:sp>
        <p:nvSpPr>
          <p:cNvPr id="6" name="Zástupný objekt pre obsah 3">
            <a:extLst>
              <a:ext uri="{FF2B5EF4-FFF2-40B4-BE49-F238E27FC236}">
                <a16:creationId xmlns:a16="http://schemas.microsoft.com/office/drawing/2014/main" id="{92877D49-B9DB-2CCD-DF07-2330E712F997}"/>
              </a:ext>
            </a:extLst>
          </p:cNvPr>
          <p:cNvSpPr txBox="1">
            <a:spLocks/>
          </p:cNvSpPr>
          <p:nvPr/>
        </p:nvSpPr>
        <p:spPr>
          <a:xfrm>
            <a:off x="1169241" y="1574889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dirty="0">
                <a:latin typeface="Tw Cen MT Condensed Extra Bold" panose="020B0803020202020204" pitchFamily="34" charset="-18"/>
              </a:rPr>
              <a:t>CLC+ LULUCF</a:t>
            </a:r>
            <a:endParaRPr lang="en-US" dirty="0">
              <a:latin typeface="Tw Cen MT Condensed Extra Bold" panose="020B0803020202020204" pitchFamily="34" charset="-18"/>
            </a:endParaRP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57FA7554-CA1C-75FA-C05C-90D2FE4A8880}"/>
              </a:ext>
            </a:extLst>
          </p:cNvPr>
          <p:cNvSpPr txBox="1">
            <a:spLocks/>
          </p:cNvSpPr>
          <p:nvPr/>
        </p:nvSpPr>
        <p:spPr>
          <a:xfrm>
            <a:off x="6264965" y="1574889"/>
            <a:ext cx="4377613" cy="5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dirty="0">
                <a:latin typeface="Tw Cen MT Condensed Extra Bold" panose="020B0803020202020204" pitchFamily="34" charset="-18"/>
              </a:rPr>
              <a:t>CLC+ LEGACY</a:t>
            </a:r>
            <a:endParaRPr lang="en-US" dirty="0">
              <a:latin typeface="Tw Cen MT Condensed Extra Bold" panose="020B0803020202020204" pitchFamily="34" charset="-18"/>
            </a:endParaRPr>
          </a:p>
        </p:txBody>
      </p:sp>
      <p:sp>
        <p:nvSpPr>
          <p:cNvPr id="54" name="Zástupný objekt pre obsah 3">
            <a:extLst>
              <a:ext uri="{FF2B5EF4-FFF2-40B4-BE49-F238E27FC236}">
                <a16:creationId xmlns:a16="http://schemas.microsoft.com/office/drawing/2014/main" id="{5D46EE49-EAB1-4E66-0D93-121AA298780E}"/>
              </a:ext>
            </a:extLst>
          </p:cNvPr>
          <p:cNvSpPr txBox="1">
            <a:spLocks/>
          </p:cNvSpPr>
          <p:nvPr/>
        </p:nvSpPr>
        <p:spPr>
          <a:xfrm>
            <a:off x="1169241" y="2129048"/>
            <a:ext cx="4691745" cy="8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w Cen MT" panose="020B0602020104020603" pitchFamily="34" charset="-18"/>
              </a:rPr>
              <a:t>information on land cover and land use for greenhouse gas reporting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sp>
        <p:nvSpPr>
          <p:cNvPr id="12" name="Zástupný objekt pre obsah 3">
            <a:extLst>
              <a:ext uri="{FF2B5EF4-FFF2-40B4-BE49-F238E27FC236}">
                <a16:creationId xmlns:a16="http://schemas.microsoft.com/office/drawing/2014/main" id="{8A1842C2-EC30-2278-4E17-A90812EF1B75}"/>
              </a:ext>
            </a:extLst>
          </p:cNvPr>
          <p:cNvSpPr txBox="1">
            <a:spLocks/>
          </p:cNvSpPr>
          <p:nvPr/>
        </p:nvSpPr>
        <p:spPr>
          <a:xfrm>
            <a:off x="6264965" y="2129048"/>
            <a:ext cx="4691745" cy="8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w Cen MT" panose="020B0602020104020603" pitchFamily="34" charset="-18"/>
              </a:rPr>
              <a:t>consistent product compatible with CLC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F6B63A11-9E80-B448-AF91-F3ED27DA35F3}"/>
              </a:ext>
            </a:extLst>
          </p:cNvPr>
          <p:cNvCxnSpPr>
            <a:cxnSpLocks/>
          </p:cNvCxnSpPr>
          <p:nvPr/>
        </p:nvCxnSpPr>
        <p:spPr>
          <a:xfrm flipH="1">
            <a:off x="2379306" y="2908096"/>
            <a:ext cx="350675" cy="947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DA20459A-D72F-3763-0AA0-1130F62B376C}"/>
              </a:ext>
            </a:extLst>
          </p:cNvPr>
          <p:cNvCxnSpPr>
            <a:cxnSpLocks/>
          </p:cNvCxnSpPr>
          <p:nvPr/>
        </p:nvCxnSpPr>
        <p:spPr>
          <a:xfrm>
            <a:off x="4306854" y="2904840"/>
            <a:ext cx="330460" cy="8740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ástupný objekt pre obsah 3">
            <a:extLst>
              <a:ext uri="{FF2B5EF4-FFF2-40B4-BE49-F238E27FC236}">
                <a16:creationId xmlns:a16="http://schemas.microsoft.com/office/drawing/2014/main" id="{E80D5F5A-3D7C-974B-FCE5-2ED3D1DDAF26}"/>
              </a:ext>
            </a:extLst>
          </p:cNvPr>
          <p:cNvSpPr txBox="1">
            <a:spLocks/>
          </p:cNvSpPr>
          <p:nvPr/>
        </p:nvSpPr>
        <p:spPr>
          <a:xfrm>
            <a:off x="950944" y="3986216"/>
            <a:ext cx="2035629" cy="8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Variant 1:</a:t>
            </a:r>
          </a:p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</a:t>
            </a:r>
            <a:r>
              <a:rPr lang="sk-SK" sz="2000" dirty="0" err="1">
                <a:latin typeface="Tw Cen MT" panose="020B0602020104020603" pitchFamily="34" charset="-18"/>
              </a:rPr>
              <a:t>Backbone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sp>
        <p:nvSpPr>
          <p:cNvPr id="20" name="Zástupný objekt pre obsah 3">
            <a:extLst>
              <a:ext uri="{FF2B5EF4-FFF2-40B4-BE49-F238E27FC236}">
                <a16:creationId xmlns:a16="http://schemas.microsoft.com/office/drawing/2014/main" id="{D75131E3-8831-3AC9-B796-5ED3E4AFB19C}"/>
              </a:ext>
            </a:extLst>
          </p:cNvPr>
          <p:cNvSpPr txBox="1">
            <a:spLocks/>
          </p:cNvSpPr>
          <p:nvPr/>
        </p:nvSpPr>
        <p:spPr>
          <a:xfrm>
            <a:off x="3581164" y="3980718"/>
            <a:ext cx="2768860" cy="8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Variant 2:</a:t>
            </a:r>
          </a:p>
          <a:p>
            <a:pPr marL="0" indent="0" algn="ctr">
              <a:buNone/>
            </a:pPr>
            <a:r>
              <a:rPr lang="sk-SK" sz="2000" dirty="0">
                <a:latin typeface="Tw Cen MT" panose="020B0602020104020603" pitchFamily="34" charset="-18"/>
              </a:rPr>
              <a:t>CLC+ </a:t>
            </a:r>
            <a:r>
              <a:rPr lang="sk-SK" sz="2000" dirty="0" err="1">
                <a:latin typeface="Tw Cen MT" panose="020B0602020104020603" pitchFamily="34" charset="-18"/>
              </a:rPr>
              <a:t>Backbone</a:t>
            </a:r>
            <a:r>
              <a:rPr lang="sk-SK" sz="2000" dirty="0">
                <a:latin typeface="Tw Cen MT" panose="020B0602020104020603" pitchFamily="34" charset="-18"/>
              </a:rPr>
              <a:t> + LPIS</a:t>
            </a: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4A104385-9204-6B05-47BD-02F304A966F3}"/>
              </a:ext>
            </a:extLst>
          </p:cNvPr>
          <p:cNvCxnSpPr>
            <a:cxnSpLocks/>
          </p:cNvCxnSpPr>
          <p:nvPr/>
        </p:nvCxnSpPr>
        <p:spPr>
          <a:xfrm>
            <a:off x="8610837" y="2687038"/>
            <a:ext cx="0" cy="8585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objekt pre obsah 3">
            <a:extLst>
              <a:ext uri="{FF2B5EF4-FFF2-40B4-BE49-F238E27FC236}">
                <a16:creationId xmlns:a16="http://schemas.microsoft.com/office/drawing/2014/main" id="{AC2B0AD0-7CF2-0E6E-A284-76348D58E7AF}"/>
              </a:ext>
            </a:extLst>
          </p:cNvPr>
          <p:cNvSpPr txBox="1">
            <a:spLocks/>
          </p:cNvSpPr>
          <p:nvPr/>
        </p:nvSpPr>
        <p:spPr>
          <a:xfrm>
            <a:off x="7226407" y="3893799"/>
            <a:ext cx="2768860" cy="41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All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available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data</a:t>
            </a:r>
            <a:endParaRPr lang="sk-SK" sz="2000" dirty="0">
              <a:latin typeface="Tw Cen MT" panose="020B0602020104020603" pitchFamily="34" charset="-18"/>
            </a:endParaRP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F643862F-4ACA-C1FA-540A-2E0200768A0A}"/>
              </a:ext>
            </a:extLst>
          </p:cNvPr>
          <p:cNvCxnSpPr>
            <a:cxnSpLocks/>
          </p:cNvCxnSpPr>
          <p:nvPr/>
        </p:nvCxnSpPr>
        <p:spPr>
          <a:xfrm>
            <a:off x="2364990" y="4818093"/>
            <a:ext cx="330460" cy="8740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E7B6C65E-FDD9-762F-802B-B0609AF17835}"/>
              </a:ext>
            </a:extLst>
          </p:cNvPr>
          <p:cNvCxnSpPr>
            <a:cxnSpLocks/>
          </p:cNvCxnSpPr>
          <p:nvPr/>
        </p:nvCxnSpPr>
        <p:spPr>
          <a:xfrm flipH="1">
            <a:off x="4400619" y="4781187"/>
            <a:ext cx="350675" cy="947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objekt pre obsah 3">
            <a:extLst>
              <a:ext uri="{FF2B5EF4-FFF2-40B4-BE49-F238E27FC236}">
                <a16:creationId xmlns:a16="http://schemas.microsoft.com/office/drawing/2014/main" id="{35959823-2CB9-37C4-1E69-1F59F2041F03}"/>
              </a:ext>
            </a:extLst>
          </p:cNvPr>
          <p:cNvSpPr txBox="1">
            <a:spLocks/>
          </p:cNvSpPr>
          <p:nvPr/>
        </p:nvSpPr>
        <p:spPr>
          <a:xfrm>
            <a:off x="1380498" y="5832388"/>
            <a:ext cx="4480488" cy="36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Comparison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with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reclassified</a:t>
            </a:r>
            <a:r>
              <a:rPr lang="sk-SK" sz="2000" dirty="0">
                <a:latin typeface="Tw Cen MT" panose="020B0602020104020603" pitchFamily="34" charset="-18"/>
              </a:rPr>
              <a:t> CLC 2018</a:t>
            </a:r>
          </a:p>
        </p:txBody>
      </p: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794B7297-EB28-E1FE-C352-5718662215B5}"/>
              </a:ext>
            </a:extLst>
          </p:cNvPr>
          <p:cNvCxnSpPr>
            <a:cxnSpLocks/>
          </p:cNvCxnSpPr>
          <p:nvPr/>
        </p:nvCxnSpPr>
        <p:spPr>
          <a:xfrm>
            <a:off x="8610837" y="4464752"/>
            <a:ext cx="0" cy="8585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ástupný objekt pre obsah 3">
            <a:extLst>
              <a:ext uri="{FF2B5EF4-FFF2-40B4-BE49-F238E27FC236}">
                <a16:creationId xmlns:a16="http://schemas.microsoft.com/office/drawing/2014/main" id="{AEDA59D0-1ED7-3D23-19FC-728C5910E99D}"/>
              </a:ext>
            </a:extLst>
          </p:cNvPr>
          <p:cNvSpPr txBox="1">
            <a:spLocks/>
          </p:cNvSpPr>
          <p:nvPr/>
        </p:nvSpPr>
        <p:spPr>
          <a:xfrm>
            <a:off x="6684260" y="5482314"/>
            <a:ext cx="3892228" cy="36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err="1">
                <a:latin typeface="Tw Cen MT" panose="020B0602020104020603" pitchFamily="34" charset="-18"/>
              </a:rPr>
              <a:t>Comparison</a:t>
            </a:r>
            <a:r>
              <a:rPr lang="sk-SK" sz="2000" dirty="0">
                <a:latin typeface="Tw Cen MT" panose="020B0602020104020603" pitchFamily="34" charset="-18"/>
              </a:rPr>
              <a:t> </a:t>
            </a:r>
            <a:r>
              <a:rPr lang="sk-SK" sz="2000" dirty="0" err="1">
                <a:latin typeface="Tw Cen MT" panose="020B0602020104020603" pitchFamily="34" charset="-18"/>
              </a:rPr>
              <a:t>with</a:t>
            </a:r>
            <a:r>
              <a:rPr lang="sk-SK" sz="2000" dirty="0">
                <a:latin typeface="Tw Cen MT" panose="020B0602020104020603" pitchFamily="34" charset="-18"/>
              </a:rPr>
              <a:t> CLC 2018</a:t>
            </a:r>
          </a:p>
        </p:txBody>
      </p:sp>
    </p:spTree>
    <p:extLst>
      <p:ext uri="{BB962C8B-B14F-4D97-AF65-F5344CB8AC3E}">
        <p14:creationId xmlns:p14="http://schemas.microsoft.com/office/powerpoint/2010/main" val="223083041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459</Words>
  <Application>Microsoft Office PowerPoint</Application>
  <PresentationFormat>Širokouhlá</PresentationFormat>
  <Paragraphs>124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Tw Cen MT Condensed Extra Bold</vt:lpstr>
      <vt:lpstr>Wingdings</vt:lpstr>
      <vt:lpstr>Motív Office</vt:lpstr>
      <vt:lpstr>CLC+ case study applied on Slovak Republic</vt:lpstr>
      <vt:lpstr>BACKGROUND</vt:lpstr>
      <vt:lpstr>CLC vs CLC+</vt:lpstr>
      <vt:lpstr>Prezentácia programu PowerPoint</vt:lpstr>
      <vt:lpstr>EAGLE MODEL CONCEPT APPLICATION</vt:lpstr>
      <vt:lpstr>CLC+ Core = multi-use grid database</vt:lpstr>
      <vt:lpstr>CLC+ Core workflow</vt:lpstr>
      <vt:lpstr>DATA USED IN CASE STUDY</vt:lpstr>
      <vt:lpstr>AIM OF THESIS</vt:lpstr>
      <vt:lpstr>CLC+ LULUCF</vt:lpstr>
      <vt:lpstr>CLC+ Legacy</vt:lpstr>
      <vt:lpstr>CLC+ PROBLEMS IDENTIFIED DURING PRODUCTION</vt:lpstr>
      <vt:lpstr>CONCLUSION</vt:lpstr>
      <vt:lpstr>CLC+ case study applied on Slovak Republic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CLC+ case study applied on Slovak Republic</dc:title>
  <dc:creator>Marcel Hudcovič</dc:creator>
  <cp:lastModifiedBy>Marcel Hudcovič</cp:lastModifiedBy>
  <cp:revision>3</cp:revision>
  <dcterms:created xsi:type="dcterms:W3CDTF">2024-08-31T14:27:17Z</dcterms:created>
  <dcterms:modified xsi:type="dcterms:W3CDTF">2024-09-06T10:04:05Z</dcterms:modified>
</cp:coreProperties>
</file>