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64" r:id="rId3"/>
    <p:sldId id="265" r:id="rId4"/>
    <p:sldId id="266" r:id="rId5"/>
    <p:sldId id="273" r:id="rId6"/>
    <p:sldId id="267" r:id="rId7"/>
    <p:sldId id="268" r:id="rId8"/>
    <p:sldId id="269" r:id="rId9"/>
    <p:sldId id="259" r:id="rId10"/>
    <p:sldId id="258" r:id="rId11"/>
    <p:sldId id="260" r:id="rId12"/>
    <p:sldId id="261" r:id="rId13"/>
    <p:sldId id="263" r:id="rId14"/>
    <p:sldId id="274" r:id="rId15"/>
    <p:sldId id="270"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7132"/>
    <a:srgbClr val="FF7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0" d="100"/>
          <a:sy n="110" d="100"/>
        </p:scale>
        <p:origin x="59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C31550-3FCD-4423-BED9-23A0D3D05975}" type="doc">
      <dgm:prSet loTypeId="urn:microsoft.com/office/officeart/2005/8/layout/vList2" loCatId="list" qsTypeId="urn:microsoft.com/office/officeart/2005/8/quickstyle/simple1" qsCatId="simple" csTypeId="urn:microsoft.com/office/officeart/2005/8/colors/accent1_2" csCatId="accent1" phldr="1"/>
      <dgm:spPr/>
    </dgm:pt>
    <dgm:pt modelId="{E4A236A6-497A-4328-8A7C-10DF71EE1CAC}">
      <dgm:prSet phldrT="[Text]"/>
      <dgm:spPr>
        <a:solidFill>
          <a:srgbClr val="E97132"/>
        </a:solidFill>
      </dgm:spPr>
      <dgm:t>
        <a:bodyPr/>
        <a:lstStyle/>
        <a:p>
          <a:pPr algn="ctr">
            <a:buFont typeface="Arial" panose="020B0604020202020204" pitchFamily="34" charset="0"/>
            <a:buNone/>
          </a:pPr>
          <a:r>
            <a:rPr lang="en-US" i="0" u="none" strike="noStrike" baseline="0" dirty="0">
              <a:latin typeface="Times New Roman" panose="02020603050405020304" pitchFamily="18" charset="0"/>
            </a:rPr>
            <a:t>Pre-process</a:t>
          </a:r>
          <a:endParaRPr lang="en-US" dirty="0"/>
        </a:p>
      </dgm:t>
    </dgm:pt>
    <dgm:pt modelId="{1FA387AF-AF98-47B6-8C9E-4D94D9EC1457}" type="parTrans" cxnId="{995725A9-1E97-4094-91DF-E019F0F10DB7}">
      <dgm:prSet/>
      <dgm:spPr/>
      <dgm:t>
        <a:bodyPr/>
        <a:lstStyle/>
        <a:p>
          <a:pPr algn="ctr"/>
          <a:endParaRPr lang="en-US"/>
        </a:p>
      </dgm:t>
    </dgm:pt>
    <dgm:pt modelId="{E0D9CBC8-8BA7-4BFC-B52D-C0586270464D}" type="sibTrans" cxnId="{995725A9-1E97-4094-91DF-E019F0F10DB7}">
      <dgm:prSet/>
      <dgm:spPr/>
      <dgm:t>
        <a:bodyPr/>
        <a:lstStyle/>
        <a:p>
          <a:pPr algn="ctr"/>
          <a:endParaRPr lang="en-US"/>
        </a:p>
      </dgm:t>
    </dgm:pt>
    <dgm:pt modelId="{0F6F3C33-9397-47DE-B15C-A4944DB14474}">
      <dgm:prSet phldrT="[Text]"/>
      <dgm:spPr>
        <a:solidFill>
          <a:schemeClr val="accent2"/>
        </a:solidFill>
      </dgm:spPr>
      <dgm:t>
        <a:bodyPr/>
        <a:lstStyle/>
        <a:p>
          <a:pPr algn="ctr">
            <a:buFont typeface="Arial" panose="020B0604020202020204" pitchFamily="34" charset="0"/>
            <a:buNone/>
          </a:pPr>
          <a:r>
            <a:rPr lang="en-US" dirty="0">
              <a:latin typeface="Times New Roman" panose="02020603050405020304" pitchFamily="18" charset="0"/>
            </a:rPr>
            <a:t>Edge extraction</a:t>
          </a:r>
          <a:endParaRPr lang="en-US" dirty="0"/>
        </a:p>
      </dgm:t>
    </dgm:pt>
    <dgm:pt modelId="{07163454-0DD9-4D5E-A538-1B39E9FD4A1B}" type="parTrans" cxnId="{CE3E8E87-A8B6-4F8E-947A-D495704EB4F3}">
      <dgm:prSet/>
      <dgm:spPr/>
      <dgm:t>
        <a:bodyPr/>
        <a:lstStyle/>
        <a:p>
          <a:pPr algn="ctr"/>
          <a:endParaRPr lang="en-US"/>
        </a:p>
      </dgm:t>
    </dgm:pt>
    <dgm:pt modelId="{3EA667CD-0799-42AF-B1B6-C803F27659BC}" type="sibTrans" cxnId="{CE3E8E87-A8B6-4F8E-947A-D495704EB4F3}">
      <dgm:prSet/>
      <dgm:spPr/>
      <dgm:t>
        <a:bodyPr/>
        <a:lstStyle/>
        <a:p>
          <a:pPr algn="ctr"/>
          <a:endParaRPr lang="en-US"/>
        </a:p>
      </dgm:t>
    </dgm:pt>
    <dgm:pt modelId="{FC01C7AA-D4B1-4186-9658-491A84AF700B}">
      <dgm:prSet phldrT="[Text]"/>
      <dgm:spPr>
        <a:solidFill>
          <a:schemeClr val="accent2"/>
        </a:solidFill>
      </dgm:spPr>
      <dgm:t>
        <a:bodyPr/>
        <a:lstStyle/>
        <a:p>
          <a:pPr algn="ctr">
            <a:buFont typeface="Arial" panose="020B0604020202020204" pitchFamily="34" charset="0"/>
            <a:buNone/>
          </a:pPr>
          <a:r>
            <a:rPr lang="en-US" dirty="0">
              <a:latin typeface="Times New Roman" panose="02020603050405020304" pitchFamily="18" charset="0"/>
            </a:rPr>
            <a:t>Skeleton generation</a:t>
          </a:r>
          <a:endParaRPr lang="en-US" dirty="0"/>
        </a:p>
      </dgm:t>
    </dgm:pt>
    <dgm:pt modelId="{DF273410-9B2E-4822-AA4A-F30ADB6A504D}" type="parTrans" cxnId="{05B6200B-B04A-41FC-9A89-2A1CB94BF472}">
      <dgm:prSet/>
      <dgm:spPr/>
      <dgm:t>
        <a:bodyPr/>
        <a:lstStyle/>
        <a:p>
          <a:pPr algn="ctr"/>
          <a:endParaRPr lang="en-US"/>
        </a:p>
      </dgm:t>
    </dgm:pt>
    <dgm:pt modelId="{5EC100D6-8A70-4F62-BCC2-24B32F05A41F}" type="sibTrans" cxnId="{05B6200B-B04A-41FC-9A89-2A1CB94BF472}">
      <dgm:prSet/>
      <dgm:spPr/>
      <dgm:t>
        <a:bodyPr/>
        <a:lstStyle/>
        <a:p>
          <a:pPr algn="ctr"/>
          <a:endParaRPr lang="en-US"/>
        </a:p>
      </dgm:t>
    </dgm:pt>
    <dgm:pt modelId="{40C856E5-5F35-43FD-8AFD-07F28929CD93}">
      <dgm:prSet/>
      <dgm:spPr>
        <a:solidFill>
          <a:schemeClr val="accent2"/>
        </a:solidFill>
      </dgm:spPr>
      <dgm:t>
        <a:bodyPr/>
        <a:lstStyle/>
        <a:p>
          <a:pPr algn="ctr"/>
          <a:r>
            <a:rPr lang="en-US" dirty="0">
              <a:latin typeface="Times New Roman" panose="02020603050405020304" pitchFamily="18" charset="0"/>
            </a:rPr>
            <a:t>Profile statistics</a:t>
          </a:r>
        </a:p>
      </dgm:t>
    </dgm:pt>
    <dgm:pt modelId="{3FA5B0DC-022D-40BF-AD41-17D1CC87EF37}" type="parTrans" cxnId="{6DD554EF-F4ED-4708-8AFC-7D6FD30DB7DD}">
      <dgm:prSet/>
      <dgm:spPr/>
      <dgm:t>
        <a:bodyPr/>
        <a:lstStyle/>
        <a:p>
          <a:pPr algn="ctr"/>
          <a:endParaRPr lang="en-US"/>
        </a:p>
      </dgm:t>
    </dgm:pt>
    <dgm:pt modelId="{FD795323-CE37-4863-9EEF-D422CC1773D8}" type="sibTrans" cxnId="{6DD554EF-F4ED-4708-8AFC-7D6FD30DB7DD}">
      <dgm:prSet/>
      <dgm:spPr/>
      <dgm:t>
        <a:bodyPr/>
        <a:lstStyle/>
        <a:p>
          <a:pPr algn="ctr"/>
          <a:endParaRPr lang="en-US"/>
        </a:p>
      </dgm:t>
    </dgm:pt>
    <dgm:pt modelId="{DA6B1FE0-E57E-4F22-959A-577AC3CB4E20}">
      <dgm:prSet/>
      <dgm:spPr>
        <a:solidFill>
          <a:schemeClr val="accent2"/>
        </a:solidFill>
      </dgm:spPr>
      <dgm:t>
        <a:bodyPr/>
        <a:lstStyle/>
        <a:p>
          <a:pPr algn="ctr"/>
          <a:r>
            <a:rPr lang="en-US">
              <a:latin typeface="Times New Roman" panose="02020603050405020304" pitchFamily="18" charset="0"/>
            </a:rPr>
            <a:t>Profile functions</a:t>
          </a:r>
          <a:endParaRPr lang="en-US" dirty="0"/>
        </a:p>
      </dgm:t>
    </dgm:pt>
    <dgm:pt modelId="{D0EB68CB-084C-4B1B-ABDD-120EDE9FB197}" type="parTrans" cxnId="{5A4FB2E8-B679-4068-B6DD-C5C5F0249715}">
      <dgm:prSet/>
      <dgm:spPr/>
      <dgm:t>
        <a:bodyPr/>
        <a:lstStyle/>
        <a:p>
          <a:pPr algn="ctr"/>
          <a:endParaRPr lang="en-US"/>
        </a:p>
      </dgm:t>
    </dgm:pt>
    <dgm:pt modelId="{432658F8-48F6-48E5-A14E-BF3902BA9AA4}" type="sibTrans" cxnId="{5A4FB2E8-B679-4068-B6DD-C5C5F0249715}">
      <dgm:prSet/>
      <dgm:spPr/>
      <dgm:t>
        <a:bodyPr/>
        <a:lstStyle/>
        <a:p>
          <a:pPr algn="ctr"/>
          <a:endParaRPr lang="en-US"/>
        </a:p>
      </dgm:t>
    </dgm:pt>
    <dgm:pt modelId="{74EC8FA0-D177-4D2B-B505-666792FE2286}" type="pres">
      <dgm:prSet presAssocID="{BAC31550-3FCD-4423-BED9-23A0D3D05975}" presName="linear" presStyleCnt="0">
        <dgm:presLayoutVars>
          <dgm:animLvl val="lvl"/>
          <dgm:resizeHandles val="exact"/>
        </dgm:presLayoutVars>
      </dgm:prSet>
      <dgm:spPr/>
    </dgm:pt>
    <dgm:pt modelId="{05A24CA5-76A4-44BE-B8FC-CC9C74E5B0FF}" type="pres">
      <dgm:prSet presAssocID="{E4A236A6-497A-4328-8A7C-10DF71EE1CAC}" presName="parentText" presStyleLbl="node1" presStyleIdx="0" presStyleCnt="5">
        <dgm:presLayoutVars>
          <dgm:chMax val="0"/>
          <dgm:bulletEnabled val="1"/>
        </dgm:presLayoutVars>
      </dgm:prSet>
      <dgm:spPr/>
      <dgm:t>
        <a:bodyPr/>
        <a:lstStyle/>
        <a:p>
          <a:endParaRPr lang="sk-SK"/>
        </a:p>
      </dgm:t>
    </dgm:pt>
    <dgm:pt modelId="{95428A82-2A63-4902-AD32-A81A6B08485D}" type="pres">
      <dgm:prSet presAssocID="{E0D9CBC8-8BA7-4BFC-B52D-C0586270464D}" presName="spacer" presStyleCnt="0"/>
      <dgm:spPr/>
    </dgm:pt>
    <dgm:pt modelId="{1FD68935-8ECB-4972-9876-8F876EA482DA}" type="pres">
      <dgm:prSet presAssocID="{0F6F3C33-9397-47DE-B15C-A4944DB14474}" presName="parentText" presStyleLbl="node1" presStyleIdx="1" presStyleCnt="5" custLinFactNeighborX="-256">
        <dgm:presLayoutVars>
          <dgm:chMax val="0"/>
          <dgm:bulletEnabled val="1"/>
        </dgm:presLayoutVars>
      </dgm:prSet>
      <dgm:spPr/>
      <dgm:t>
        <a:bodyPr/>
        <a:lstStyle/>
        <a:p>
          <a:endParaRPr lang="sk-SK"/>
        </a:p>
      </dgm:t>
    </dgm:pt>
    <dgm:pt modelId="{B67A2942-3F35-41F6-ADF6-3A69A409074D}" type="pres">
      <dgm:prSet presAssocID="{3EA667CD-0799-42AF-B1B6-C803F27659BC}" presName="spacer" presStyleCnt="0"/>
      <dgm:spPr/>
    </dgm:pt>
    <dgm:pt modelId="{325148F7-68B2-48CF-AC73-8CB3C871B4A9}" type="pres">
      <dgm:prSet presAssocID="{FC01C7AA-D4B1-4186-9658-491A84AF700B}" presName="parentText" presStyleLbl="node1" presStyleIdx="2" presStyleCnt="5">
        <dgm:presLayoutVars>
          <dgm:chMax val="0"/>
          <dgm:bulletEnabled val="1"/>
        </dgm:presLayoutVars>
      </dgm:prSet>
      <dgm:spPr/>
      <dgm:t>
        <a:bodyPr/>
        <a:lstStyle/>
        <a:p>
          <a:endParaRPr lang="sk-SK"/>
        </a:p>
      </dgm:t>
    </dgm:pt>
    <dgm:pt modelId="{63598688-271E-45F6-A65A-766CA7F770AF}" type="pres">
      <dgm:prSet presAssocID="{5EC100D6-8A70-4F62-BCC2-24B32F05A41F}" presName="spacer" presStyleCnt="0"/>
      <dgm:spPr/>
    </dgm:pt>
    <dgm:pt modelId="{4675E38A-9CF6-4097-8705-7FF04ECD0A19}" type="pres">
      <dgm:prSet presAssocID="{40C856E5-5F35-43FD-8AFD-07F28929CD93}" presName="parentText" presStyleLbl="node1" presStyleIdx="3" presStyleCnt="5">
        <dgm:presLayoutVars>
          <dgm:chMax val="0"/>
          <dgm:bulletEnabled val="1"/>
        </dgm:presLayoutVars>
      </dgm:prSet>
      <dgm:spPr/>
      <dgm:t>
        <a:bodyPr/>
        <a:lstStyle/>
        <a:p>
          <a:endParaRPr lang="sk-SK"/>
        </a:p>
      </dgm:t>
    </dgm:pt>
    <dgm:pt modelId="{EF2AF83C-8F6C-417D-A5F7-94E69FE97FBD}" type="pres">
      <dgm:prSet presAssocID="{FD795323-CE37-4863-9EEF-D422CC1773D8}" presName="spacer" presStyleCnt="0"/>
      <dgm:spPr/>
    </dgm:pt>
    <dgm:pt modelId="{7EC6E778-5BD2-42A1-AA20-A32192A70C3D}" type="pres">
      <dgm:prSet presAssocID="{DA6B1FE0-E57E-4F22-959A-577AC3CB4E20}" presName="parentText" presStyleLbl="node1" presStyleIdx="4" presStyleCnt="5">
        <dgm:presLayoutVars>
          <dgm:chMax val="0"/>
          <dgm:bulletEnabled val="1"/>
        </dgm:presLayoutVars>
      </dgm:prSet>
      <dgm:spPr/>
      <dgm:t>
        <a:bodyPr/>
        <a:lstStyle/>
        <a:p>
          <a:endParaRPr lang="sk-SK"/>
        </a:p>
      </dgm:t>
    </dgm:pt>
  </dgm:ptLst>
  <dgm:cxnLst>
    <dgm:cxn modelId="{05B6200B-B04A-41FC-9A89-2A1CB94BF472}" srcId="{BAC31550-3FCD-4423-BED9-23A0D3D05975}" destId="{FC01C7AA-D4B1-4186-9658-491A84AF700B}" srcOrd="2" destOrd="0" parTransId="{DF273410-9B2E-4822-AA4A-F30ADB6A504D}" sibTransId="{5EC100D6-8A70-4F62-BCC2-24B32F05A41F}"/>
    <dgm:cxn modelId="{050F4BCB-EC48-4094-A743-FAEC29C3738B}" type="presOf" srcId="{40C856E5-5F35-43FD-8AFD-07F28929CD93}" destId="{4675E38A-9CF6-4097-8705-7FF04ECD0A19}" srcOrd="0" destOrd="0" presId="urn:microsoft.com/office/officeart/2005/8/layout/vList2"/>
    <dgm:cxn modelId="{5A4FB2E8-B679-4068-B6DD-C5C5F0249715}" srcId="{BAC31550-3FCD-4423-BED9-23A0D3D05975}" destId="{DA6B1FE0-E57E-4F22-959A-577AC3CB4E20}" srcOrd="4" destOrd="0" parTransId="{D0EB68CB-084C-4B1B-ABDD-120EDE9FB197}" sibTransId="{432658F8-48F6-48E5-A14E-BF3902BA9AA4}"/>
    <dgm:cxn modelId="{DCA76AEB-AC2B-4F98-A05D-B26B55EB1E49}" type="presOf" srcId="{FC01C7AA-D4B1-4186-9658-491A84AF700B}" destId="{325148F7-68B2-48CF-AC73-8CB3C871B4A9}" srcOrd="0" destOrd="0" presId="urn:microsoft.com/office/officeart/2005/8/layout/vList2"/>
    <dgm:cxn modelId="{0EAC7C00-EA33-4CEA-A0B8-6998A4C81B3B}" type="presOf" srcId="{E4A236A6-497A-4328-8A7C-10DF71EE1CAC}" destId="{05A24CA5-76A4-44BE-B8FC-CC9C74E5B0FF}" srcOrd="0" destOrd="0" presId="urn:microsoft.com/office/officeart/2005/8/layout/vList2"/>
    <dgm:cxn modelId="{AE36A547-B912-40C3-A9CA-4ACC7479A752}" type="presOf" srcId="{DA6B1FE0-E57E-4F22-959A-577AC3CB4E20}" destId="{7EC6E778-5BD2-42A1-AA20-A32192A70C3D}" srcOrd="0" destOrd="0" presId="urn:microsoft.com/office/officeart/2005/8/layout/vList2"/>
    <dgm:cxn modelId="{6DD554EF-F4ED-4708-8AFC-7D6FD30DB7DD}" srcId="{BAC31550-3FCD-4423-BED9-23A0D3D05975}" destId="{40C856E5-5F35-43FD-8AFD-07F28929CD93}" srcOrd="3" destOrd="0" parTransId="{3FA5B0DC-022D-40BF-AD41-17D1CC87EF37}" sibTransId="{FD795323-CE37-4863-9EEF-D422CC1773D8}"/>
    <dgm:cxn modelId="{ABDF8CBD-44F2-4DAB-BCB5-5490EA93F877}" type="presOf" srcId="{0F6F3C33-9397-47DE-B15C-A4944DB14474}" destId="{1FD68935-8ECB-4972-9876-8F876EA482DA}" srcOrd="0" destOrd="0" presId="urn:microsoft.com/office/officeart/2005/8/layout/vList2"/>
    <dgm:cxn modelId="{CE3E8E87-A8B6-4F8E-947A-D495704EB4F3}" srcId="{BAC31550-3FCD-4423-BED9-23A0D3D05975}" destId="{0F6F3C33-9397-47DE-B15C-A4944DB14474}" srcOrd="1" destOrd="0" parTransId="{07163454-0DD9-4D5E-A538-1B39E9FD4A1B}" sibTransId="{3EA667CD-0799-42AF-B1B6-C803F27659BC}"/>
    <dgm:cxn modelId="{B89098AF-3B01-45C7-87DD-EDDF10B0110E}" type="presOf" srcId="{BAC31550-3FCD-4423-BED9-23A0D3D05975}" destId="{74EC8FA0-D177-4D2B-B505-666792FE2286}" srcOrd="0" destOrd="0" presId="urn:microsoft.com/office/officeart/2005/8/layout/vList2"/>
    <dgm:cxn modelId="{995725A9-1E97-4094-91DF-E019F0F10DB7}" srcId="{BAC31550-3FCD-4423-BED9-23A0D3D05975}" destId="{E4A236A6-497A-4328-8A7C-10DF71EE1CAC}" srcOrd="0" destOrd="0" parTransId="{1FA387AF-AF98-47B6-8C9E-4D94D9EC1457}" sibTransId="{E0D9CBC8-8BA7-4BFC-B52D-C0586270464D}"/>
    <dgm:cxn modelId="{9FC26789-DF3C-488D-B5FF-FC36157D0E8E}" type="presParOf" srcId="{74EC8FA0-D177-4D2B-B505-666792FE2286}" destId="{05A24CA5-76A4-44BE-B8FC-CC9C74E5B0FF}" srcOrd="0" destOrd="0" presId="urn:microsoft.com/office/officeart/2005/8/layout/vList2"/>
    <dgm:cxn modelId="{94B7EEBA-14B6-4D4F-905C-D310CDEC32E3}" type="presParOf" srcId="{74EC8FA0-D177-4D2B-B505-666792FE2286}" destId="{95428A82-2A63-4902-AD32-A81A6B08485D}" srcOrd="1" destOrd="0" presId="urn:microsoft.com/office/officeart/2005/8/layout/vList2"/>
    <dgm:cxn modelId="{94BE4930-7E44-48A7-98B7-E5921C98F512}" type="presParOf" srcId="{74EC8FA0-D177-4D2B-B505-666792FE2286}" destId="{1FD68935-8ECB-4972-9876-8F876EA482DA}" srcOrd="2" destOrd="0" presId="urn:microsoft.com/office/officeart/2005/8/layout/vList2"/>
    <dgm:cxn modelId="{21DE84A1-6269-4901-ADD4-006C94E52FF5}" type="presParOf" srcId="{74EC8FA0-D177-4D2B-B505-666792FE2286}" destId="{B67A2942-3F35-41F6-ADF6-3A69A409074D}" srcOrd="3" destOrd="0" presId="urn:microsoft.com/office/officeart/2005/8/layout/vList2"/>
    <dgm:cxn modelId="{90246434-9054-4FE2-955B-7AC0B33081FB}" type="presParOf" srcId="{74EC8FA0-D177-4D2B-B505-666792FE2286}" destId="{325148F7-68B2-48CF-AC73-8CB3C871B4A9}" srcOrd="4" destOrd="0" presId="urn:microsoft.com/office/officeart/2005/8/layout/vList2"/>
    <dgm:cxn modelId="{55AC1CD4-81DE-48BC-BD04-21ADEF4622CF}" type="presParOf" srcId="{74EC8FA0-D177-4D2B-B505-666792FE2286}" destId="{63598688-271E-45F6-A65A-766CA7F770AF}" srcOrd="5" destOrd="0" presId="urn:microsoft.com/office/officeart/2005/8/layout/vList2"/>
    <dgm:cxn modelId="{4C275A85-B6C1-469A-8F90-BFDDB665C462}" type="presParOf" srcId="{74EC8FA0-D177-4D2B-B505-666792FE2286}" destId="{4675E38A-9CF6-4097-8705-7FF04ECD0A19}" srcOrd="6" destOrd="0" presId="urn:microsoft.com/office/officeart/2005/8/layout/vList2"/>
    <dgm:cxn modelId="{95EEEE27-3A6E-452F-A195-05A47B21CA05}" type="presParOf" srcId="{74EC8FA0-D177-4D2B-B505-666792FE2286}" destId="{EF2AF83C-8F6C-417D-A5F7-94E69FE97FBD}" srcOrd="7" destOrd="0" presId="urn:microsoft.com/office/officeart/2005/8/layout/vList2"/>
    <dgm:cxn modelId="{9297FD61-1D8E-4517-96F8-C8B62F23BB0F}" type="presParOf" srcId="{74EC8FA0-D177-4D2B-B505-666792FE2286}" destId="{7EC6E778-5BD2-42A1-AA20-A32192A70C3D}"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C31550-3FCD-4423-BED9-23A0D3D05975}" type="doc">
      <dgm:prSet loTypeId="urn:microsoft.com/office/officeart/2005/8/layout/vList2" loCatId="list" qsTypeId="urn:microsoft.com/office/officeart/2005/8/quickstyle/simple1" qsCatId="simple" csTypeId="urn:microsoft.com/office/officeart/2005/8/colors/accent1_2" csCatId="accent1" phldr="1"/>
      <dgm:spPr/>
    </dgm:pt>
    <dgm:pt modelId="{E4A236A6-497A-4328-8A7C-10DF71EE1CAC}">
      <dgm:prSet phldrT="[Text]"/>
      <dgm:spPr>
        <a:solidFill>
          <a:srgbClr val="E97132"/>
        </a:solidFill>
      </dgm:spPr>
      <dgm:t>
        <a:bodyPr/>
        <a:lstStyle/>
        <a:p>
          <a:pPr algn="ctr">
            <a:buFont typeface="Arial" panose="020B0604020202020204" pitchFamily="34" charset="0"/>
            <a:buNone/>
          </a:pPr>
          <a:r>
            <a:rPr lang="en-US" i="0" u="none" strike="noStrike" baseline="0" dirty="0">
              <a:latin typeface="Times New Roman" panose="02020603050405020304" pitchFamily="18" charset="0"/>
            </a:rPr>
            <a:t>Automatization of algorithm</a:t>
          </a:r>
          <a:endParaRPr lang="en-US" dirty="0"/>
        </a:p>
      </dgm:t>
    </dgm:pt>
    <dgm:pt modelId="{1FA387AF-AF98-47B6-8C9E-4D94D9EC1457}" type="parTrans" cxnId="{995725A9-1E97-4094-91DF-E019F0F10DB7}">
      <dgm:prSet/>
      <dgm:spPr/>
      <dgm:t>
        <a:bodyPr/>
        <a:lstStyle/>
        <a:p>
          <a:pPr algn="ctr"/>
          <a:endParaRPr lang="en-US"/>
        </a:p>
      </dgm:t>
    </dgm:pt>
    <dgm:pt modelId="{E0D9CBC8-8BA7-4BFC-B52D-C0586270464D}" type="sibTrans" cxnId="{995725A9-1E97-4094-91DF-E019F0F10DB7}">
      <dgm:prSet/>
      <dgm:spPr/>
      <dgm:t>
        <a:bodyPr/>
        <a:lstStyle/>
        <a:p>
          <a:pPr algn="ctr"/>
          <a:endParaRPr lang="en-US"/>
        </a:p>
      </dgm:t>
    </dgm:pt>
    <dgm:pt modelId="{0F6F3C33-9397-47DE-B15C-A4944DB14474}">
      <dgm:prSet phldrT="[Text]"/>
      <dgm:spPr>
        <a:solidFill>
          <a:schemeClr val="accent2"/>
        </a:solidFill>
      </dgm:spPr>
      <dgm:t>
        <a:bodyPr/>
        <a:lstStyle/>
        <a:p>
          <a:pPr algn="ctr">
            <a:buFont typeface="Arial" panose="020B0604020202020204" pitchFamily="34" charset="0"/>
            <a:buNone/>
          </a:pPr>
          <a:r>
            <a:rPr lang="en-US" dirty="0">
              <a:latin typeface="Times New Roman" panose="02020603050405020304" pitchFamily="18" charset="0"/>
            </a:rPr>
            <a:t>Combination of different methods for various types of issues</a:t>
          </a:r>
          <a:endParaRPr lang="en-US" dirty="0"/>
        </a:p>
      </dgm:t>
    </dgm:pt>
    <dgm:pt modelId="{07163454-0DD9-4D5E-A538-1B39E9FD4A1B}" type="parTrans" cxnId="{CE3E8E87-A8B6-4F8E-947A-D495704EB4F3}">
      <dgm:prSet/>
      <dgm:spPr/>
      <dgm:t>
        <a:bodyPr/>
        <a:lstStyle/>
        <a:p>
          <a:pPr algn="ctr"/>
          <a:endParaRPr lang="en-US"/>
        </a:p>
      </dgm:t>
    </dgm:pt>
    <dgm:pt modelId="{3EA667CD-0799-42AF-B1B6-C803F27659BC}" type="sibTrans" cxnId="{CE3E8E87-A8B6-4F8E-947A-D495704EB4F3}">
      <dgm:prSet/>
      <dgm:spPr/>
      <dgm:t>
        <a:bodyPr/>
        <a:lstStyle/>
        <a:p>
          <a:pPr algn="ctr"/>
          <a:endParaRPr lang="en-US"/>
        </a:p>
      </dgm:t>
    </dgm:pt>
    <dgm:pt modelId="{FC01C7AA-D4B1-4186-9658-491A84AF700B}">
      <dgm:prSet phldrT="[Text]"/>
      <dgm:spPr>
        <a:solidFill>
          <a:schemeClr val="accent2"/>
        </a:solidFill>
      </dgm:spPr>
      <dgm:t>
        <a:bodyPr/>
        <a:lstStyle/>
        <a:p>
          <a:pPr algn="ctr">
            <a:buFont typeface="Arial" panose="020B0604020202020204" pitchFamily="34" charset="0"/>
            <a:buNone/>
          </a:pPr>
          <a:r>
            <a:rPr lang="en-US" dirty="0"/>
            <a:t>Creation of an algorithm with a set of tools for modeling river networks</a:t>
          </a:r>
        </a:p>
      </dgm:t>
    </dgm:pt>
    <dgm:pt modelId="{DF273410-9B2E-4822-AA4A-F30ADB6A504D}" type="parTrans" cxnId="{05B6200B-B04A-41FC-9A89-2A1CB94BF472}">
      <dgm:prSet/>
      <dgm:spPr/>
      <dgm:t>
        <a:bodyPr/>
        <a:lstStyle/>
        <a:p>
          <a:pPr algn="ctr"/>
          <a:endParaRPr lang="en-US"/>
        </a:p>
      </dgm:t>
    </dgm:pt>
    <dgm:pt modelId="{5EC100D6-8A70-4F62-BCC2-24B32F05A41F}" type="sibTrans" cxnId="{05B6200B-B04A-41FC-9A89-2A1CB94BF472}">
      <dgm:prSet/>
      <dgm:spPr/>
      <dgm:t>
        <a:bodyPr/>
        <a:lstStyle/>
        <a:p>
          <a:pPr algn="ctr"/>
          <a:endParaRPr lang="en-US"/>
        </a:p>
      </dgm:t>
    </dgm:pt>
    <dgm:pt modelId="{40C856E5-5F35-43FD-8AFD-07F28929CD93}">
      <dgm:prSet/>
      <dgm:spPr>
        <a:solidFill>
          <a:schemeClr val="accent2"/>
        </a:solidFill>
      </dgm:spPr>
      <dgm:t>
        <a:bodyPr/>
        <a:lstStyle/>
        <a:p>
          <a:pPr algn="ctr"/>
          <a:r>
            <a:rPr lang="en-US" dirty="0">
              <a:latin typeface="Times New Roman" panose="02020603050405020304" pitchFamily="18" charset="0"/>
            </a:rPr>
            <a:t>Generalization for broader applications</a:t>
          </a:r>
        </a:p>
      </dgm:t>
    </dgm:pt>
    <dgm:pt modelId="{3FA5B0DC-022D-40BF-AD41-17D1CC87EF37}" type="parTrans" cxnId="{6DD554EF-F4ED-4708-8AFC-7D6FD30DB7DD}">
      <dgm:prSet/>
      <dgm:spPr/>
      <dgm:t>
        <a:bodyPr/>
        <a:lstStyle/>
        <a:p>
          <a:pPr algn="ctr"/>
          <a:endParaRPr lang="en-US"/>
        </a:p>
      </dgm:t>
    </dgm:pt>
    <dgm:pt modelId="{FD795323-CE37-4863-9EEF-D422CC1773D8}" type="sibTrans" cxnId="{6DD554EF-F4ED-4708-8AFC-7D6FD30DB7DD}">
      <dgm:prSet/>
      <dgm:spPr/>
      <dgm:t>
        <a:bodyPr/>
        <a:lstStyle/>
        <a:p>
          <a:pPr algn="ctr"/>
          <a:endParaRPr lang="en-US"/>
        </a:p>
      </dgm:t>
    </dgm:pt>
    <dgm:pt modelId="{DA6B1FE0-E57E-4F22-959A-577AC3CB4E20}">
      <dgm:prSet/>
      <dgm:spPr>
        <a:solidFill>
          <a:schemeClr val="accent2"/>
        </a:solidFill>
      </dgm:spPr>
      <dgm:t>
        <a:bodyPr/>
        <a:lstStyle/>
        <a:p>
          <a:pPr algn="ctr"/>
          <a:r>
            <a:rPr lang="en-US" dirty="0">
              <a:latin typeface="Times New Roman" panose="02020603050405020304" pitchFamily="18" charset="0"/>
            </a:rPr>
            <a:t>Incorporating machine learning</a:t>
          </a:r>
          <a:endParaRPr lang="en-US" dirty="0"/>
        </a:p>
      </dgm:t>
    </dgm:pt>
    <dgm:pt modelId="{D0EB68CB-084C-4B1B-ABDD-120EDE9FB197}" type="parTrans" cxnId="{5A4FB2E8-B679-4068-B6DD-C5C5F0249715}">
      <dgm:prSet/>
      <dgm:spPr/>
      <dgm:t>
        <a:bodyPr/>
        <a:lstStyle/>
        <a:p>
          <a:pPr algn="ctr"/>
          <a:endParaRPr lang="en-US"/>
        </a:p>
      </dgm:t>
    </dgm:pt>
    <dgm:pt modelId="{432658F8-48F6-48E5-A14E-BF3902BA9AA4}" type="sibTrans" cxnId="{5A4FB2E8-B679-4068-B6DD-C5C5F0249715}">
      <dgm:prSet/>
      <dgm:spPr/>
      <dgm:t>
        <a:bodyPr/>
        <a:lstStyle/>
        <a:p>
          <a:pPr algn="ctr"/>
          <a:endParaRPr lang="en-US"/>
        </a:p>
      </dgm:t>
    </dgm:pt>
    <dgm:pt modelId="{AE1C73D6-8749-4016-A7A3-C7063164904B}">
      <dgm:prSet/>
      <dgm:spPr>
        <a:solidFill>
          <a:schemeClr val="accent2"/>
        </a:solidFill>
      </dgm:spPr>
      <dgm:t>
        <a:bodyPr/>
        <a:lstStyle/>
        <a:p>
          <a:pPr algn="ctr"/>
          <a:r>
            <a:rPr lang="en-US" dirty="0"/>
            <a:t>Creation</a:t>
          </a:r>
          <a:r>
            <a:rPr lang="en-US" baseline="0" dirty="0"/>
            <a:t> of an app / plugin</a:t>
          </a:r>
        </a:p>
      </dgm:t>
    </dgm:pt>
    <dgm:pt modelId="{83744ECA-4D1A-4F72-81CB-230C80F92D0C}" type="parTrans" cxnId="{C7359F00-58BC-4DB6-9921-741E41D2E8E9}">
      <dgm:prSet/>
      <dgm:spPr/>
      <dgm:t>
        <a:bodyPr/>
        <a:lstStyle/>
        <a:p>
          <a:endParaRPr lang="en-US"/>
        </a:p>
      </dgm:t>
    </dgm:pt>
    <dgm:pt modelId="{0B434C1E-60F7-4B23-A969-3C708C98BFDD}" type="sibTrans" cxnId="{C7359F00-58BC-4DB6-9921-741E41D2E8E9}">
      <dgm:prSet/>
      <dgm:spPr/>
      <dgm:t>
        <a:bodyPr/>
        <a:lstStyle/>
        <a:p>
          <a:endParaRPr lang="en-US"/>
        </a:p>
      </dgm:t>
    </dgm:pt>
    <dgm:pt modelId="{74EC8FA0-D177-4D2B-B505-666792FE2286}" type="pres">
      <dgm:prSet presAssocID="{BAC31550-3FCD-4423-BED9-23A0D3D05975}" presName="linear" presStyleCnt="0">
        <dgm:presLayoutVars>
          <dgm:animLvl val="lvl"/>
          <dgm:resizeHandles val="exact"/>
        </dgm:presLayoutVars>
      </dgm:prSet>
      <dgm:spPr/>
    </dgm:pt>
    <dgm:pt modelId="{05A24CA5-76A4-44BE-B8FC-CC9C74E5B0FF}" type="pres">
      <dgm:prSet presAssocID="{E4A236A6-497A-4328-8A7C-10DF71EE1CAC}" presName="parentText" presStyleLbl="node1" presStyleIdx="0" presStyleCnt="6">
        <dgm:presLayoutVars>
          <dgm:chMax val="0"/>
          <dgm:bulletEnabled val="1"/>
        </dgm:presLayoutVars>
      </dgm:prSet>
      <dgm:spPr/>
      <dgm:t>
        <a:bodyPr/>
        <a:lstStyle/>
        <a:p>
          <a:endParaRPr lang="sk-SK"/>
        </a:p>
      </dgm:t>
    </dgm:pt>
    <dgm:pt modelId="{95428A82-2A63-4902-AD32-A81A6B08485D}" type="pres">
      <dgm:prSet presAssocID="{E0D9CBC8-8BA7-4BFC-B52D-C0586270464D}" presName="spacer" presStyleCnt="0"/>
      <dgm:spPr/>
    </dgm:pt>
    <dgm:pt modelId="{1FD68935-8ECB-4972-9876-8F876EA482DA}" type="pres">
      <dgm:prSet presAssocID="{0F6F3C33-9397-47DE-B15C-A4944DB14474}" presName="parentText" presStyleLbl="node1" presStyleIdx="1" presStyleCnt="6" custLinFactNeighborX="-256">
        <dgm:presLayoutVars>
          <dgm:chMax val="0"/>
          <dgm:bulletEnabled val="1"/>
        </dgm:presLayoutVars>
      </dgm:prSet>
      <dgm:spPr/>
      <dgm:t>
        <a:bodyPr/>
        <a:lstStyle/>
        <a:p>
          <a:endParaRPr lang="sk-SK"/>
        </a:p>
      </dgm:t>
    </dgm:pt>
    <dgm:pt modelId="{B67A2942-3F35-41F6-ADF6-3A69A409074D}" type="pres">
      <dgm:prSet presAssocID="{3EA667CD-0799-42AF-B1B6-C803F27659BC}" presName="spacer" presStyleCnt="0"/>
      <dgm:spPr/>
    </dgm:pt>
    <dgm:pt modelId="{325148F7-68B2-48CF-AC73-8CB3C871B4A9}" type="pres">
      <dgm:prSet presAssocID="{FC01C7AA-D4B1-4186-9658-491A84AF700B}" presName="parentText" presStyleLbl="node1" presStyleIdx="2" presStyleCnt="6" custLinFactNeighborX="-19907">
        <dgm:presLayoutVars>
          <dgm:chMax val="0"/>
          <dgm:bulletEnabled val="1"/>
        </dgm:presLayoutVars>
      </dgm:prSet>
      <dgm:spPr/>
      <dgm:t>
        <a:bodyPr/>
        <a:lstStyle/>
        <a:p>
          <a:endParaRPr lang="sk-SK"/>
        </a:p>
      </dgm:t>
    </dgm:pt>
    <dgm:pt modelId="{63598688-271E-45F6-A65A-766CA7F770AF}" type="pres">
      <dgm:prSet presAssocID="{5EC100D6-8A70-4F62-BCC2-24B32F05A41F}" presName="spacer" presStyleCnt="0"/>
      <dgm:spPr/>
    </dgm:pt>
    <dgm:pt modelId="{4675E38A-9CF6-4097-8705-7FF04ECD0A19}" type="pres">
      <dgm:prSet presAssocID="{40C856E5-5F35-43FD-8AFD-07F28929CD93}" presName="parentText" presStyleLbl="node1" presStyleIdx="3" presStyleCnt="6">
        <dgm:presLayoutVars>
          <dgm:chMax val="0"/>
          <dgm:bulletEnabled val="1"/>
        </dgm:presLayoutVars>
      </dgm:prSet>
      <dgm:spPr/>
      <dgm:t>
        <a:bodyPr/>
        <a:lstStyle/>
        <a:p>
          <a:endParaRPr lang="sk-SK"/>
        </a:p>
      </dgm:t>
    </dgm:pt>
    <dgm:pt modelId="{EF2AF83C-8F6C-417D-A5F7-94E69FE97FBD}" type="pres">
      <dgm:prSet presAssocID="{FD795323-CE37-4863-9EEF-D422CC1773D8}" presName="spacer" presStyleCnt="0"/>
      <dgm:spPr/>
    </dgm:pt>
    <dgm:pt modelId="{7EC6E778-5BD2-42A1-AA20-A32192A70C3D}" type="pres">
      <dgm:prSet presAssocID="{DA6B1FE0-E57E-4F22-959A-577AC3CB4E20}" presName="parentText" presStyleLbl="node1" presStyleIdx="4" presStyleCnt="6">
        <dgm:presLayoutVars>
          <dgm:chMax val="0"/>
          <dgm:bulletEnabled val="1"/>
        </dgm:presLayoutVars>
      </dgm:prSet>
      <dgm:spPr/>
      <dgm:t>
        <a:bodyPr/>
        <a:lstStyle/>
        <a:p>
          <a:endParaRPr lang="sk-SK"/>
        </a:p>
      </dgm:t>
    </dgm:pt>
    <dgm:pt modelId="{14B27BC7-4AFC-4E73-9513-774CF1B3DBFD}" type="pres">
      <dgm:prSet presAssocID="{432658F8-48F6-48E5-A14E-BF3902BA9AA4}" presName="spacer" presStyleCnt="0"/>
      <dgm:spPr/>
    </dgm:pt>
    <dgm:pt modelId="{5110F707-EAF1-475A-93BD-CB1693C71AAC}" type="pres">
      <dgm:prSet presAssocID="{AE1C73D6-8749-4016-A7A3-C7063164904B}" presName="parentText" presStyleLbl="node1" presStyleIdx="5" presStyleCnt="6" custLinFactNeighborX="-1741">
        <dgm:presLayoutVars>
          <dgm:chMax val="0"/>
          <dgm:bulletEnabled val="1"/>
        </dgm:presLayoutVars>
      </dgm:prSet>
      <dgm:spPr/>
      <dgm:t>
        <a:bodyPr/>
        <a:lstStyle/>
        <a:p>
          <a:endParaRPr lang="sk-SK"/>
        </a:p>
      </dgm:t>
    </dgm:pt>
  </dgm:ptLst>
  <dgm:cxnLst>
    <dgm:cxn modelId="{05B6200B-B04A-41FC-9A89-2A1CB94BF472}" srcId="{BAC31550-3FCD-4423-BED9-23A0D3D05975}" destId="{FC01C7AA-D4B1-4186-9658-491A84AF700B}" srcOrd="2" destOrd="0" parTransId="{DF273410-9B2E-4822-AA4A-F30ADB6A504D}" sibTransId="{5EC100D6-8A70-4F62-BCC2-24B32F05A41F}"/>
    <dgm:cxn modelId="{9694A402-51F2-4C7E-A52C-0062F48C294E}" type="presOf" srcId="{AE1C73D6-8749-4016-A7A3-C7063164904B}" destId="{5110F707-EAF1-475A-93BD-CB1693C71AAC}" srcOrd="0" destOrd="0" presId="urn:microsoft.com/office/officeart/2005/8/layout/vList2"/>
    <dgm:cxn modelId="{050F4BCB-EC48-4094-A743-FAEC29C3738B}" type="presOf" srcId="{40C856E5-5F35-43FD-8AFD-07F28929CD93}" destId="{4675E38A-9CF6-4097-8705-7FF04ECD0A19}" srcOrd="0" destOrd="0" presId="urn:microsoft.com/office/officeart/2005/8/layout/vList2"/>
    <dgm:cxn modelId="{0EAC7C00-EA33-4CEA-A0B8-6998A4C81B3B}" type="presOf" srcId="{E4A236A6-497A-4328-8A7C-10DF71EE1CAC}" destId="{05A24CA5-76A4-44BE-B8FC-CC9C74E5B0FF}" srcOrd="0" destOrd="0" presId="urn:microsoft.com/office/officeart/2005/8/layout/vList2"/>
    <dgm:cxn modelId="{995725A9-1E97-4094-91DF-E019F0F10DB7}" srcId="{BAC31550-3FCD-4423-BED9-23A0D3D05975}" destId="{E4A236A6-497A-4328-8A7C-10DF71EE1CAC}" srcOrd="0" destOrd="0" parTransId="{1FA387AF-AF98-47B6-8C9E-4D94D9EC1457}" sibTransId="{E0D9CBC8-8BA7-4BFC-B52D-C0586270464D}"/>
    <dgm:cxn modelId="{6DD554EF-F4ED-4708-8AFC-7D6FD30DB7DD}" srcId="{BAC31550-3FCD-4423-BED9-23A0D3D05975}" destId="{40C856E5-5F35-43FD-8AFD-07F28929CD93}" srcOrd="3" destOrd="0" parTransId="{3FA5B0DC-022D-40BF-AD41-17D1CC87EF37}" sibTransId="{FD795323-CE37-4863-9EEF-D422CC1773D8}"/>
    <dgm:cxn modelId="{AE36A547-B912-40C3-A9CA-4ACC7479A752}" type="presOf" srcId="{DA6B1FE0-E57E-4F22-959A-577AC3CB4E20}" destId="{7EC6E778-5BD2-42A1-AA20-A32192A70C3D}" srcOrd="0" destOrd="0" presId="urn:microsoft.com/office/officeart/2005/8/layout/vList2"/>
    <dgm:cxn modelId="{ABDF8CBD-44F2-4DAB-BCB5-5490EA93F877}" type="presOf" srcId="{0F6F3C33-9397-47DE-B15C-A4944DB14474}" destId="{1FD68935-8ECB-4972-9876-8F876EA482DA}" srcOrd="0" destOrd="0" presId="urn:microsoft.com/office/officeart/2005/8/layout/vList2"/>
    <dgm:cxn modelId="{DCA76AEB-AC2B-4F98-A05D-B26B55EB1E49}" type="presOf" srcId="{FC01C7AA-D4B1-4186-9658-491A84AF700B}" destId="{325148F7-68B2-48CF-AC73-8CB3C871B4A9}" srcOrd="0" destOrd="0" presId="urn:microsoft.com/office/officeart/2005/8/layout/vList2"/>
    <dgm:cxn modelId="{B89098AF-3B01-45C7-87DD-EDDF10B0110E}" type="presOf" srcId="{BAC31550-3FCD-4423-BED9-23A0D3D05975}" destId="{74EC8FA0-D177-4D2B-B505-666792FE2286}" srcOrd="0" destOrd="0" presId="urn:microsoft.com/office/officeart/2005/8/layout/vList2"/>
    <dgm:cxn modelId="{CE3E8E87-A8B6-4F8E-947A-D495704EB4F3}" srcId="{BAC31550-3FCD-4423-BED9-23A0D3D05975}" destId="{0F6F3C33-9397-47DE-B15C-A4944DB14474}" srcOrd="1" destOrd="0" parTransId="{07163454-0DD9-4D5E-A538-1B39E9FD4A1B}" sibTransId="{3EA667CD-0799-42AF-B1B6-C803F27659BC}"/>
    <dgm:cxn modelId="{C7359F00-58BC-4DB6-9921-741E41D2E8E9}" srcId="{BAC31550-3FCD-4423-BED9-23A0D3D05975}" destId="{AE1C73D6-8749-4016-A7A3-C7063164904B}" srcOrd="5" destOrd="0" parTransId="{83744ECA-4D1A-4F72-81CB-230C80F92D0C}" sibTransId="{0B434C1E-60F7-4B23-A969-3C708C98BFDD}"/>
    <dgm:cxn modelId="{5A4FB2E8-B679-4068-B6DD-C5C5F0249715}" srcId="{BAC31550-3FCD-4423-BED9-23A0D3D05975}" destId="{DA6B1FE0-E57E-4F22-959A-577AC3CB4E20}" srcOrd="4" destOrd="0" parTransId="{D0EB68CB-084C-4B1B-ABDD-120EDE9FB197}" sibTransId="{432658F8-48F6-48E5-A14E-BF3902BA9AA4}"/>
    <dgm:cxn modelId="{9FC26789-DF3C-488D-B5FF-FC36157D0E8E}" type="presParOf" srcId="{74EC8FA0-D177-4D2B-B505-666792FE2286}" destId="{05A24CA5-76A4-44BE-B8FC-CC9C74E5B0FF}" srcOrd="0" destOrd="0" presId="urn:microsoft.com/office/officeart/2005/8/layout/vList2"/>
    <dgm:cxn modelId="{94B7EEBA-14B6-4D4F-905C-D310CDEC32E3}" type="presParOf" srcId="{74EC8FA0-D177-4D2B-B505-666792FE2286}" destId="{95428A82-2A63-4902-AD32-A81A6B08485D}" srcOrd="1" destOrd="0" presId="urn:microsoft.com/office/officeart/2005/8/layout/vList2"/>
    <dgm:cxn modelId="{94BE4930-7E44-48A7-98B7-E5921C98F512}" type="presParOf" srcId="{74EC8FA0-D177-4D2B-B505-666792FE2286}" destId="{1FD68935-8ECB-4972-9876-8F876EA482DA}" srcOrd="2" destOrd="0" presId="urn:microsoft.com/office/officeart/2005/8/layout/vList2"/>
    <dgm:cxn modelId="{21DE84A1-6269-4901-ADD4-006C94E52FF5}" type="presParOf" srcId="{74EC8FA0-D177-4D2B-B505-666792FE2286}" destId="{B67A2942-3F35-41F6-ADF6-3A69A409074D}" srcOrd="3" destOrd="0" presId="urn:microsoft.com/office/officeart/2005/8/layout/vList2"/>
    <dgm:cxn modelId="{90246434-9054-4FE2-955B-7AC0B33081FB}" type="presParOf" srcId="{74EC8FA0-D177-4D2B-B505-666792FE2286}" destId="{325148F7-68B2-48CF-AC73-8CB3C871B4A9}" srcOrd="4" destOrd="0" presId="urn:microsoft.com/office/officeart/2005/8/layout/vList2"/>
    <dgm:cxn modelId="{55AC1CD4-81DE-48BC-BD04-21ADEF4622CF}" type="presParOf" srcId="{74EC8FA0-D177-4D2B-B505-666792FE2286}" destId="{63598688-271E-45F6-A65A-766CA7F770AF}" srcOrd="5" destOrd="0" presId="urn:microsoft.com/office/officeart/2005/8/layout/vList2"/>
    <dgm:cxn modelId="{4C275A85-B6C1-469A-8F90-BFDDB665C462}" type="presParOf" srcId="{74EC8FA0-D177-4D2B-B505-666792FE2286}" destId="{4675E38A-9CF6-4097-8705-7FF04ECD0A19}" srcOrd="6" destOrd="0" presId="urn:microsoft.com/office/officeart/2005/8/layout/vList2"/>
    <dgm:cxn modelId="{95EEEE27-3A6E-452F-A195-05A47B21CA05}" type="presParOf" srcId="{74EC8FA0-D177-4D2B-B505-666792FE2286}" destId="{EF2AF83C-8F6C-417D-A5F7-94E69FE97FBD}" srcOrd="7" destOrd="0" presId="urn:microsoft.com/office/officeart/2005/8/layout/vList2"/>
    <dgm:cxn modelId="{9297FD61-1D8E-4517-96F8-C8B62F23BB0F}" type="presParOf" srcId="{74EC8FA0-D177-4D2B-B505-666792FE2286}" destId="{7EC6E778-5BD2-42A1-AA20-A32192A70C3D}" srcOrd="8" destOrd="0" presId="urn:microsoft.com/office/officeart/2005/8/layout/vList2"/>
    <dgm:cxn modelId="{0F6351A9-2CC6-46F8-82FF-330C924A0A3E}" type="presParOf" srcId="{74EC8FA0-D177-4D2B-B505-666792FE2286}" destId="{14B27BC7-4AFC-4E73-9513-774CF1B3DBFD}" srcOrd="9" destOrd="0" presId="urn:microsoft.com/office/officeart/2005/8/layout/vList2"/>
    <dgm:cxn modelId="{7688BEB0-DC57-492F-A3F2-625704DDA7E8}" type="presParOf" srcId="{74EC8FA0-D177-4D2B-B505-666792FE2286}" destId="{5110F707-EAF1-475A-93BD-CB1693C71AAC}" srcOrd="1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A24CA5-76A4-44BE-B8FC-CC9C74E5B0FF}">
      <dsp:nvSpPr>
        <dsp:cNvPr id="0" name=""/>
        <dsp:cNvSpPr/>
      </dsp:nvSpPr>
      <dsp:spPr>
        <a:xfrm>
          <a:off x="0" y="42193"/>
          <a:ext cx="5837389" cy="540540"/>
        </a:xfrm>
        <a:prstGeom prst="roundRect">
          <a:avLst/>
        </a:prstGeom>
        <a:solidFill>
          <a:srgbClr val="E9713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buFont typeface="Arial" panose="020B0604020202020204" pitchFamily="34" charset="0"/>
            <a:buNone/>
          </a:pPr>
          <a:r>
            <a:rPr lang="en-US" sz="2200" i="0" u="none" strike="noStrike" kern="1200" baseline="0" dirty="0">
              <a:latin typeface="Times New Roman" panose="02020603050405020304" pitchFamily="18" charset="0"/>
            </a:rPr>
            <a:t>Pre-process</a:t>
          </a:r>
          <a:endParaRPr lang="en-US" sz="2200" kern="1200" dirty="0"/>
        </a:p>
      </dsp:txBody>
      <dsp:txXfrm>
        <a:off x="26387" y="68580"/>
        <a:ext cx="5784615" cy="487766"/>
      </dsp:txXfrm>
    </dsp:sp>
    <dsp:sp modelId="{1FD68935-8ECB-4972-9876-8F876EA482DA}">
      <dsp:nvSpPr>
        <dsp:cNvPr id="0" name=""/>
        <dsp:cNvSpPr/>
      </dsp:nvSpPr>
      <dsp:spPr>
        <a:xfrm>
          <a:off x="0" y="646093"/>
          <a:ext cx="5837389" cy="540540"/>
        </a:xfrm>
        <a:prstGeom prst="roundRect">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buFont typeface="Arial" panose="020B0604020202020204" pitchFamily="34" charset="0"/>
            <a:buNone/>
          </a:pPr>
          <a:r>
            <a:rPr lang="en-US" sz="2200" kern="1200" dirty="0">
              <a:latin typeface="Times New Roman" panose="02020603050405020304" pitchFamily="18" charset="0"/>
            </a:rPr>
            <a:t>Edge extraction</a:t>
          </a:r>
          <a:endParaRPr lang="en-US" sz="2200" kern="1200" dirty="0"/>
        </a:p>
      </dsp:txBody>
      <dsp:txXfrm>
        <a:off x="26387" y="672480"/>
        <a:ext cx="5784615" cy="487766"/>
      </dsp:txXfrm>
    </dsp:sp>
    <dsp:sp modelId="{325148F7-68B2-48CF-AC73-8CB3C871B4A9}">
      <dsp:nvSpPr>
        <dsp:cNvPr id="0" name=""/>
        <dsp:cNvSpPr/>
      </dsp:nvSpPr>
      <dsp:spPr>
        <a:xfrm>
          <a:off x="0" y="1249993"/>
          <a:ext cx="5837389" cy="540540"/>
        </a:xfrm>
        <a:prstGeom prst="roundRect">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buFont typeface="Arial" panose="020B0604020202020204" pitchFamily="34" charset="0"/>
            <a:buNone/>
          </a:pPr>
          <a:r>
            <a:rPr lang="en-US" sz="2200" kern="1200" dirty="0">
              <a:latin typeface="Times New Roman" panose="02020603050405020304" pitchFamily="18" charset="0"/>
            </a:rPr>
            <a:t>Skeleton generation</a:t>
          </a:r>
          <a:endParaRPr lang="en-US" sz="2200" kern="1200" dirty="0"/>
        </a:p>
      </dsp:txBody>
      <dsp:txXfrm>
        <a:off x="26387" y="1276380"/>
        <a:ext cx="5784615" cy="487766"/>
      </dsp:txXfrm>
    </dsp:sp>
    <dsp:sp modelId="{4675E38A-9CF6-4097-8705-7FF04ECD0A19}">
      <dsp:nvSpPr>
        <dsp:cNvPr id="0" name=""/>
        <dsp:cNvSpPr/>
      </dsp:nvSpPr>
      <dsp:spPr>
        <a:xfrm>
          <a:off x="0" y="1853893"/>
          <a:ext cx="5837389" cy="540540"/>
        </a:xfrm>
        <a:prstGeom prst="roundRect">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latin typeface="Times New Roman" panose="02020603050405020304" pitchFamily="18" charset="0"/>
            </a:rPr>
            <a:t>Profile statistics</a:t>
          </a:r>
        </a:p>
      </dsp:txBody>
      <dsp:txXfrm>
        <a:off x="26387" y="1880280"/>
        <a:ext cx="5784615" cy="487766"/>
      </dsp:txXfrm>
    </dsp:sp>
    <dsp:sp modelId="{7EC6E778-5BD2-42A1-AA20-A32192A70C3D}">
      <dsp:nvSpPr>
        <dsp:cNvPr id="0" name=""/>
        <dsp:cNvSpPr/>
      </dsp:nvSpPr>
      <dsp:spPr>
        <a:xfrm>
          <a:off x="0" y="2457793"/>
          <a:ext cx="5837389" cy="540540"/>
        </a:xfrm>
        <a:prstGeom prst="roundRect">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a:latin typeface="Times New Roman" panose="02020603050405020304" pitchFamily="18" charset="0"/>
            </a:rPr>
            <a:t>Profile functions</a:t>
          </a:r>
          <a:endParaRPr lang="en-US" sz="2200" kern="1200" dirty="0"/>
        </a:p>
      </dsp:txBody>
      <dsp:txXfrm>
        <a:off x="26387" y="2484180"/>
        <a:ext cx="5784615" cy="4877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A24CA5-76A4-44BE-B8FC-CC9C74E5B0FF}">
      <dsp:nvSpPr>
        <dsp:cNvPr id="0" name=""/>
        <dsp:cNvSpPr/>
      </dsp:nvSpPr>
      <dsp:spPr>
        <a:xfrm>
          <a:off x="0" y="44724"/>
          <a:ext cx="6771661" cy="677210"/>
        </a:xfrm>
        <a:prstGeom prst="roundRect">
          <a:avLst/>
        </a:prstGeom>
        <a:solidFill>
          <a:srgbClr val="E9713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buFont typeface="Arial" panose="020B0604020202020204" pitchFamily="34" charset="0"/>
            <a:buNone/>
          </a:pPr>
          <a:r>
            <a:rPr lang="en-US" sz="1800" i="0" u="none" strike="noStrike" kern="1200" baseline="0" dirty="0">
              <a:latin typeface="Times New Roman" panose="02020603050405020304" pitchFamily="18" charset="0"/>
            </a:rPr>
            <a:t>Automatization of algorithm</a:t>
          </a:r>
          <a:endParaRPr lang="en-US" sz="1800" kern="1200" dirty="0"/>
        </a:p>
      </dsp:txBody>
      <dsp:txXfrm>
        <a:off x="33059" y="77783"/>
        <a:ext cx="6705543" cy="611092"/>
      </dsp:txXfrm>
    </dsp:sp>
    <dsp:sp modelId="{1FD68935-8ECB-4972-9876-8F876EA482DA}">
      <dsp:nvSpPr>
        <dsp:cNvPr id="0" name=""/>
        <dsp:cNvSpPr/>
      </dsp:nvSpPr>
      <dsp:spPr>
        <a:xfrm>
          <a:off x="0" y="773775"/>
          <a:ext cx="6771661" cy="677210"/>
        </a:xfrm>
        <a:prstGeom prst="roundRect">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buFont typeface="Arial" panose="020B0604020202020204" pitchFamily="34" charset="0"/>
            <a:buNone/>
          </a:pPr>
          <a:r>
            <a:rPr lang="en-US" sz="1800" kern="1200" dirty="0">
              <a:latin typeface="Times New Roman" panose="02020603050405020304" pitchFamily="18" charset="0"/>
            </a:rPr>
            <a:t>Combination of different methods for various types of issues</a:t>
          </a:r>
          <a:endParaRPr lang="en-US" sz="1800" kern="1200" dirty="0"/>
        </a:p>
      </dsp:txBody>
      <dsp:txXfrm>
        <a:off x="33059" y="806834"/>
        <a:ext cx="6705543" cy="611092"/>
      </dsp:txXfrm>
    </dsp:sp>
    <dsp:sp modelId="{325148F7-68B2-48CF-AC73-8CB3C871B4A9}">
      <dsp:nvSpPr>
        <dsp:cNvPr id="0" name=""/>
        <dsp:cNvSpPr/>
      </dsp:nvSpPr>
      <dsp:spPr>
        <a:xfrm>
          <a:off x="0" y="1502825"/>
          <a:ext cx="6771661" cy="677210"/>
        </a:xfrm>
        <a:prstGeom prst="roundRect">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buFont typeface="Arial" panose="020B0604020202020204" pitchFamily="34" charset="0"/>
            <a:buNone/>
          </a:pPr>
          <a:r>
            <a:rPr lang="en-US" sz="1800" kern="1200" dirty="0"/>
            <a:t>Creation of an algorithm with a set of tools for modeling river networks</a:t>
          </a:r>
        </a:p>
      </dsp:txBody>
      <dsp:txXfrm>
        <a:off x="33059" y="1535884"/>
        <a:ext cx="6705543" cy="611092"/>
      </dsp:txXfrm>
    </dsp:sp>
    <dsp:sp modelId="{4675E38A-9CF6-4097-8705-7FF04ECD0A19}">
      <dsp:nvSpPr>
        <dsp:cNvPr id="0" name=""/>
        <dsp:cNvSpPr/>
      </dsp:nvSpPr>
      <dsp:spPr>
        <a:xfrm>
          <a:off x="0" y="2231876"/>
          <a:ext cx="6771661" cy="677210"/>
        </a:xfrm>
        <a:prstGeom prst="roundRect">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latin typeface="Times New Roman" panose="02020603050405020304" pitchFamily="18" charset="0"/>
            </a:rPr>
            <a:t>Generalization for broader applications</a:t>
          </a:r>
        </a:p>
      </dsp:txBody>
      <dsp:txXfrm>
        <a:off x="33059" y="2264935"/>
        <a:ext cx="6705543" cy="611092"/>
      </dsp:txXfrm>
    </dsp:sp>
    <dsp:sp modelId="{7EC6E778-5BD2-42A1-AA20-A32192A70C3D}">
      <dsp:nvSpPr>
        <dsp:cNvPr id="0" name=""/>
        <dsp:cNvSpPr/>
      </dsp:nvSpPr>
      <dsp:spPr>
        <a:xfrm>
          <a:off x="0" y="2960927"/>
          <a:ext cx="6771661" cy="677210"/>
        </a:xfrm>
        <a:prstGeom prst="roundRect">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latin typeface="Times New Roman" panose="02020603050405020304" pitchFamily="18" charset="0"/>
            </a:rPr>
            <a:t>Incorporating machine learning</a:t>
          </a:r>
          <a:endParaRPr lang="en-US" sz="1800" kern="1200" dirty="0"/>
        </a:p>
      </dsp:txBody>
      <dsp:txXfrm>
        <a:off x="33059" y="2993986"/>
        <a:ext cx="6705543" cy="611092"/>
      </dsp:txXfrm>
    </dsp:sp>
    <dsp:sp modelId="{5110F707-EAF1-475A-93BD-CB1693C71AAC}">
      <dsp:nvSpPr>
        <dsp:cNvPr id="0" name=""/>
        <dsp:cNvSpPr/>
      </dsp:nvSpPr>
      <dsp:spPr>
        <a:xfrm>
          <a:off x="0" y="3689977"/>
          <a:ext cx="6771661" cy="677210"/>
        </a:xfrm>
        <a:prstGeom prst="roundRect">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Creation</a:t>
          </a:r>
          <a:r>
            <a:rPr lang="en-US" sz="1800" kern="1200" baseline="0" dirty="0"/>
            <a:t> of an app / plugin</a:t>
          </a:r>
        </a:p>
      </dsp:txBody>
      <dsp:txXfrm>
        <a:off x="33059" y="3723036"/>
        <a:ext cx="6705543" cy="61109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16DF69-1444-4435-B602-C15C57384932}" type="datetimeFigureOut">
              <a:rPr lang="en-US" smtClean="0"/>
              <a:t>9/6/2024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0147B4-219B-44C8-AAAA-8CCD73C3312F}" type="slidenum">
              <a:rPr lang="en-US" smtClean="0"/>
              <a:t>‹#›</a:t>
            </a:fld>
            <a:endParaRPr lang="en-US"/>
          </a:p>
        </p:txBody>
      </p:sp>
    </p:spTree>
    <p:extLst>
      <p:ext uri="{BB962C8B-B14F-4D97-AF65-F5344CB8AC3E}">
        <p14:creationId xmlns:p14="http://schemas.microsoft.com/office/powerpoint/2010/main" val="2180913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0147B4-219B-44C8-AAAA-8CCD73C3312F}" type="slidenum">
              <a:rPr lang="en-US" smtClean="0"/>
              <a:t>3</a:t>
            </a:fld>
            <a:endParaRPr lang="en-US"/>
          </a:p>
        </p:txBody>
      </p:sp>
    </p:spTree>
    <p:extLst>
      <p:ext uri="{BB962C8B-B14F-4D97-AF65-F5344CB8AC3E}">
        <p14:creationId xmlns:p14="http://schemas.microsoft.com/office/powerpoint/2010/main" val="1650907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0147B4-219B-44C8-AAAA-8CCD73C3312F}" type="slidenum">
              <a:rPr lang="en-US" smtClean="0"/>
              <a:t>10</a:t>
            </a:fld>
            <a:endParaRPr lang="en-US"/>
          </a:p>
        </p:txBody>
      </p:sp>
    </p:spTree>
    <p:extLst>
      <p:ext uri="{BB962C8B-B14F-4D97-AF65-F5344CB8AC3E}">
        <p14:creationId xmlns:p14="http://schemas.microsoft.com/office/powerpoint/2010/main" val="3492557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5053BA-222C-4DD4-4C07-AE07430C7A0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3FD3FAE5-BB48-EDDD-B693-52DB4D9F19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34823136-5788-E22D-BE54-7BF6977E0093}"/>
              </a:ext>
            </a:extLst>
          </p:cNvPr>
          <p:cNvSpPr>
            <a:spLocks noGrp="1"/>
          </p:cNvSpPr>
          <p:nvPr>
            <p:ph type="dt" sz="half" idx="10"/>
          </p:nvPr>
        </p:nvSpPr>
        <p:spPr/>
        <p:txBody>
          <a:bodyPr/>
          <a:lstStyle/>
          <a:p>
            <a:fld id="{8F9E0071-85ED-46F9-86D3-30D7E39313BF}" type="datetimeFigureOut">
              <a:rPr lang="en-US" smtClean="0"/>
              <a:t>9/6/2024</a:t>
            </a:fld>
            <a:endParaRPr lang="en-US"/>
          </a:p>
        </p:txBody>
      </p:sp>
      <p:sp>
        <p:nvSpPr>
          <p:cNvPr id="5" name="Footer Placeholder 4">
            <a:extLst>
              <a:ext uri="{FF2B5EF4-FFF2-40B4-BE49-F238E27FC236}">
                <a16:creationId xmlns:a16="http://schemas.microsoft.com/office/drawing/2014/main" xmlns="" id="{8561BA6B-61D5-2E4A-9ACE-9F17C175C8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05415CF-0F2C-5683-20E7-F15CED360A42}"/>
              </a:ext>
            </a:extLst>
          </p:cNvPr>
          <p:cNvSpPr>
            <a:spLocks noGrp="1"/>
          </p:cNvSpPr>
          <p:nvPr>
            <p:ph type="sldNum" sz="quarter" idx="12"/>
          </p:nvPr>
        </p:nvSpPr>
        <p:spPr/>
        <p:txBody>
          <a:bodyPr/>
          <a:lstStyle/>
          <a:p>
            <a:fld id="{7ED548A2-0EAE-469F-85A7-414D0B25B83A}" type="slidenum">
              <a:rPr lang="en-US" smtClean="0"/>
              <a:t>‹#›</a:t>
            </a:fld>
            <a:endParaRPr lang="en-US"/>
          </a:p>
        </p:txBody>
      </p:sp>
    </p:spTree>
    <p:extLst>
      <p:ext uri="{BB962C8B-B14F-4D97-AF65-F5344CB8AC3E}">
        <p14:creationId xmlns:p14="http://schemas.microsoft.com/office/powerpoint/2010/main" val="4183879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37CA75-2A77-8755-8FC0-4C8A854CDC0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65A9D726-0959-8E0F-49C5-32A52074AA1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446B4E0-2898-F4F7-EE0D-E6353F26DD60}"/>
              </a:ext>
            </a:extLst>
          </p:cNvPr>
          <p:cNvSpPr>
            <a:spLocks noGrp="1"/>
          </p:cNvSpPr>
          <p:nvPr>
            <p:ph type="dt" sz="half" idx="10"/>
          </p:nvPr>
        </p:nvSpPr>
        <p:spPr/>
        <p:txBody>
          <a:bodyPr/>
          <a:lstStyle/>
          <a:p>
            <a:fld id="{8F9E0071-85ED-46F9-86D3-30D7E39313BF}" type="datetimeFigureOut">
              <a:rPr lang="en-US" smtClean="0"/>
              <a:t>9/6/2024</a:t>
            </a:fld>
            <a:endParaRPr lang="en-US"/>
          </a:p>
        </p:txBody>
      </p:sp>
      <p:sp>
        <p:nvSpPr>
          <p:cNvPr id="5" name="Footer Placeholder 4">
            <a:extLst>
              <a:ext uri="{FF2B5EF4-FFF2-40B4-BE49-F238E27FC236}">
                <a16:creationId xmlns:a16="http://schemas.microsoft.com/office/drawing/2014/main" xmlns="" id="{95D79D44-9798-EBAA-797B-552D0E9568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D22A446-36BE-DF8A-ECA3-02E341807997}"/>
              </a:ext>
            </a:extLst>
          </p:cNvPr>
          <p:cNvSpPr>
            <a:spLocks noGrp="1"/>
          </p:cNvSpPr>
          <p:nvPr>
            <p:ph type="sldNum" sz="quarter" idx="12"/>
          </p:nvPr>
        </p:nvSpPr>
        <p:spPr/>
        <p:txBody>
          <a:bodyPr/>
          <a:lstStyle/>
          <a:p>
            <a:fld id="{7ED548A2-0EAE-469F-85A7-414D0B25B83A}" type="slidenum">
              <a:rPr lang="en-US" smtClean="0"/>
              <a:t>‹#›</a:t>
            </a:fld>
            <a:endParaRPr lang="en-US"/>
          </a:p>
        </p:txBody>
      </p:sp>
    </p:spTree>
    <p:extLst>
      <p:ext uri="{BB962C8B-B14F-4D97-AF65-F5344CB8AC3E}">
        <p14:creationId xmlns:p14="http://schemas.microsoft.com/office/powerpoint/2010/main" val="1774310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0DA747F-749E-64D5-CD65-A0A8401128F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6A5AB682-B24E-51C7-785A-8AE2ACC509F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62FB375-9F2F-AADB-C060-4E967A93BD30}"/>
              </a:ext>
            </a:extLst>
          </p:cNvPr>
          <p:cNvSpPr>
            <a:spLocks noGrp="1"/>
          </p:cNvSpPr>
          <p:nvPr>
            <p:ph type="dt" sz="half" idx="10"/>
          </p:nvPr>
        </p:nvSpPr>
        <p:spPr/>
        <p:txBody>
          <a:bodyPr/>
          <a:lstStyle/>
          <a:p>
            <a:fld id="{8F9E0071-85ED-46F9-86D3-30D7E39313BF}" type="datetimeFigureOut">
              <a:rPr lang="en-US" smtClean="0"/>
              <a:t>9/6/2024</a:t>
            </a:fld>
            <a:endParaRPr lang="en-US"/>
          </a:p>
        </p:txBody>
      </p:sp>
      <p:sp>
        <p:nvSpPr>
          <p:cNvPr id="5" name="Footer Placeholder 4">
            <a:extLst>
              <a:ext uri="{FF2B5EF4-FFF2-40B4-BE49-F238E27FC236}">
                <a16:creationId xmlns:a16="http://schemas.microsoft.com/office/drawing/2014/main" xmlns="" id="{C0F9F8BC-BBCF-4C78-1E33-9510395D30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6A04AB4-4E55-4B7E-819A-33E4E165A978}"/>
              </a:ext>
            </a:extLst>
          </p:cNvPr>
          <p:cNvSpPr>
            <a:spLocks noGrp="1"/>
          </p:cNvSpPr>
          <p:nvPr>
            <p:ph type="sldNum" sz="quarter" idx="12"/>
          </p:nvPr>
        </p:nvSpPr>
        <p:spPr/>
        <p:txBody>
          <a:bodyPr/>
          <a:lstStyle/>
          <a:p>
            <a:fld id="{7ED548A2-0EAE-469F-85A7-414D0B25B83A}" type="slidenum">
              <a:rPr lang="en-US" smtClean="0"/>
              <a:t>‹#›</a:t>
            </a:fld>
            <a:endParaRPr lang="en-US"/>
          </a:p>
        </p:txBody>
      </p:sp>
    </p:spTree>
    <p:extLst>
      <p:ext uri="{BB962C8B-B14F-4D97-AF65-F5344CB8AC3E}">
        <p14:creationId xmlns:p14="http://schemas.microsoft.com/office/powerpoint/2010/main" val="3923622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E40B5D-008A-A7E3-2828-B86BC63F20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9CBAE91-2779-9023-186A-1437D7C61B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57F52BC-192B-D240-62FD-26A4A94B8CA4}"/>
              </a:ext>
            </a:extLst>
          </p:cNvPr>
          <p:cNvSpPr>
            <a:spLocks noGrp="1"/>
          </p:cNvSpPr>
          <p:nvPr>
            <p:ph type="dt" sz="half" idx="10"/>
          </p:nvPr>
        </p:nvSpPr>
        <p:spPr/>
        <p:txBody>
          <a:bodyPr/>
          <a:lstStyle/>
          <a:p>
            <a:fld id="{8F9E0071-85ED-46F9-86D3-30D7E39313BF}" type="datetimeFigureOut">
              <a:rPr lang="en-US" smtClean="0"/>
              <a:t>9/6/2024</a:t>
            </a:fld>
            <a:endParaRPr lang="en-US"/>
          </a:p>
        </p:txBody>
      </p:sp>
      <p:sp>
        <p:nvSpPr>
          <p:cNvPr id="5" name="Footer Placeholder 4">
            <a:extLst>
              <a:ext uri="{FF2B5EF4-FFF2-40B4-BE49-F238E27FC236}">
                <a16:creationId xmlns:a16="http://schemas.microsoft.com/office/drawing/2014/main" xmlns="" id="{4F984BEE-C411-D0B5-D38B-FFD3E5C154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E0E5C96-2197-D1E1-001A-ABB87212A056}"/>
              </a:ext>
            </a:extLst>
          </p:cNvPr>
          <p:cNvSpPr>
            <a:spLocks noGrp="1"/>
          </p:cNvSpPr>
          <p:nvPr>
            <p:ph type="sldNum" sz="quarter" idx="12"/>
          </p:nvPr>
        </p:nvSpPr>
        <p:spPr/>
        <p:txBody>
          <a:bodyPr/>
          <a:lstStyle/>
          <a:p>
            <a:fld id="{7ED548A2-0EAE-469F-85A7-414D0B25B83A}" type="slidenum">
              <a:rPr lang="en-US" smtClean="0"/>
              <a:t>‹#›</a:t>
            </a:fld>
            <a:endParaRPr lang="en-US"/>
          </a:p>
        </p:txBody>
      </p:sp>
    </p:spTree>
    <p:extLst>
      <p:ext uri="{BB962C8B-B14F-4D97-AF65-F5344CB8AC3E}">
        <p14:creationId xmlns:p14="http://schemas.microsoft.com/office/powerpoint/2010/main" val="1951368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A91A22-7840-0E78-E1EF-A68BB3DF2C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34738336-E433-8BCF-F2AA-A94C6B2F857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762DA19C-48DA-9359-7FE5-DD24470C8666}"/>
              </a:ext>
            </a:extLst>
          </p:cNvPr>
          <p:cNvSpPr>
            <a:spLocks noGrp="1"/>
          </p:cNvSpPr>
          <p:nvPr>
            <p:ph type="dt" sz="half" idx="10"/>
          </p:nvPr>
        </p:nvSpPr>
        <p:spPr/>
        <p:txBody>
          <a:bodyPr/>
          <a:lstStyle/>
          <a:p>
            <a:fld id="{8F9E0071-85ED-46F9-86D3-30D7E39313BF}" type="datetimeFigureOut">
              <a:rPr lang="en-US" smtClean="0"/>
              <a:t>9/6/2024</a:t>
            </a:fld>
            <a:endParaRPr lang="en-US"/>
          </a:p>
        </p:txBody>
      </p:sp>
      <p:sp>
        <p:nvSpPr>
          <p:cNvPr id="5" name="Footer Placeholder 4">
            <a:extLst>
              <a:ext uri="{FF2B5EF4-FFF2-40B4-BE49-F238E27FC236}">
                <a16:creationId xmlns:a16="http://schemas.microsoft.com/office/drawing/2014/main" xmlns="" id="{66A75DE2-3AE9-47E5-7EB6-0F6BD36464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078CA5D-AC21-95FF-EF9C-05EB64D6C5F8}"/>
              </a:ext>
            </a:extLst>
          </p:cNvPr>
          <p:cNvSpPr>
            <a:spLocks noGrp="1"/>
          </p:cNvSpPr>
          <p:nvPr>
            <p:ph type="sldNum" sz="quarter" idx="12"/>
          </p:nvPr>
        </p:nvSpPr>
        <p:spPr/>
        <p:txBody>
          <a:bodyPr/>
          <a:lstStyle/>
          <a:p>
            <a:fld id="{7ED548A2-0EAE-469F-85A7-414D0B25B83A}" type="slidenum">
              <a:rPr lang="en-US" smtClean="0"/>
              <a:t>‹#›</a:t>
            </a:fld>
            <a:endParaRPr lang="en-US"/>
          </a:p>
        </p:txBody>
      </p:sp>
    </p:spTree>
    <p:extLst>
      <p:ext uri="{BB962C8B-B14F-4D97-AF65-F5344CB8AC3E}">
        <p14:creationId xmlns:p14="http://schemas.microsoft.com/office/powerpoint/2010/main" val="1290540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A20CDA-DB93-210F-66AA-CE8690DF53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C8EA539-2376-35EB-C4B3-FAFC38C163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5B8E9630-BE2A-159B-F3BE-1A5AEBF60C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01996E8D-DD4E-C022-3296-3D4D0415D12B}"/>
              </a:ext>
            </a:extLst>
          </p:cNvPr>
          <p:cNvSpPr>
            <a:spLocks noGrp="1"/>
          </p:cNvSpPr>
          <p:nvPr>
            <p:ph type="dt" sz="half" idx="10"/>
          </p:nvPr>
        </p:nvSpPr>
        <p:spPr/>
        <p:txBody>
          <a:bodyPr/>
          <a:lstStyle/>
          <a:p>
            <a:fld id="{8F9E0071-85ED-46F9-86D3-30D7E39313BF}" type="datetimeFigureOut">
              <a:rPr lang="en-US" smtClean="0"/>
              <a:t>9/6/2024</a:t>
            </a:fld>
            <a:endParaRPr lang="en-US"/>
          </a:p>
        </p:txBody>
      </p:sp>
      <p:sp>
        <p:nvSpPr>
          <p:cNvPr id="6" name="Footer Placeholder 5">
            <a:extLst>
              <a:ext uri="{FF2B5EF4-FFF2-40B4-BE49-F238E27FC236}">
                <a16:creationId xmlns:a16="http://schemas.microsoft.com/office/drawing/2014/main" xmlns="" id="{1A139714-7961-DB1F-5F9A-585B7EC4DB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ECEAE9E-45A3-5CD5-37E0-77F42A595460}"/>
              </a:ext>
            </a:extLst>
          </p:cNvPr>
          <p:cNvSpPr>
            <a:spLocks noGrp="1"/>
          </p:cNvSpPr>
          <p:nvPr>
            <p:ph type="sldNum" sz="quarter" idx="12"/>
          </p:nvPr>
        </p:nvSpPr>
        <p:spPr/>
        <p:txBody>
          <a:bodyPr/>
          <a:lstStyle/>
          <a:p>
            <a:fld id="{7ED548A2-0EAE-469F-85A7-414D0B25B83A}" type="slidenum">
              <a:rPr lang="en-US" smtClean="0"/>
              <a:t>‹#›</a:t>
            </a:fld>
            <a:endParaRPr lang="en-US"/>
          </a:p>
        </p:txBody>
      </p:sp>
    </p:spTree>
    <p:extLst>
      <p:ext uri="{BB962C8B-B14F-4D97-AF65-F5344CB8AC3E}">
        <p14:creationId xmlns:p14="http://schemas.microsoft.com/office/powerpoint/2010/main" val="3147212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6CEB41-4BD3-0358-5310-1EE2DF091D8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8774F15D-FF45-B8F2-3CCA-647C1C41BB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FF57F285-0F64-784D-D0BF-BB8C2DD8AB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44223EA0-FD83-AE7E-EE53-D69F7AA333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BDCAEDF3-AB23-6DD4-5FFF-0F8194E725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A0A0247F-B895-73B3-537D-1C1A372DA898}"/>
              </a:ext>
            </a:extLst>
          </p:cNvPr>
          <p:cNvSpPr>
            <a:spLocks noGrp="1"/>
          </p:cNvSpPr>
          <p:nvPr>
            <p:ph type="dt" sz="half" idx="10"/>
          </p:nvPr>
        </p:nvSpPr>
        <p:spPr/>
        <p:txBody>
          <a:bodyPr/>
          <a:lstStyle/>
          <a:p>
            <a:fld id="{8F9E0071-85ED-46F9-86D3-30D7E39313BF}" type="datetimeFigureOut">
              <a:rPr lang="en-US" smtClean="0"/>
              <a:t>9/6/2024</a:t>
            </a:fld>
            <a:endParaRPr lang="en-US"/>
          </a:p>
        </p:txBody>
      </p:sp>
      <p:sp>
        <p:nvSpPr>
          <p:cNvPr id="8" name="Footer Placeholder 7">
            <a:extLst>
              <a:ext uri="{FF2B5EF4-FFF2-40B4-BE49-F238E27FC236}">
                <a16:creationId xmlns:a16="http://schemas.microsoft.com/office/drawing/2014/main" xmlns="" id="{D073A453-4438-BB4E-FE6E-B849F1106F2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DBEB38EB-8418-CED6-AF5E-A98FFB40910B}"/>
              </a:ext>
            </a:extLst>
          </p:cNvPr>
          <p:cNvSpPr>
            <a:spLocks noGrp="1"/>
          </p:cNvSpPr>
          <p:nvPr>
            <p:ph type="sldNum" sz="quarter" idx="12"/>
          </p:nvPr>
        </p:nvSpPr>
        <p:spPr/>
        <p:txBody>
          <a:bodyPr/>
          <a:lstStyle/>
          <a:p>
            <a:fld id="{7ED548A2-0EAE-469F-85A7-414D0B25B83A}" type="slidenum">
              <a:rPr lang="en-US" smtClean="0"/>
              <a:t>‹#›</a:t>
            </a:fld>
            <a:endParaRPr lang="en-US"/>
          </a:p>
        </p:txBody>
      </p:sp>
    </p:spTree>
    <p:extLst>
      <p:ext uri="{BB962C8B-B14F-4D97-AF65-F5344CB8AC3E}">
        <p14:creationId xmlns:p14="http://schemas.microsoft.com/office/powerpoint/2010/main" val="465426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9163EA-5280-9488-F328-2DBF0A2898B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9D2782E0-6FCF-4B32-A0D5-D419E5FC6DD4}"/>
              </a:ext>
            </a:extLst>
          </p:cNvPr>
          <p:cNvSpPr>
            <a:spLocks noGrp="1"/>
          </p:cNvSpPr>
          <p:nvPr>
            <p:ph type="dt" sz="half" idx="10"/>
          </p:nvPr>
        </p:nvSpPr>
        <p:spPr/>
        <p:txBody>
          <a:bodyPr/>
          <a:lstStyle/>
          <a:p>
            <a:fld id="{8F9E0071-85ED-46F9-86D3-30D7E39313BF}" type="datetimeFigureOut">
              <a:rPr lang="en-US" smtClean="0"/>
              <a:t>9/6/2024</a:t>
            </a:fld>
            <a:endParaRPr lang="en-US"/>
          </a:p>
        </p:txBody>
      </p:sp>
      <p:sp>
        <p:nvSpPr>
          <p:cNvPr id="4" name="Footer Placeholder 3">
            <a:extLst>
              <a:ext uri="{FF2B5EF4-FFF2-40B4-BE49-F238E27FC236}">
                <a16:creationId xmlns:a16="http://schemas.microsoft.com/office/drawing/2014/main" xmlns="" id="{B388DA62-FEBD-1EC3-993C-449CC04F8EF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DB5DE0AD-01B5-6A6E-05F0-DDC2259B2AD1}"/>
              </a:ext>
            </a:extLst>
          </p:cNvPr>
          <p:cNvSpPr>
            <a:spLocks noGrp="1"/>
          </p:cNvSpPr>
          <p:nvPr>
            <p:ph type="sldNum" sz="quarter" idx="12"/>
          </p:nvPr>
        </p:nvSpPr>
        <p:spPr/>
        <p:txBody>
          <a:bodyPr/>
          <a:lstStyle/>
          <a:p>
            <a:fld id="{7ED548A2-0EAE-469F-85A7-414D0B25B83A}" type="slidenum">
              <a:rPr lang="en-US" smtClean="0"/>
              <a:t>‹#›</a:t>
            </a:fld>
            <a:endParaRPr lang="en-US"/>
          </a:p>
        </p:txBody>
      </p:sp>
    </p:spTree>
    <p:extLst>
      <p:ext uri="{BB962C8B-B14F-4D97-AF65-F5344CB8AC3E}">
        <p14:creationId xmlns:p14="http://schemas.microsoft.com/office/powerpoint/2010/main" val="2008600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1921A50-9ECB-05BE-055D-A3F688BA014D}"/>
              </a:ext>
            </a:extLst>
          </p:cNvPr>
          <p:cNvSpPr>
            <a:spLocks noGrp="1"/>
          </p:cNvSpPr>
          <p:nvPr>
            <p:ph type="dt" sz="half" idx="10"/>
          </p:nvPr>
        </p:nvSpPr>
        <p:spPr/>
        <p:txBody>
          <a:bodyPr/>
          <a:lstStyle/>
          <a:p>
            <a:fld id="{8F9E0071-85ED-46F9-86D3-30D7E39313BF}" type="datetimeFigureOut">
              <a:rPr lang="en-US" smtClean="0"/>
              <a:t>9/6/2024</a:t>
            </a:fld>
            <a:endParaRPr lang="en-US"/>
          </a:p>
        </p:txBody>
      </p:sp>
      <p:sp>
        <p:nvSpPr>
          <p:cNvPr id="3" name="Footer Placeholder 2">
            <a:extLst>
              <a:ext uri="{FF2B5EF4-FFF2-40B4-BE49-F238E27FC236}">
                <a16:creationId xmlns:a16="http://schemas.microsoft.com/office/drawing/2014/main" xmlns="" id="{8C5C6A72-2B29-87A8-1CCA-EF8C4B701E4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9993F080-8DC0-7F18-A12D-4C3B127DDD84}"/>
              </a:ext>
            </a:extLst>
          </p:cNvPr>
          <p:cNvSpPr>
            <a:spLocks noGrp="1"/>
          </p:cNvSpPr>
          <p:nvPr>
            <p:ph type="sldNum" sz="quarter" idx="12"/>
          </p:nvPr>
        </p:nvSpPr>
        <p:spPr/>
        <p:txBody>
          <a:bodyPr/>
          <a:lstStyle/>
          <a:p>
            <a:fld id="{7ED548A2-0EAE-469F-85A7-414D0B25B83A}" type="slidenum">
              <a:rPr lang="en-US" smtClean="0"/>
              <a:t>‹#›</a:t>
            </a:fld>
            <a:endParaRPr lang="en-US"/>
          </a:p>
        </p:txBody>
      </p:sp>
    </p:spTree>
    <p:extLst>
      <p:ext uri="{BB962C8B-B14F-4D97-AF65-F5344CB8AC3E}">
        <p14:creationId xmlns:p14="http://schemas.microsoft.com/office/powerpoint/2010/main" val="219369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C98610-603C-6F0E-28C4-D130CAC759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BA1EA703-0342-FDF6-9404-146B5AFE41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592AC787-40ED-632F-2BFB-AFFF70AE31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ABE7266-8BED-8853-045E-E92AD002174F}"/>
              </a:ext>
            </a:extLst>
          </p:cNvPr>
          <p:cNvSpPr>
            <a:spLocks noGrp="1"/>
          </p:cNvSpPr>
          <p:nvPr>
            <p:ph type="dt" sz="half" idx="10"/>
          </p:nvPr>
        </p:nvSpPr>
        <p:spPr/>
        <p:txBody>
          <a:bodyPr/>
          <a:lstStyle/>
          <a:p>
            <a:fld id="{8F9E0071-85ED-46F9-86D3-30D7E39313BF}" type="datetimeFigureOut">
              <a:rPr lang="en-US" smtClean="0"/>
              <a:t>9/6/2024</a:t>
            </a:fld>
            <a:endParaRPr lang="en-US"/>
          </a:p>
        </p:txBody>
      </p:sp>
      <p:sp>
        <p:nvSpPr>
          <p:cNvPr id="6" name="Footer Placeholder 5">
            <a:extLst>
              <a:ext uri="{FF2B5EF4-FFF2-40B4-BE49-F238E27FC236}">
                <a16:creationId xmlns:a16="http://schemas.microsoft.com/office/drawing/2014/main" xmlns="" id="{4BFAFD54-776F-E533-D051-AF5397603C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2F44D64-AFF7-6AD5-3FA3-F459FC86EEDE}"/>
              </a:ext>
            </a:extLst>
          </p:cNvPr>
          <p:cNvSpPr>
            <a:spLocks noGrp="1"/>
          </p:cNvSpPr>
          <p:nvPr>
            <p:ph type="sldNum" sz="quarter" idx="12"/>
          </p:nvPr>
        </p:nvSpPr>
        <p:spPr/>
        <p:txBody>
          <a:bodyPr/>
          <a:lstStyle/>
          <a:p>
            <a:fld id="{7ED548A2-0EAE-469F-85A7-414D0B25B83A}" type="slidenum">
              <a:rPr lang="en-US" smtClean="0"/>
              <a:t>‹#›</a:t>
            </a:fld>
            <a:endParaRPr lang="en-US"/>
          </a:p>
        </p:txBody>
      </p:sp>
    </p:spTree>
    <p:extLst>
      <p:ext uri="{BB962C8B-B14F-4D97-AF65-F5344CB8AC3E}">
        <p14:creationId xmlns:p14="http://schemas.microsoft.com/office/powerpoint/2010/main" val="3535355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C8C29B-B88E-9288-8DBA-952958FA28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EB1ADCBE-D093-A779-2F28-CB219AE5F1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D2BB7D5B-46AF-C790-CFE2-188927E59F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3BB685D-BEBD-C3E1-702A-4122EB700637}"/>
              </a:ext>
            </a:extLst>
          </p:cNvPr>
          <p:cNvSpPr>
            <a:spLocks noGrp="1"/>
          </p:cNvSpPr>
          <p:nvPr>
            <p:ph type="dt" sz="half" idx="10"/>
          </p:nvPr>
        </p:nvSpPr>
        <p:spPr/>
        <p:txBody>
          <a:bodyPr/>
          <a:lstStyle/>
          <a:p>
            <a:fld id="{8F9E0071-85ED-46F9-86D3-30D7E39313BF}" type="datetimeFigureOut">
              <a:rPr lang="en-US" smtClean="0"/>
              <a:t>9/6/2024</a:t>
            </a:fld>
            <a:endParaRPr lang="en-US"/>
          </a:p>
        </p:txBody>
      </p:sp>
      <p:sp>
        <p:nvSpPr>
          <p:cNvPr id="6" name="Footer Placeholder 5">
            <a:extLst>
              <a:ext uri="{FF2B5EF4-FFF2-40B4-BE49-F238E27FC236}">
                <a16:creationId xmlns:a16="http://schemas.microsoft.com/office/drawing/2014/main" xmlns="" id="{D52B050A-305B-D98E-6103-11186488BD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C0ADCA9-128D-C710-A21C-99CC3D1F96AC}"/>
              </a:ext>
            </a:extLst>
          </p:cNvPr>
          <p:cNvSpPr>
            <a:spLocks noGrp="1"/>
          </p:cNvSpPr>
          <p:nvPr>
            <p:ph type="sldNum" sz="quarter" idx="12"/>
          </p:nvPr>
        </p:nvSpPr>
        <p:spPr/>
        <p:txBody>
          <a:bodyPr/>
          <a:lstStyle/>
          <a:p>
            <a:fld id="{7ED548A2-0EAE-469F-85A7-414D0B25B83A}" type="slidenum">
              <a:rPr lang="en-US" smtClean="0"/>
              <a:t>‹#›</a:t>
            </a:fld>
            <a:endParaRPr lang="en-US"/>
          </a:p>
        </p:txBody>
      </p:sp>
    </p:spTree>
    <p:extLst>
      <p:ext uri="{BB962C8B-B14F-4D97-AF65-F5344CB8AC3E}">
        <p14:creationId xmlns:p14="http://schemas.microsoft.com/office/powerpoint/2010/main" val="3494626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8E1FC68-676C-3EFB-4FEC-7AB7221BDC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F1B543D6-269B-B6BE-1962-432CF32C4F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DB297C2-FA89-619D-0DE0-250C6A7D30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F9E0071-85ED-46F9-86D3-30D7E39313BF}" type="datetimeFigureOut">
              <a:rPr lang="en-US" smtClean="0"/>
              <a:t>9/6/2024</a:t>
            </a:fld>
            <a:endParaRPr lang="en-US"/>
          </a:p>
        </p:txBody>
      </p:sp>
      <p:sp>
        <p:nvSpPr>
          <p:cNvPr id="5" name="Footer Placeholder 4">
            <a:extLst>
              <a:ext uri="{FF2B5EF4-FFF2-40B4-BE49-F238E27FC236}">
                <a16:creationId xmlns:a16="http://schemas.microsoft.com/office/drawing/2014/main" xmlns="" id="{4C5036B2-3C88-CBC1-8A0D-FEE2389276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xmlns="" id="{C837780A-12BF-7EF5-124A-DD621405E5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ED548A2-0EAE-469F-85A7-414D0B25B83A}" type="slidenum">
              <a:rPr lang="en-US" smtClean="0"/>
              <a:t>‹#›</a:t>
            </a:fld>
            <a:endParaRPr lang="en-US"/>
          </a:p>
        </p:txBody>
      </p:sp>
    </p:spTree>
    <p:extLst>
      <p:ext uri="{BB962C8B-B14F-4D97-AF65-F5344CB8AC3E}">
        <p14:creationId xmlns:p14="http://schemas.microsoft.com/office/powerpoint/2010/main" val="38132443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2.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0.pn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1BDC2F-04FD-8401-CD6F-9D20BE19FFBC}"/>
              </a:ext>
            </a:extLst>
          </p:cNvPr>
          <p:cNvSpPr>
            <a:spLocks noGrp="1"/>
          </p:cNvSpPr>
          <p:nvPr>
            <p:ph type="ctrTitle"/>
          </p:nvPr>
        </p:nvSpPr>
        <p:spPr>
          <a:xfrm>
            <a:off x="1047368" y="3217094"/>
            <a:ext cx="10405070" cy="417068"/>
          </a:xfrm>
        </p:spPr>
        <p:txBody>
          <a:bodyPr>
            <a:noAutofit/>
          </a:bodyPr>
          <a:lstStyle/>
          <a:p>
            <a:pPr algn="just"/>
            <a:r>
              <a:rPr lang="en-US" sz="2000" dirty="0"/>
              <a:t>DETECTION OF WATER CURRENTS IN FLAT TERRAIN AREAS BASED ON LASER SCANNING DATA</a:t>
            </a:r>
          </a:p>
        </p:txBody>
      </p:sp>
      <p:sp>
        <p:nvSpPr>
          <p:cNvPr id="3" name="Subtitle 2">
            <a:extLst>
              <a:ext uri="{FF2B5EF4-FFF2-40B4-BE49-F238E27FC236}">
                <a16:creationId xmlns:a16="http://schemas.microsoft.com/office/drawing/2014/main" xmlns="" id="{4FF6FBD9-94F4-8202-B552-1E59800C3519}"/>
              </a:ext>
            </a:extLst>
          </p:cNvPr>
          <p:cNvSpPr>
            <a:spLocks noGrp="1"/>
          </p:cNvSpPr>
          <p:nvPr>
            <p:ph type="subTitle" idx="1"/>
          </p:nvPr>
        </p:nvSpPr>
        <p:spPr>
          <a:xfrm>
            <a:off x="6249903" y="5700703"/>
            <a:ext cx="9144000" cy="503303"/>
          </a:xfrm>
        </p:spPr>
        <p:txBody>
          <a:bodyPr>
            <a:normAutofit/>
          </a:bodyPr>
          <a:lstStyle/>
          <a:p>
            <a:r>
              <a:rPr lang="en-US" sz="1800" dirty="0"/>
              <a:t>Nikita YAKSHIN</a:t>
            </a:r>
          </a:p>
        </p:txBody>
      </p:sp>
      <p:pic>
        <p:nvPicPr>
          <p:cNvPr id="7" name="Picture 6" descr="A orange rectangular sign with white text&#10;&#10;Description automatically generated">
            <a:extLst>
              <a:ext uri="{FF2B5EF4-FFF2-40B4-BE49-F238E27FC236}">
                <a16:creationId xmlns:a16="http://schemas.microsoft.com/office/drawing/2014/main" xmlns="" id="{D6D5523C-F230-16BB-2059-89BFB45A5C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116" y="560528"/>
            <a:ext cx="1343788" cy="495321"/>
          </a:xfrm>
          <a:prstGeom prst="rect">
            <a:avLst/>
          </a:prstGeom>
        </p:spPr>
      </p:pic>
      <p:cxnSp>
        <p:nvCxnSpPr>
          <p:cNvPr id="9" name="Straight Connector 8">
            <a:extLst>
              <a:ext uri="{FF2B5EF4-FFF2-40B4-BE49-F238E27FC236}">
                <a16:creationId xmlns:a16="http://schemas.microsoft.com/office/drawing/2014/main" xmlns="" id="{82454414-7BFC-D34A-C4E4-0F15FD88CF81}"/>
              </a:ext>
            </a:extLst>
          </p:cNvPr>
          <p:cNvCxnSpPr>
            <a:cxnSpLocks/>
          </p:cNvCxnSpPr>
          <p:nvPr/>
        </p:nvCxnSpPr>
        <p:spPr>
          <a:xfrm>
            <a:off x="611746" y="1446761"/>
            <a:ext cx="109728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0" name="Straight Connector 9">
            <a:extLst>
              <a:ext uri="{FF2B5EF4-FFF2-40B4-BE49-F238E27FC236}">
                <a16:creationId xmlns:a16="http://schemas.microsoft.com/office/drawing/2014/main" xmlns="" id="{E0182CB6-6ECD-733E-C85B-7C84575A6DE1}"/>
              </a:ext>
            </a:extLst>
          </p:cNvPr>
          <p:cNvCxnSpPr>
            <a:cxnSpLocks/>
          </p:cNvCxnSpPr>
          <p:nvPr/>
        </p:nvCxnSpPr>
        <p:spPr>
          <a:xfrm flipV="1">
            <a:off x="611746" y="5518597"/>
            <a:ext cx="10972800" cy="55842"/>
          </a:xfrm>
          <a:prstGeom prst="line">
            <a:avLst/>
          </a:prstGeom>
        </p:spPr>
        <p:style>
          <a:lnRef idx="2">
            <a:schemeClr val="accent2"/>
          </a:lnRef>
          <a:fillRef idx="0">
            <a:schemeClr val="accent2"/>
          </a:fillRef>
          <a:effectRef idx="1">
            <a:schemeClr val="accent2"/>
          </a:effectRef>
          <a:fontRef idx="minor">
            <a:schemeClr val="tx1"/>
          </a:fontRef>
        </p:style>
      </p:cxnSp>
      <p:pic>
        <p:nvPicPr>
          <p:cNvPr id="1026" name="Picture 2" descr="GeoKARTO 2024">
            <a:extLst>
              <a:ext uri="{FF2B5EF4-FFF2-40B4-BE49-F238E27FC236}">
                <a16:creationId xmlns:a16="http://schemas.microsoft.com/office/drawing/2014/main" xmlns="" id="{0778C67E-3CB5-58EF-E382-000E1813025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1890" y="555348"/>
            <a:ext cx="1425905" cy="486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66079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atellite image of a city&#10;&#10;Description automatically generated">
            <a:extLst>
              <a:ext uri="{FF2B5EF4-FFF2-40B4-BE49-F238E27FC236}">
                <a16:creationId xmlns:a16="http://schemas.microsoft.com/office/drawing/2014/main" xmlns="" id="{AABD3C49-58FA-7C55-5F08-CB0435402742}"/>
              </a:ext>
            </a:extLst>
          </p:cNvPr>
          <p:cNvPicPr>
            <a:picLocks noChangeAspect="1"/>
          </p:cNvPicPr>
          <p:nvPr/>
        </p:nvPicPr>
        <p:blipFill>
          <a:blip r:embed="rId3" cstate="print">
            <a:extLst>
              <a:ext uri="{28A0092B-C50C-407E-A947-70E740481C1C}">
                <a14:useLocalDpi xmlns:a14="http://schemas.microsoft.com/office/drawing/2010/main" val="0"/>
              </a:ext>
            </a:extLst>
          </a:blip>
          <a:srcRect l="22283" t="15794" r="8338" b="11214"/>
          <a:stretch/>
        </p:blipFill>
        <p:spPr>
          <a:xfrm>
            <a:off x="3879057" y="1507334"/>
            <a:ext cx="7836694" cy="5005679"/>
          </a:xfrm>
          <a:prstGeom prst="rect">
            <a:avLst/>
          </a:prstGeom>
        </p:spPr>
      </p:pic>
      <p:pic>
        <p:nvPicPr>
          <p:cNvPr id="6" name="Picture 5" descr="A orange rectangular sign with white text&#10;&#10;Description automatically generated">
            <a:extLst>
              <a:ext uri="{FF2B5EF4-FFF2-40B4-BE49-F238E27FC236}">
                <a16:creationId xmlns:a16="http://schemas.microsoft.com/office/drawing/2014/main" xmlns="" id="{AC3F60D7-C7AF-6924-381E-9B6ED62C557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86053" y="495004"/>
            <a:ext cx="1134469" cy="418166"/>
          </a:xfrm>
          <a:prstGeom prst="rect">
            <a:avLst/>
          </a:prstGeom>
        </p:spPr>
      </p:pic>
      <p:pic>
        <p:nvPicPr>
          <p:cNvPr id="7" name="Picture 6" descr="GeoKARTO 2024">
            <a:extLst>
              <a:ext uri="{FF2B5EF4-FFF2-40B4-BE49-F238E27FC236}">
                <a16:creationId xmlns:a16="http://schemas.microsoft.com/office/drawing/2014/main" xmlns="" id="{BFF6D6AB-573A-2AFE-B146-981274F4A49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75019" y="495004"/>
            <a:ext cx="1203795" cy="41067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a:extLst>
              <a:ext uri="{FF2B5EF4-FFF2-40B4-BE49-F238E27FC236}">
                <a16:creationId xmlns:a16="http://schemas.microsoft.com/office/drawing/2014/main" xmlns="" id="{C825A47B-9F7C-4A32-987D-BF392BC5085A}"/>
              </a:ext>
            </a:extLst>
          </p:cNvPr>
          <p:cNvCxnSpPr>
            <a:cxnSpLocks/>
          </p:cNvCxnSpPr>
          <p:nvPr/>
        </p:nvCxnSpPr>
        <p:spPr>
          <a:xfrm>
            <a:off x="806014" y="1082430"/>
            <a:ext cx="10972800" cy="0"/>
          </a:xfrm>
          <a:prstGeom prst="line">
            <a:avLst/>
          </a:prstGeom>
        </p:spPr>
        <p:style>
          <a:lnRef idx="2">
            <a:schemeClr val="accent2"/>
          </a:lnRef>
          <a:fillRef idx="0">
            <a:schemeClr val="accent2"/>
          </a:fillRef>
          <a:effectRef idx="1">
            <a:schemeClr val="accent2"/>
          </a:effectRef>
          <a:fontRef idx="minor">
            <a:schemeClr val="tx1"/>
          </a:fontRef>
        </p:style>
      </p:cxnSp>
      <p:sp>
        <p:nvSpPr>
          <p:cNvPr id="9" name="TextBox 8">
            <a:extLst>
              <a:ext uri="{FF2B5EF4-FFF2-40B4-BE49-F238E27FC236}">
                <a16:creationId xmlns:a16="http://schemas.microsoft.com/office/drawing/2014/main" xmlns="" id="{636A5B92-0534-F6B6-E787-B87B5837A797}"/>
              </a:ext>
            </a:extLst>
          </p:cNvPr>
          <p:cNvSpPr txBox="1"/>
          <p:nvPr/>
        </p:nvSpPr>
        <p:spPr>
          <a:xfrm>
            <a:off x="806014" y="495004"/>
            <a:ext cx="6675576" cy="523220"/>
          </a:xfrm>
          <a:prstGeom prst="rect">
            <a:avLst/>
          </a:prstGeom>
          <a:noFill/>
        </p:spPr>
        <p:txBody>
          <a:bodyPr wrap="square">
            <a:spAutoFit/>
          </a:bodyPr>
          <a:lstStyle/>
          <a:p>
            <a:r>
              <a:rPr lang="en-US" sz="2800" b="1" dirty="0">
                <a:solidFill>
                  <a:srgbClr val="E97132"/>
                </a:solidFill>
              </a:rPr>
              <a:t>PFF METHOD</a:t>
            </a:r>
          </a:p>
        </p:txBody>
      </p:sp>
      <p:sp>
        <p:nvSpPr>
          <p:cNvPr id="2" name="TextBox 1">
            <a:extLst>
              <a:ext uri="{FF2B5EF4-FFF2-40B4-BE49-F238E27FC236}">
                <a16:creationId xmlns:a16="http://schemas.microsoft.com/office/drawing/2014/main" xmlns="" id="{72383087-C77D-2E40-FED0-C1029FA01971}"/>
              </a:ext>
            </a:extLst>
          </p:cNvPr>
          <p:cNvSpPr txBox="1"/>
          <p:nvPr/>
        </p:nvSpPr>
        <p:spPr>
          <a:xfrm>
            <a:off x="463115" y="2892741"/>
            <a:ext cx="3415942" cy="1200329"/>
          </a:xfrm>
          <a:prstGeom prst="rect">
            <a:avLst/>
          </a:prstGeom>
          <a:noFill/>
        </p:spPr>
        <p:txBody>
          <a:bodyPr wrap="square" rtlCol="0">
            <a:spAutoFit/>
          </a:bodyPr>
          <a:lstStyle/>
          <a:p>
            <a:pPr marL="285750" indent="-171450">
              <a:buFont typeface="Arial" panose="020B0604020202020204" pitchFamily="34" charset="0"/>
              <a:buChar char="•"/>
            </a:pPr>
            <a:r>
              <a:rPr lang="en-US" i="1" dirty="0">
                <a:solidFill>
                  <a:srgbClr val="4C4C4C"/>
                </a:solidFill>
                <a:effectLst/>
                <a:latin typeface="Avenir Next W01"/>
              </a:rPr>
              <a:t>Fill</a:t>
            </a:r>
            <a:r>
              <a:rPr lang="en-US" b="0" i="0" dirty="0">
                <a:solidFill>
                  <a:srgbClr val="4C4C4C"/>
                </a:solidFill>
                <a:effectLst/>
                <a:latin typeface="Avenir Next W01"/>
              </a:rPr>
              <a:t> - fills sinks in a surface raster to remove small imperfections in the data. (ArcGIS Pro tool reference)</a:t>
            </a:r>
            <a:endParaRPr lang="en-US" dirty="0"/>
          </a:p>
        </p:txBody>
      </p:sp>
      <p:pic>
        <p:nvPicPr>
          <p:cNvPr id="5" name="Picture 4" descr="A close-up of a screen&#10;&#10;Description automatically generated">
            <a:extLst>
              <a:ext uri="{FF2B5EF4-FFF2-40B4-BE49-F238E27FC236}">
                <a16:creationId xmlns:a16="http://schemas.microsoft.com/office/drawing/2014/main" xmlns="" id="{DB8A98F5-D24B-96EA-5740-A2EA2AF30D5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0770" y="4157209"/>
            <a:ext cx="2523809" cy="714286"/>
          </a:xfrm>
          <a:prstGeom prst="rect">
            <a:avLst/>
          </a:prstGeom>
        </p:spPr>
      </p:pic>
      <p:sp>
        <p:nvSpPr>
          <p:cNvPr id="11" name="TextBox 10">
            <a:extLst>
              <a:ext uri="{FF2B5EF4-FFF2-40B4-BE49-F238E27FC236}">
                <a16:creationId xmlns:a16="http://schemas.microsoft.com/office/drawing/2014/main" xmlns="" id="{9596BBE6-7E8B-C1FB-5391-56B522261D24}"/>
              </a:ext>
            </a:extLst>
          </p:cNvPr>
          <p:cNvSpPr txBox="1"/>
          <p:nvPr/>
        </p:nvSpPr>
        <p:spPr>
          <a:xfrm>
            <a:off x="476249" y="2146360"/>
            <a:ext cx="6097190" cy="369332"/>
          </a:xfrm>
          <a:prstGeom prst="rect">
            <a:avLst/>
          </a:prstGeom>
          <a:noFill/>
        </p:spPr>
        <p:txBody>
          <a:bodyPr wrap="square">
            <a:spAutoFit/>
          </a:bodyPr>
          <a:lstStyle/>
          <a:p>
            <a:pPr marL="285750" indent="-171450">
              <a:buFont typeface="Arial" panose="020B0604020202020204" pitchFamily="34" charset="0"/>
              <a:buChar char="•"/>
            </a:pPr>
            <a:r>
              <a:rPr lang="en-US" i="1" dirty="0">
                <a:solidFill>
                  <a:srgbClr val="4C4C4C"/>
                </a:solidFill>
                <a:effectLst/>
                <a:latin typeface="Avenir Next W01"/>
              </a:rPr>
              <a:t>LAS dataset to raster</a:t>
            </a:r>
            <a:endParaRPr lang="en-US" i="1" dirty="0"/>
          </a:p>
        </p:txBody>
      </p:sp>
      <p:sp>
        <p:nvSpPr>
          <p:cNvPr id="14" name="TextBox 13">
            <a:extLst>
              <a:ext uri="{FF2B5EF4-FFF2-40B4-BE49-F238E27FC236}">
                <a16:creationId xmlns:a16="http://schemas.microsoft.com/office/drawing/2014/main" xmlns="" id="{12970008-C3D8-9BEF-F806-80331E25CCAC}"/>
              </a:ext>
            </a:extLst>
          </p:cNvPr>
          <p:cNvSpPr txBox="1"/>
          <p:nvPr/>
        </p:nvSpPr>
        <p:spPr>
          <a:xfrm>
            <a:off x="983768" y="1399979"/>
            <a:ext cx="3096347" cy="369332"/>
          </a:xfrm>
          <a:prstGeom prst="rect">
            <a:avLst/>
          </a:prstGeom>
          <a:noFill/>
        </p:spPr>
        <p:txBody>
          <a:bodyPr wrap="square" rtlCol="0">
            <a:spAutoFit/>
          </a:bodyPr>
          <a:lstStyle/>
          <a:p>
            <a:r>
              <a:rPr lang="en-US" b="1" dirty="0"/>
              <a:t>Pre-process</a:t>
            </a:r>
          </a:p>
        </p:txBody>
      </p:sp>
      <p:sp>
        <p:nvSpPr>
          <p:cNvPr id="10" name="TextBox 9">
            <a:extLst>
              <a:ext uri="{FF2B5EF4-FFF2-40B4-BE49-F238E27FC236}">
                <a16:creationId xmlns:a16="http://schemas.microsoft.com/office/drawing/2014/main" xmlns="" id="{FE7BE3A3-39E4-421F-E1F1-DAA81DA8A1EE}"/>
              </a:ext>
            </a:extLst>
          </p:cNvPr>
          <p:cNvSpPr txBox="1"/>
          <p:nvPr/>
        </p:nvSpPr>
        <p:spPr>
          <a:xfrm>
            <a:off x="8128916" y="6006584"/>
            <a:ext cx="6096000" cy="246221"/>
          </a:xfrm>
          <a:prstGeom prst="rect">
            <a:avLst/>
          </a:prstGeom>
          <a:noFill/>
        </p:spPr>
        <p:txBody>
          <a:bodyPr wrap="square">
            <a:spAutoFit/>
          </a:bodyPr>
          <a:lstStyle/>
          <a:p>
            <a:r>
              <a:rPr lang="sk-SK" sz="1000" b="0" i="0" u="none" strike="noStrike" baseline="0" dirty="0">
                <a:solidFill>
                  <a:srgbClr val="000000"/>
                </a:solidFill>
                <a:latin typeface="Calibri" panose="020F0502020204030204" pitchFamily="34" charset="0"/>
              </a:rPr>
              <a:t>Source of LLS data</a:t>
            </a:r>
            <a:r>
              <a:rPr lang="en-US" sz="1000" b="0" i="0" u="none" strike="noStrike" baseline="0" dirty="0">
                <a:solidFill>
                  <a:srgbClr val="000000"/>
                </a:solidFill>
                <a:latin typeface="Calibri" panose="020F0502020204030204" pitchFamily="34" charset="0"/>
              </a:rPr>
              <a:t>: ÚGKK SR </a:t>
            </a:r>
            <a:endParaRPr lang="en-US" sz="1000" dirty="0"/>
          </a:p>
        </p:txBody>
      </p:sp>
    </p:spTree>
    <p:extLst>
      <p:ext uri="{BB962C8B-B14F-4D97-AF65-F5344CB8AC3E}">
        <p14:creationId xmlns:p14="http://schemas.microsoft.com/office/powerpoint/2010/main" val="12123582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xmlns="" id="{1657AAF4-4EBA-914E-7432-BEE2904BD1AF}"/>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335682" y="2738233"/>
            <a:ext cx="3470828" cy="2280253"/>
          </a:xfrm>
          <a:prstGeom prst="rect">
            <a:avLst/>
          </a:prstGeom>
        </p:spPr>
      </p:pic>
      <p:pic>
        <p:nvPicPr>
          <p:cNvPr id="13" name="Picture 12" descr="A black and white image of a city&#10;&#10;Description automatically generated">
            <a:extLst>
              <a:ext uri="{FF2B5EF4-FFF2-40B4-BE49-F238E27FC236}">
                <a16:creationId xmlns:a16="http://schemas.microsoft.com/office/drawing/2014/main" xmlns="" id="{66329AF3-C778-79CD-4362-8DB038F40ABC}"/>
              </a:ext>
            </a:extLst>
          </p:cNvPr>
          <p:cNvPicPr>
            <a:picLocks noChangeAspect="1"/>
          </p:cNvPicPr>
          <p:nvPr/>
        </p:nvPicPr>
        <p:blipFill>
          <a:blip r:embed="rId4" cstate="print">
            <a:extLst>
              <a:ext uri="{28A0092B-C50C-407E-A947-70E740481C1C}">
                <a14:useLocalDpi xmlns:a14="http://schemas.microsoft.com/office/drawing/2010/main" val="0"/>
              </a:ext>
            </a:extLst>
          </a:blip>
          <a:srcRect l="15573" r="14596"/>
          <a:stretch/>
        </p:blipFill>
        <p:spPr>
          <a:xfrm>
            <a:off x="5181600" y="1259187"/>
            <a:ext cx="6155474" cy="5351859"/>
          </a:xfrm>
          <a:prstGeom prst="rect">
            <a:avLst/>
          </a:prstGeom>
        </p:spPr>
      </p:pic>
      <p:pic>
        <p:nvPicPr>
          <p:cNvPr id="14" name="Picture 13" descr="A orange rectangular sign with white text&#10;&#10;Description automatically generated">
            <a:extLst>
              <a:ext uri="{FF2B5EF4-FFF2-40B4-BE49-F238E27FC236}">
                <a16:creationId xmlns:a16="http://schemas.microsoft.com/office/drawing/2014/main" xmlns="" id="{D30444D4-D292-06B6-7CA2-32531E358D4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86053" y="495004"/>
            <a:ext cx="1134469" cy="418166"/>
          </a:xfrm>
          <a:prstGeom prst="rect">
            <a:avLst/>
          </a:prstGeom>
        </p:spPr>
      </p:pic>
      <p:pic>
        <p:nvPicPr>
          <p:cNvPr id="15" name="Picture 14" descr="GeoKARTO 2024">
            <a:extLst>
              <a:ext uri="{FF2B5EF4-FFF2-40B4-BE49-F238E27FC236}">
                <a16:creationId xmlns:a16="http://schemas.microsoft.com/office/drawing/2014/main" xmlns="" id="{8EB9FB62-7CEC-32C3-16FE-84670A493D2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575019" y="495004"/>
            <a:ext cx="1203795" cy="410670"/>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Connector 15">
            <a:extLst>
              <a:ext uri="{FF2B5EF4-FFF2-40B4-BE49-F238E27FC236}">
                <a16:creationId xmlns:a16="http://schemas.microsoft.com/office/drawing/2014/main" xmlns="" id="{917545A2-FB56-48BA-1428-D0FFE5DA7DA7}"/>
              </a:ext>
            </a:extLst>
          </p:cNvPr>
          <p:cNvCxnSpPr>
            <a:cxnSpLocks/>
          </p:cNvCxnSpPr>
          <p:nvPr/>
        </p:nvCxnSpPr>
        <p:spPr>
          <a:xfrm>
            <a:off x="806014" y="1082430"/>
            <a:ext cx="10972800" cy="0"/>
          </a:xfrm>
          <a:prstGeom prst="line">
            <a:avLst/>
          </a:prstGeom>
        </p:spPr>
        <p:style>
          <a:lnRef idx="2">
            <a:schemeClr val="accent2"/>
          </a:lnRef>
          <a:fillRef idx="0">
            <a:schemeClr val="accent2"/>
          </a:fillRef>
          <a:effectRef idx="1">
            <a:schemeClr val="accent2"/>
          </a:effectRef>
          <a:fontRef idx="minor">
            <a:schemeClr val="tx1"/>
          </a:fontRef>
        </p:style>
      </p:cxnSp>
      <p:sp>
        <p:nvSpPr>
          <p:cNvPr id="17" name="TextBox 16">
            <a:extLst>
              <a:ext uri="{FF2B5EF4-FFF2-40B4-BE49-F238E27FC236}">
                <a16:creationId xmlns:a16="http://schemas.microsoft.com/office/drawing/2014/main" xmlns="" id="{125F7799-2F48-C539-1759-D4E1AC861934}"/>
              </a:ext>
            </a:extLst>
          </p:cNvPr>
          <p:cNvSpPr txBox="1"/>
          <p:nvPr/>
        </p:nvSpPr>
        <p:spPr>
          <a:xfrm>
            <a:off x="806014" y="495004"/>
            <a:ext cx="6675576" cy="523220"/>
          </a:xfrm>
          <a:prstGeom prst="rect">
            <a:avLst/>
          </a:prstGeom>
          <a:noFill/>
        </p:spPr>
        <p:txBody>
          <a:bodyPr wrap="square">
            <a:spAutoFit/>
          </a:bodyPr>
          <a:lstStyle/>
          <a:p>
            <a:r>
              <a:rPr lang="en-US" sz="2800" b="1" dirty="0">
                <a:solidFill>
                  <a:srgbClr val="E97132"/>
                </a:solidFill>
              </a:rPr>
              <a:t>PFF METHOD</a:t>
            </a:r>
          </a:p>
        </p:txBody>
      </p:sp>
      <p:sp>
        <p:nvSpPr>
          <p:cNvPr id="2" name="TextBox 1">
            <a:extLst>
              <a:ext uri="{FF2B5EF4-FFF2-40B4-BE49-F238E27FC236}">
                <a16:creationId xmlns:a16="http://schemas.microsoft.com/office/drawing/2014/main" xmlns="" id="{0FA1227A-19D9-84E1-BB18-640EBF0FD06C}"/>
              </a:ext>
            </a:extLst>
          </p:cNvPr>
          <p:cNvSpPr txBox="1"/>
          <p:nvPr/>
        </p:nvSpPr>
        <p:spPr>
          <a:xfrm>
            <a:off x="2226090" y="2207172"/>
            <a:ext cx="2844100" cy="646331"/>
          </a:xfrm>
          <a:prstGeom prst="rect">
            <a:avLst/>
          </a:prstGeom>
          <a:noFill/>
        </p:spPr>
        <p:txBody>
          <a:bodyPr wrap="square" rtlCol="0">
            <a:spAutoFit/>
          </a:bodyPr>
          <a:lstStyle/>
          <a:p>
            <a:r>
              <a:rPr lang="en-US" dirty="0"/>
              <a:t>Sobel operator</a:t>
            </a:r>
          </a:p>
          <a:p>
            <a:endParaRPr lang="en-US" dirty="0"/>
          </a:p>
        </p:txBody>
      </p:sp>
      <p:sp>
        <p:nvSpPr>
          <p:cNvPr id="4" name="TextBox 3">
            <a:extLst>
              <a:ext uri="{FF2B5EF4-FFF2-40B4-BE49-F238E27FC236}">
                <a16:creationId xmlns:a16="http://schemas.microsoft.com/office/drawing/2014/main" xmlns="" id="{1B224698-074E-75F2-C9AD-F7F6AE6EB64F}"/>
              </a:ext>
            </a:extLst>
          </p:cNvPr>
          <p:cNvSpPr txBox="1"/>
          <p:nvPr/>
        </p:nvSpPr>
        <p:spPr>
          <a:xfrm>
            <a:off x="983768" y="1399979"/>
            <a:ext cx="3096347" cy="677108"/>
          </a:xfrm>
          <a:prstGeom prst="rect">
            <a:avLst/>
          </a:prstGeom>
          <a:noFill/>
        </p:spPr>
        <p:txBody>
          <a:bodyPr wrap="square" rtlCol="0">
            <a:spAutoFit/>
          </a:bodyPr>
          <a:lstStyle/>
          <a:p>
            <a:r>
              <a:rPr lang="en-US" sz="2000" b="1" dirty="0"/>
              <a:t>Edge extraction</a:t>
            </a:r>
          </a:p>
          <a:p>
            <a:endParaRPr lang="en-US" dirty="0"/>
          </a:p>
        </p:txBody>
      </p:sp>
      <p:sp>
        <p:nvSpPr>
          <p:cNvPr id="6" name="TextBox 5">
            <a:extLst>
              <a:ext uri="{FF2B5EF4-FFF2-40B4-BE49-F238E27FC236}">
                <a16:creationId xmlns:a16="http://schemas.microsoft.com/office/drawing/2014/main" xmlns="" id="{C3D83EF8-F760-2BCF-7492-88D7404C8BFB}"/>
              </a:ext>
            </a:extLst>
          </p:cNvPr>
          <p:cNvSpPr txBox="1"/>
          <p:nvPr/>
        </p:nvSpPr>
        <p:spPr>
          <a:xfrm>
            <a:off x="8978900" y="5529349"/>
            <a:ext cx="6096000" cy="246221"/>
          </a:xfrm>
          <a:prstGeom prst="rect">
            <a:avLst/>
          </a:prstGeom>
          <a:noFill/>
        </p:spPr>
        <p:txBody>
          <a:bodyPr wrap="square">
            <a:spAutoFit/>
          </a:bodyPr>
          <a:lstStyle/>
          <a:p>
            <a:r>
              <a:rPr lang="sk-SK" sz="1000" b="0" i="0" u="none" strike="noStrike" baseline="0" dirty="0">
                <a:solidFill>
                  <a:srgbClr val="000000"/>
                </a:solidFill>
                <a:latin typeface="Calibri" panose="020F0502020204030204" pitchFamily="34" charset="0"/>
              </a:rPr>
              <a:t>Source of LLS data</a:t>
            </a:r>
            <a:r>
              <a:rPr lang="en-US" sz="1000" b="0" i="0" u="none" strike="noStrike" baseline="0" dirty="0">
                <a:solidFill>
                  <a:srgbClr val="000000"/>
                </a:solidFill>
                <a:latin typeface="Calibri" panose="020F0502020204030204" pitchFamily="34" charset="0"/>
              </a:rPr>
              <a:t>: ÚGKK SR </a:t>
            </a:r>
            <a:endParaRPr lang="en-US" sz="1000" dirty="0"/>
          </a:p>
        </p:txBody>
      </p:sp>
    </p:spTree>
    <p:extLst>
      <p:ext uri="{BB962C8B-B14F-4D97-AF65-F5344CB8AC3E}">
        <p14:creationId xmlns:p14="http://schemas.microsoft.com/office/powerpoint/2010/main" val="20224342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12D55212-2DA9-365C-4B8B-327BC4F05976}"/>
              </a:ext>
            </a:extLst>
          </p:cNvPr>
          <p:cNvGrpSpPr/>
          <p:nvPr/>
        </p:nvGrpSpPr>
        <p:grpSpPr>
          <a:xfrm>
            <a:off x="970603" y="1476843"/>
            <a:ext cx="10643621" cy="4600403"/>
            <a:chOff x="806014" y="1561061"/>
            <a:chExt cx="9963657" cy="4113913"/>
          </a:xfrm>
        </p:grpSpPr>
        <p:pic>
          <p:nvPicPr>
            <p:cNvPr id="3" name="Picture 2" descr="A red and green map&#10;&#10;Description automatically generated">
              <a:extLst>
                <a:ext uri="{FF2B5EF4-FFF2-40B4-BE49-F238E27FC236}">
                  <a16:creationId xmlns:a16="http://schemas.microsoft.com/office/drawing/2014/main" xmlns="" id="{CA017340-84E9-1199-B24E-EB6AD8B471AB}"/>
                </a:ext>
              </a:extLst>
            </p:cNvPr>
            <p:cNvPicPr>
              <a:picLocks noChangeAspect="1"/>
            </p:cNvPicPr>
            <p:nvPr/>
          </p:nvPicPr>
          <p:blipFill>
            <a:blip r:embed="rId2" cstate="print">
              <a:extLst>
                <a:ext uri="{28A0092B-C50C-407E-A947-70E740481C1C}">
                  <a14:useLocalDpi xmlns:a14="http://schemas.microsoft.com/office/drawing/2010/main" val="0"/>
                </a:ext>
              </a:extLst>
            </a:blip>
            <a:srcRect l="19144" r="24601" b="11912"/>
            <a:stretch/>
          </p:blipFill>
          <p:spPr>
            <a:xfrm>
              <a:off x="806014" y="1561061"/>
              <a:ext cx="4327238" cy="4113913"/>
            </a:xfrm>
            <a:prstGeom prst="rect">
              <a:avLst/>
            </a:prstGeom>
          </p:spPr>
        </p:pic>
        <p:pic>
          <p:nvPicPr>
            <p:cNvPr id="4" name="Picture 3" descr="A blue and black map&#10;&#10;Description automatically generated">
              <a:extLst>
                <a:ext uri="{FF2B5EF4-FFF2-40B4-BE49-F238E27FC236}">
                  <a16:creationId xmlns:a16="http://schemas.microsoft.com/office/drawing/2014/main" xmlns="" id="{182539C8-AD77-5255-72DF-821A4D932455}"/>
                </a:ext>
              </a:extLst>
            </p:cNvPr>
            <p:cNvPicPr>
              <a:picLocks noChangeAspect="1"/>
            </p:cNvPicPr>
            <p:nvPr/>
          </p:nvPicPr>
          <p:blipFill>
            <a:blip r:embed="rId3" cstate="print">
              <a:extLst>
                <a:ext uri="{28A0092B-C50C-407E-A947-70E740481C1C}">
                  <a14:useLocalDpi xmlns:a14="http://schemas.microsoft.com/office/drawing/2010/main" val="0"/>
                </a:ext>
              </a:extLst>
            </a:blip>
            <a:srcRect l="19027" t="1" r="7679" b="24120"/>
            <a:stretch/>
          </p:blipFill>
          <p:spPr>
            <a:xfrm>
              <a:off x="5133252" y="1657587"/>
              <a:ext cx="5636419" cy="3542826"/>
            </a:xfrm>
            <a:prstGeom prst="rect">
              <a:avLst/>
            </a:prstGeom>
          </p:spPr>
        </p:pic>
      </p:grpSp>
      <p:pic>
        <p:nvPicPr>
          <p:cNvPr id="5" name="Picture 4" descr="A orange rectangular sign with white text&#10;&#10;Description automatically generated">
            <a:extLst>
              <a:ext uri="{FF2B5EF4-FFF2-40B4-BE49-F238E27FC236}">
                <a16:creationId xmlns:a16="http://schemas.microsoft.com/office/drawing/2014/main" xmlns="" id="{38C8B6A5-817C-234E-D28C-4FFD0A71FD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86053" y="495004"/>
            <a:ext cx="1134469" cy="418166"/>
          </a:xfrm>
          <a:prstGeom prst="rect">
            <a:avLst/>
          </a:prstGeom>
        </p:spPr>
      </p:pic>
      <p:pic>
        <p:nvPicPr>
          <p:cNvPr id="6" name="Picture 5" descr="GeoKARTO 2024">
            <a:extLst>
              <a:ext uri="{FF2B5EF4-FFF2-40B4-BE49-F238E27FC236}">
                <a16:creationId xmlns:a16="http://schemas.microsoft.com/office/drawing/2014/main" xmlns="" id="{88910B1A-3E8B-F814-E700-C04DE13CE86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75019" y="495004"/>
            <a:ext cx="1203795" cy="41067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a:extLst>
              <a:ext uri="{FF2B5EF4-FFF2-40B4-BE49-F238E27FC236}">
                <a16:creationId xmlns:a16="http://schemas.microsoft.com/office/drawing/2014/main" xmlns="" id="{E0D48FF5-C638-60DA-A9BC-4C8D3263A689}"/>
              </a:ext>
            </a:extLst>
          </p:cNvPr>
          <p:cNvCxnSpPr>
            <a:cxnSpLocks/>
          </p:cNvCxnSpPr>
          <p:nvPr/>
        </p:nvCxnSpPr>
        <p:spPr>
          <a:xfrm>
            <a:off x="806014" y="1082430"/>
            <a:ext cx="10972800" cy="0"/>
          </a:xfrm>
          <a:prstGeom prst="line">
            <a:avLst/>
          </a:prstGeom>
        </p:spPr>
        <p:style>
          <a:lnRef idx="2">
            <a:schemeClr val="accent2"/>
          </a:lnRef>
          <a:fillRef idx="0">
            <a:schemeClr val="accent2"/>
          </a:fillRef>
          <a:effectRef idx="1">
            <a:schemeClr val="accent2"/>
          </a:effectRef>
          <a:fontRef idx="minor">
            <a:schemeClr val="tx1"/>
          </a:fontRef>
        </p:style>
      </p:cxnSp>
      <p:sp>
        <p:nvSpPr>
          <p:cNvPr id="8" name="TextBox 7">
            <a:extLst>
              <a:ext uri="{FF2B5EF4-FFF2-40B4-BE49-F238E27FC236}">
                <a16:creationId xmlns:a16="http://schemas.microsoft.com/office/drawing/2014/main" xmlns="" id="{4A8A6B41-B2E5-74DD-856B-706CE5128AF1}"/>
              </a:ext>
            </a:extLst>
          </p:cNvPr>
          <p:cNvSpPr txBox="1"/>
          <p:nvPr/>
        </p:nvSpPr>
        <p:spPr>
          <a:xfrm>
            <a:off x="806014" y="495004"/>
            <a:ext cx="6675576" cy="523220"/>
          </a:xfrm>
          <a:prstGeom prst="rect">
            <a:avLst/>
          </a:prstGeom>
          <a:noFill/>
        </p:spPr>
        <p:txBody>
          <a:bodyPr wrap="square">
            <a:spAutoFit/>
          </a:bodyPr>
          <a:lstStyle/>
          <a:p>
            <a:r>
              <a:rPr lang="en-US" sz="2800" b="1" dirty="0">
                <a:solidFill>
                  <a:srgbClr val="E97132"/>
                </a:solidFill>
              </a:rPr>
              <a:t>PFF METHOD</a:t>
            </a:r>
          </a:p>
        </p:txBody>
      </p:sp>
      <p:sp>
        <p:nvSpPr>
          <p:cNvPr id="11" name="TextBox 10">
            <a:extLst>
              <a:ext uri="{FF2B5EF4-FFF2-40B4-BE49-F238E27FC236}">
                <a16:creationId xmlns:a16="http://schemas.microsoft.com/office/drawing/2014/main" xmlns="" id="{A27030DB-015C-83C5-276E-CB078A9FB1BF}"/>
              </a:ext>
            </a:extLst>
          </p:cNvPr>
          <p:cNvSpPr txBox="1"/>
          <p:nvPr/>
        </p:nvSpPr>
        <p:spPr>
          <a:xfrm>
            <a:off x="983768" y="1399979"/>
            <a:ext cx="3096347" cy="677108"/>
          </a:xfrm>
          <a:prstGeom prst="rect">
            <a:avLst/>
          </a:prstGeom>
          <a:noFill/>
        </p:spPr>
        <p:txBody>
          <a:bodyPr wrap="square" rtlCol="0">
            <a:spAutoFit/>
          </a:bodyPr>
          <a:lstStyle/>
          <a:p>
            <a:r>
              <a:rPr lang="en-US" sz="2000" b="1" dirty="0"/>
              <a:t>Edge extraction</a:t>
            </a:r>
          </a:p>
          <a:p>
            <a:endParaRPr lang="en-US" dirty="0"/>
          </a:p>
        </p:txBody>
      </p:sp>
      <p:sp>
        <p:nvSpPr>
          <p:cNvPr id="10" name="TextBox 9">
            <a:extLst>
              <a:ext uri="{FF2B5EF4-FFF2-40B4-BE49-F238E27FC236}">
                <a16:creationId xmlns:a16="http://schemas.microsoft.com/office/drawing/2014/main" xmlns="" id="{82FA87C1-B8A0-8BAD-D136-100EB47533E7}"/>
              </a:ext>
            </a:extLst>
          </p:cNvPr>
          <p:cNvSpPr txBox="1"/>
          <p:nvPr/>
        </p:nvSpPr>
        <p:spPr>
          <a:xfrm>
            <a:off x="9144000" y="5831025"/>
            <a:ext cx="6096000" cy="246221"/>
          </a:xfrm>
          <a:prstGeom prst="rect">
            <a:avLst/>
          </a:prstGeom>
          <a:noFill/>
        </p:spPr>
        <p:txBody>
          <a:bodyPr wrap="square">
            <a:spAutoFit/>
          </a:bodyPr>
          <a:lstStyle/>
          <a:p>
            <a:r>
              <a:rPr lang="sk-SK" sz="1000" b="0" i="0" u="none" strike="noStrike" baseline="0" dirty="0">
                <a:solidFill>
                  <a:srgbClr val="000000"/>
                </a:solidFill>
                <a:latin typeface="Calibri" panose="020F0502020204030204" pitchFamily="34" charset="0"/>
              </a:rPr>
              <a:t>Source of LLS data</a:t>
            </a:r>
            <a:r>
              <a:rPr lang="en-US" sz="1000" b="0" i="0" u="none" strike="noStrike" baseline="0" dirty="0">
                <a:solidFill>
                  <a:srgbClr val="000000"/>
                </a:solidFill>
                <a:latin typeface="Calibri" panose="020F0502020204030204" pitchFamily="34" charset="0"/>
              </a:rPr>
              <a:t>: ÚGKK SR </a:t>
            </a:r>
            <a:endParaRPr lang="en-US" sz="1000" dirty="0"/>
          </a:p>
        </p:txBody>
      </p:sp>
    </p:spTree>
    <p:extLst>
      <p:ext uri="{BB962C8B-B14F-4D97-AF65-F5344CB8AC3E}">
        <p14:creationId xmlns:p14="http://schemas.microsoft.com/office/powerpoint/2010/main" val="5358659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A6F2964-4911-75A0-4A88-2CF88950FEDE}"/>
              </a:ext>
            </a:extLst>
          </p:cNvPr>
          <p:cNvPicPr>
            <a:picLocks noChangeAspect="1"/>
          </p:cNvPicPr>
          <p:nvPr/>
        </p:nvPicPr>
        <p:blipFill>
          <a:blip r:embed="rId2"/>
          <a:stretch>
            <a:fillRect/>
          </a:stretch>
        </p:blipFill>
        <p:spPr>
          <a:xfrm>
            <a:off x="1199744" y="1367493"/>
            <a:ext cx="5240581" cy="1701487"/>
          </a:xfrm>
          <a:prstGeom prst="rect">
            <a:avLst/>
          </a:prstGeom>
        </p:spPr>
      </p:pic>
      <p:pic>
        <p:nvPicPr>
          <p:cNvPr id="5" name="Picture 4">
            <a:extLst>
              <a:ext uri="{FF2B5EF4-FFF2-40B4-BE49-F238E27FC236}">
                <a16:creationId xmlns:a16="http://schemas.microsoft.com/office/drawing/2014/main" xmlns="" id="{EDAB1C6A-AC08-C272-9A8E-11709A0EECB3}"/>
              </a:ext>
            </a:extLst>
          </p:cNvPr>
          <p:cNvPicPr>
            <a:picLocks noChangeAspect="1"/>
          </p:cNvPicPr>
          <p:nvPr/>
        </p:nvPicPr>
        <p:blipFill>
          <a:blip r:embed="rId3"/>
          <a:stretch>
            <a:fillRect/>
          </a:stretch>
        </p:blipFill>
        <p:spPr>
          <a:xfrm>
            <a:off x="1199743" y="3093188"/>
            <a:ext cx="5240575" cy="1701485"/>
          </a:xfrm>
          <a:prstGeom prst="rect">
            <a:avLst/>
          </a:prstGeom>
        </p:spPr>
      </p:pic>
      <p:pic>
        <p:nvPicPr>
          <p:cNvPr id="7" name="Picture 6">
            <a:extLst>
              <a:ext uri="{FF2B5EF4-FFF2-40B4-BE49-F238E27FC236}">
                <a16:creationId xmlns:a16="http://schemas.microsoft.com/office/drawing/2014/main" xmlns="" id="{0E3DB242-96A9-F908-1580-F872B0FAC5F0}"/>
              </a:ext>
            </a:extLst>
          </p:cNvPr>
          <p:cNvPicPr>
            <a:picLocks noChangeAspect="1"/>
          </p:cNvPicPr>
          <p:nvPr/>
        </p:nvPicPr>
        <p:blipFill>
          <a:blip r:embed="rId4"/>
          <a:stretch>
            <a:fillRect/>
          </a:stretch>
        </p:blipFill>
        <p:spPr>
          <a:xfrm>
            <a:off x="1199744" y="4924827"/>
            <a:ext cx="5240574" cy="1701485"/>
          </a:xfrm>
          <a:prstGeom prst="rect">
            <a:avLst/>
          </a:prstGeom>
        </p:spPr>
      </p:pic>
      <p:sp>
        <p:nvSpPr>
          <p:cNvPr id="11" name="Freeform: Shape 10">
            <a:extLst>
              <a:ext uri="{FF2B5EF4-FFF2-40B4-BE49-F238E27FC236}">
                <a16:creationId xmlns:a16="http://schemas.microsoft.com/office/drawing/2014/main" xmlns="" id="{03925062-4530-3116-16A4-53A1298100CE}"/>
              </a:ext>
            </a:extLst>
          </p:cNvPr>
          <p:cNvSpPr/>
          <p:nvPr/>
        </p:nvSpPr>
        <p:spPr>
          <a:xfrm>
            <a:off x="1615124" y="3641669"/>
            <a:ext cx="4426221" cy="905192"/>
          </a:xfrm>
          <a:custGeom>
            <a:avLst/>
            <a:gdLst>
              <a:gd name="connsiteX0" fmla="*/ 0 w 5393531"/>
              <a:gd name="connsiteY0" fmla="*/ 21432 h 1438938"/>
              <a:gd name="connsiteX1" fmla="*/ 757237 w 5393531"/>
              <a:gd name="connsiteY1" fmla="*/ 1278732 h 1438938"/>
              <a:gd name="connsiteX2" fmla="*/ 2114550 w 5393531"/>
              <a:gd name="connsiteY2" fmla="*/ 1350169 h 1438938"/>
              <a:gd name="connsiteX3" fmla="*/ 2671762 w 5393531"/>
              <a:gd name="connsiteY3" fmla="*/ 928688 h 1438938"/>
              <a:gd name="connsiteX4" fmla="*/ 3193256 w 5393531"/>
              <a:gd name="connsiteY4" fmla="*/ 985838 h 1438938"/>
              <a:gd name="connsiteX5" fmla="*/ 3586162 w 5393531"/>
              <a:gd name="connsiteY5" fmla="*/ 1335882 h 1438938"/>
              <a:gd name="connsiteX6" fmla="*/ 4850606 w 5393531"/>
              <a:gd name="connsiteY6" fmla="*/ 1321594 h 1438938"/>
              <a:gd name="connsiteX7" fmla="*/ 5393531 w 5393531"/>
              <a:gd name="connsiteY7" fmla="*/ 0 h 1438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3531" h="1438938">
                <a:moveTo>
                  <a:pt x="0" y="21432"/>
                </a:moveTo>
                <a:cubicBezTo>
                  <a:pt x="202406" y="539354"/>
                  <a:pt x="404812" y="1057276"/>
                  <a:pt x="757237" y="1278732"/>
                </a:cubicBezTo>
                <a:cubicBezTo>
                  <a:pt x="1109662" y="1500188"/>
                  <a:pt x="1795463" y="1408510"/>
                  <a:pt x="2114550" y="1350169"/>
                </a:cubicBezTo>
                <a:cubicBezTo>
                  <a:pt x="2433638" y="1291828"/>
                  <a:pt x="2491978" y="989410"/>
                  <a:pt x="2671762" y="928688"/>
                </a:cubicBezTo>
                <a:cubicBezTo>
                  <a:pt x="2851546" y="867966"/>
                  <a:pt x="3040856" y="917972"/>
                  <a:pt x="3193256" y="985838"/>
                </a:cubicBezTo>
                <a:cubicBezTo>
                  <a:pt x="3345656" y="1053704"/>
                  <a:pt x="3309937" y="1279923"/>
                  <a:pt x="3586162" y="1335882"/>
                </a:cubicBezTo>
                <a:cubicBezTo>
                  <a:pt x="3862387" y="1391841"/>
                  <a:pt x="4549378" y="1544241"/>
                  <a:pt x="4850606" y="1321594"/>
                </a:cubicBezTo>
                <a:cubicBezTo>
                  <a:pt x="5151834" y="1098947"/>
                  <a:pt x="5272682" y="549473"/>
                  <a:pt x="5393531" y="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xmlns="" id="{92F4A996-9AA7-5C5C-83F0-2C383D1B6A3C}"/>
              </a:ext>
            </a:extLst>
          </p:cNvPr>
          <p:cNvSpPr/>
          <p:nvPr/>
        </p:nvSpPr>
        <p:spPr>
          <a:xfrm>
            <a:off x="1615125" y="5490507"/>
            <a:ext cx="4615408" cy="779220"/>
          </a:xfrm>
          <a:custGeom>
            <a:avLst/>
            <a:gdLst>
              <a:gd name="connsiteX0" fmla="*/ 0 w 5629275"/>
              <a:gd name="connsiteY0" fmla="*/ 1114454 h 1238289"/>
              <a:gd name="connsiteX1" fmla="*/ 928687 w 5629275"/>
              <a:gd name="connsiteY1" fmla="*/ 29 h 1238289"/>
              <a:gd name="connsiteX2" fmla="*/ 2371725 w 5629275"/>
              <a:gd name="connsiteY2" fmla="*/ 1078736 h 1238289"/>
              <a:gd name="connsiteX3" fmla="*/ 3557587 w 5629275"/>
              <a:gd name="connsiteY3" fmla="*/ 1178748 h 1238289"/>
              <a:gd name="connsiteX4" fmla="*/ 4386262 w 5629275"/>
              <a:gd name="connsiteY4" fmla="*/ 550098 h 1238289"/>
              <a:gd name="connsiteX5" fmla="*/ 5629275 w 5629275"/>
              <a:gd name="connsiteY5" fmla="*/ 771554 h 123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29275" h="1238289">
                <a:moveTo>
                  <a:pt x="0" y="1114454"/>
                </a:moveTo>
                <a:cubicBezTo>
                  <a:pt x="266700" y="560218"/>
                  <a:pt x="533400" y="5982"/>
                  <a:pt x="928687" y="29"/>
                </a:cubicBezTo>
                <a:cubicBezTo>
                  <a:pt x="1323974" y="-5924"/>
                  <a:pt x="1933575" y="882283"/>
                  <a:pt x="2371725" y="1078736"/>
                </a:cubicBezTo>
                <a:cubicBezTo>
                  <a:pt x="2809875" y="1275189"/>
                  <a:pt x="3221831" y="1266854"/>
                  <a:pt x="3557587" y="1178748"/>
                </a:cubicBezTo>
                <a:cubicBezTo>
                  <a:pt x="3893343" y="1090642"/>
                  <a:pt x="4040981" y="617964"/>
                  <a:pt x="4386262" y="550098"/>
                </a:cubicBezTo>
                <a:cubicBezTo>
                  <a:pt x="4731543" y="482232"/>
                  <a:pt x="5180409" y="626893"/>
                  <a:pt x="5629275" y="771554"/>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xmlns="" id="{B2226D68-0894-4DBB-0B45-9865C7C61991}"/>
              </a:ext>
            </a:extLst>
          </p:cNvPr>
          <p:cNvSpPr txBox="1"/>
          <p:nvPr/>
        </p:nvSpPr>
        <p:spPr>
          <a:xfrm>
            <a:off x="8553460" y="1545831"/>
            <a:ext cx="1918099" cy="1446550"/>
          </a:xfrm>
          <a:prstGeom prst="rect">
            <a:avLst/>
          </a:prstGeom>
          <a:noFill/>
        </p:spPr>
        <p:txBody>
          <a:bodyPr wrap="square" rtlCol="0">
            <a:spAutoFit/>
          </a:bodyPr>
          <a:lstStyle/>
          <a:p>
            <a:r>
              <a:rPr lang="en-US" sz="8800" dirty="0" err="1"/>
              <a:t>U</a:t>
            </a:r>
            <a:r>
              <a:rPr lang="en-US" dirty="0" err="1"/>
              <a:t>shape</a:t>
            </a:r>
            <a:endParaRPr lang="en-US" dirty="0"/>
          </a:p>
        </p:txBody>
      </p:sp>
      <p:sp>
        <p:nvSpPr>
          <p:cNvPr id="14" name="TextBox 13">
            <a:extLst>
              <a:ext uri="{FF2B5EF4-FFF2-40B4-BE49-F238E27FC236}">
                <a16:creationId xmlns:a16="http://schemas.microsoft.com/office/drawing/2014/main" xmlns="" id="{68D0F756-D51A-15DC-07C1-E8A2A1C49585}"/>
              </a:ext>
            </a:extLst>
          </p:cNvPr>
          <p:cNvSpPr txBox="1"/>
          <p:nvPr/>
        </p:nvSpPr>
        <p:spPr>
          <a:xfrm>
            <a:off x="8444783" y="3243576"/>
            <a:ext cx="2026775" cy="1446550"/>
          </a:xfrm>
          <a:prstGeom prst="rect">
            <a:avLst/>
          </a:prstGeom>
          <a:noFill/>
        </p:spPr>
        <p:txBody>
          <a:bodyPr wrap="square" rtlCol="0">
            <a:spAutoFit/>
          </a:bodyPr>
          <a:lstStyle/>
          <a:p>
            <a:r>
              <a:rPr lang="en-US" sz="8800" dirty="0" err="1"/>
              <a:t>W</a:t>
            </a:r>
            <a:r>
              <a:rPr lang="en-US" sz="1600" dirty="0" err="1"/>
              <a:t>shape</a:t>
            </a:r>
            <a:endParaRPr lang="en-US" sz="1600" dirty="0"/>
          </a:p>
        </p:txBody>
      </p:sp>
      <p:sp>
        <p:nvSpPr>
          <p:cNvPr id="15" name="TextBox 14">
            <a:extLst>
              <a:ext uri="{FF2B5EF4-FFF2-40B4-BE49-F238E27FC236}">
                <a16:creationId xmlns:a16="http://schemas.microsoft.com/office/drawing/2014/main" xmlns="" id="{FF4D5EBA-74EB-A0C4-E5F4-D87F9E669AAB}"/>
              </a:ext>
            </a:extLst>
          </p:cNvPr>
          <p:cNvSpPr txBox="1"/>
          <p:nvPr/>
        </p:nvSpPr>
        <p:spPr>
          <a:xfrm>
            <a:off x="8502423" y="5052295"/>
            <a:ext cx="1918099" cy="2800767"/>
          </a:xfrm>
          <a:prstGeom prst="rect">
            <a:avLst/>
          </a:prstGeom>
          <a:noFill/>
        </p:spPr>
        <p:txBody>
          <a:bodyPr wrap="square" rtlCol="0">
            <a:spAutoFit/>
          </a:bodyPr>
          <a:lstStyle/>
          <a:p>
            <a:r>
              <a:rPr lang="en-US" sz="8800" dirty="0" err="1"/>
              <a:t>M</a:t>
            </a:r>
            <a:r>
              <a:rPr lang="en-US" sz="1600" dirty="0" err="1"/>
              <a:t>shape</a:t>
            </a:r>
            <a:endParaRPr lang="en-US" sz="1600" dirty="0"/>
          </a:p>
          <a:p>
            <a:endParaRPr lang="en-US" sz="8800" dirty="0"/>
          </a:p>
        </p:txBody>
      </p:sp>
      <p:pic>
        <p:nvPicPr>
          <p:cNvPr id="18" name="Picture 17" descr="A orange rectangular sign with white text&#10;&#10;Description automatically generated">
            <a:extLst>
              <a:ext uri="{FF2B5EF4-FFF2-40B4-BE49-F238E27FC236}">
                <a16:creationId xmlns:a16="http://schemas.microsoft.com/office/drawing/2014/main" xmlns="" id="{5A7A71EF-AF90-14DB-A7AD-DF84D053250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86053" y="495004"/>
            <a:ext cx="1134469" cy="418166"/>
          </a:xfrm>
          <a:prstGeom prst="rect">
            <a:avLst/>
          </a:prstGeom>
        </p:spPr>
      </p:pic>
      <p:pic>
        <p:nvPicPr>
          <p:cNvPr id="19" name="Picture 18" descr="GeoKARTO 2024">
            <a:extLst>
              <a:ext uri="{FF2B5EF4-FFF2-40B4-BE49-F238E27FC236}">
                <a16:creationId xmlns:a16="http://schemas.microsoft.com/office/drawing/2014/main" xmlns="" id="{381F0564-1172-04A3-BF8E-69D2E38230C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575019" y="495004"/>
            <a:ext cx="1203795" cy="410670"/>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Straight Connector 19">
            <a:extLst>
              <a:ext uri="{FF2B5EF4-FFF2-40B4-BE49-F238E27FC236}">
                <a16:creationId xmlns:a16="http://schemas.microsoft.com/office/drawing/2014/main" xmlns="" id="{146AAF94-AD00-E903-87EB-38F9FD76AF82}"/>
              </a:ext>
            </a:extLst>
          </p:cNvPr>
          <p:cNvCxnSpPr>
            <a:cxnSpLocks/>
          </p:cNvCxnSpPr>
          <p:nvPr/>
        </p:nvCxnSpPr>
        <p:spPr>
          <a:xfrm>
            <a:off x="806014" y="1082430"/>
            <a:ext cx="10972800" cy="0"/>
          </a:xfrm>
          <a:prstGeom prst="line">
            <a:avLst/>
          </a:prstGeom>
        </p:spPr>
        <p:style>
          <a:lnRef idx="2">
            <a:schemeClr val="accent2"/>
          </a:lnRef>
          <a:fillRef idx="0">
            <a:schemeClr val="accent2"/>
          </a:fillRef>
          <a:effectRef idx="1">
            <a:schemeClr val="accent2"/>
          </a:effectRef>
          <a:fontRef idx="minor">
            <a:schemeClr val="tx1"/>
          </a:fontRef>
        </p:style>
      </p:cxnSp>
      <p:sp>
        <p:nvSpPr>
          <p:cNvPr id="21" name="TextBox 20">
            <a:extLst>
              <a:ext uri="{FF2B5EF4-FFF2-40B4-BE49-F238E27FC236}">
                <a16:creationId xmlns:a16="http://schemas.microsoft.com/office/drawing/2014/main" xmlns="" id="{0B75518A-471B-7C55-842D-B87366B1C116}"/>
              </a:ext>
            </a:extLst>
          </p:cNvPr>
          <p:cNvSpPr txBox="1"/>
          <p:nvPr/>
        </p:nvSpPr>
        <p:spPr>
          <a:xfrm>
            <a:off x="806014" y="495004"/>
            <a:ext cx="6675576" cy="523220"/>
          </a:xfrm>
          <a:prstGeom prst="rect">
            <a:avLst/>
          </a:prstGeom>
          <a:noFill/>
        </p:spPr>
        <p:txBody>
          <a:bodyPr wrap="square">
            <a:spAutoFit/>
          </a:bodyPr>
          <a:lstStyle/>
          <a:p>
            <a:r>
              <a:rPr lang="en-US" sz="2800" b="1" dirty="0">
                <a:solidFill>
                  <a:srgbClr val="E97132"/>
                </a:solidFill>
              </a:rPr>
              <a:t>PFF METHOD</a:t>
            </a:r>
          </a:p>
        </p:txBody>
      </p:sp>
      <p:sp>
        <p:nvSpPr>
          <p:cNvPr id="4" name="Freeform: Shape 3">
            <a:extLst>
              <a:ext uri="{FF2B5EF4-FFF2-40B4-BE49-F238E27FC236}">
                <a16:creationId xmlns:a16="http://schemas.microsoft.com/office/drawing/2014/main" xmlns="" id="{9D03C0D7-088A-730B-8C62-7CB7B6C6BC02}"/>
              </a:ext>
            </a:extLst>
          </p:cNvPr>
          <p:cNvSpPr/>
          <p:nvPr/>
        </p:nvSpPr>
        <p:spPr>
          <a:xfrm>
            <a:off x="1475652" y="1708982"/>
            <a:ext cx="4754882" cy="1084668"/>
          </a:xfrm>
          <a:custGeom>
            <a:avLst/>
            <a:gdLst>
              <a:gd name="connsiteX0" fmla="*/ 0 w 4906229"/>
              <a:gd name="connsiteY0" fmla="*/ 0 h 1138618"/>
              <a:gd name="connsiteX1" fmla="*/ 1116199 w 4906229"/>
              <a:gd name="connsiteY1" fmla="*/ 971156 h 1138618"/>
              <a:gd name="connsiteX2" fmla="*/ 3626069 w 4906229"/>
              <a:gd name="connsiteY2" fmla="*/ 1065749 h 1138618"/>
              <a:gd name="connsiteX3" fmla="*/ 4906229 w 4906229"/>
              <a:gd name="connsiteY3" fmla="*/ 208105 h 1138618"/>
            </a:gdLst>
            <a:ahLst/>
            <a:cxnLst>
              <a:cxn ang="0">
                <a:pos x="connsiteX0" y="connsiteY0"/>
              </a:cxn>
              <a:cxn ang="0">
                <a:pos x="connsiteX1" y="connsiteY1"/>
              </a:cxn>
              <a:cxn ang="0">
                <a:pos x="connsiteX2" y="connsiteY2"/>
              </a:cxn>
              <a:cxn ang="0">
                <a:pos x="connsiteX3" y="connsiteY3"/>
              </a:cxn>
            </a:cxnLst>
            <a:rect l="l" t="t" r="r" b="b"/>
            <a:pathLst>
              <a:path w="4906229" h="1138618">
                <a:moveTo>
                  <a:pt x="0" y="0"/>
                </a:moveTo>
                <a:cubicBezTo>
                  <a:pt x="255927" y="396765"/>
                  <a:pt x="511854" y="793531"/>
                  <a:pt x="1116199" y="971156"/>
                </a:cubicBezTo>
                <a:cubicBezTo>
                  <a:pt x="1720544" y="1148781"/>
                  <a:pt x="2994397" y="1192924"/>
                  <a:pt x="3626069" y="1065749"/>
                </a:cubicBezTo>
                <a:cubicBezTo>
                  <a:pt x="4257741" y="938574"/>
                  <a:pt x="4581985" y="573339"/>
                  <a:pt x="4906229" y="208105"/>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5740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P spid="14" grpId="0"/>
      <p:bldP spid="15" grpId="0"/>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up of a map&#10;&#10;Description automatically generated">
            <a:extLst>
              <a:ext uri="{FF2B5EF4-FFF2-40B4-BE49-F238E27FC236}">
                <a16:creationId xmlns:a16="http://schemas.microsoft.com/office/drawing/2014/main" xmlns="" id="{77F4EE46-28E3-E9BD-02F2-B9C4038E997C}"/>
              </a:ext>
            </a:extLst>
          </p:cNvPr>
          <p:cNvPicPr>
            <a:picLocks noChangeAspect="1"/>
          </p:cNvPicPr>
          <p:nvPr/>
        </p:nvPicPr>
        <p:blipFill>
          <a:blip r:embed="rId2" cstate="print">
            <a:extLst>
              <a:ext uri="{28A0092B-C50C-407E-A947-70E740481C1C}">
                <a14:useLocalDpi xmlns:a14="http://schemas.microsoft.com/office/drawing/2010/main" val="0"/>
              </a:ext>
            </a:extLst>
          </a:blip>
          <a:srcRect l="13278" t="6254" b="10525"/>
          <a:stretch/>
        </p:blipFill>
        <p:spPr>
          <a:xfrm>
            <a:off x="5526711" y="1708151"/>
            <a:ext cx="6550757" cy="3816646"/>
          </a:xfrm>
          <a:prstGeom prst="rect">
            <a:avLst/>
          </a:prstGeom>
        </p:spPr>
      </p:pic>
      <p:pic>
        <p:nvPicPr>
          <p:cNvPr id="4" name="Picture 3" descr="A close-up of a map&#10;&#10;Description automatically generated">
            <a:extLst>
              <a:ext uri="{FF2B5EF4-FFF2-40B4-BE49-F238E27FC236}">
                <a16:creationId xmlns:a16="http://schemas.microsoft.com/office/drawing/2014/main" xmlns="" id="{AD42576A-8273-937A-49A3-FC9AF965F421}"/>
              </a:ext>
            </a:extLst>
          </p:cNvPr>
          <p:cNvPicPr>
            <a:picLocks noChangeAspect="1"/>
          </p:cNvPicPr>
          <p:nvPr/>
        </p:nvPicPr>
        <p:blipFill>
          <a:blip r:embed="rId3" cstate="print">
            <a:extLst>
              <a:ext uri="{28A0092B-C50C-407E-A947-70E740481C1C}">
                <a14:useLocalDpi xmlns:a14="http://schemas.microsoft.com/office/drawing/2010/main" val="0"/>
              </a:ext>
            </a:extLst>
          </a:blip>
          <a:srcRect l="14586" r="15261" b="15660"/>
          <a:stretch/>
        </p:blipFill>
        <p:spPr>
          <a:xfrm>
            <a:off x="651932" y="1333203"/>
            <a:ext cx="5444067" cy="3973787"/>
          </a:xfrm>
          <a:prstGeom prst="rect">
            <a:avLst/>
          </a:prstGeom>
        </p:spPr>
      </p:pic>
      <p:pic>
        <p:nvPicPr>
          <p:cNvPr id="5" name="Picture 4" descr="A orange rectangular sign with white text&#10;&#10;Description automatically generated">
            <a:extLst>
              <a:ext uri="{FF2B5EF4-FFF2-40B4-BE49-F238E27FC236}">
                <a16:creationId xmlns:a16="http://schemas.microsoft.com/office/drawing/2014/main" xmlns="" id="{6BCBAE1D-2C39-3B62-7296-C1641CD322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86053" y="495004"/>
            <a:ext cx="1134469" cy="418166"/>
          </a:xfrm>
          <a:prstGeom prst="rect">
            <a:avLst/>
          </a:prstGeom>
        </p:spPr>
      </p:pic>
      <p:pic>
        <p:nvPicPr>
          <p:cNvPr id="6" name="Picture 5" descr="GeoKARTO 2024">
            <a:extLst>
              <a:ext uri="{FF2B5EF4-FFF2-40B4-BE49-F238E27FC236}">
                <a16:creationId xmlns:a16="http://schemas.microsoft.com/office/drawing/2014/main" xmlns="" id="{4C7F3901-7AD7-DD36-C7C3-496C629DB45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75019" y="495004"/>
            <a:ext cx="1203795" cy="41067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a:extLst>
              <a:ext uri="{FF2B5EF4-FFF2-40B4-BE49-F238E27FC236}">
                <a16:creationId xmlns:a16="http://schemas.microsoft.com/office/drawing/2014/main" xmlns="" id="{935FAAE1-B649-A6FF-9327-4352F4684498}"/>
              </a:ext>
            </a:extLst>
          </p:cNvPr>
          <p:cNvCxnSpPr>
            <a:cxnSpLocks/>
          </p:cNvCxnSpPr>
          <p:nvPr/>
        </p:nvCxnSpPr>
        <p:spPr>
          <a:xfrm>
            <a:off x="806014" y="1082430"/>
            <a:ext cx="10972800" cy="0"/>
          </a:xfrm>
          <a:prstGeom prst="line">
            <a:avLst/>
          </a:prstGeom>
        </p:spPr>
        <p:style>
          <a:lnRef idx="2">
            <a:schemeClr val="accent2"/>
          </a:lnRef>
          <a:fillRef idx="0">
            <a:schemeClr val="accent2"/>
          </a:fillRef>
          <a:effectRef idx="1">
            <a:schemeClr val="accent2"/>
          </a:effectRef>
          <a:fontRef idx="minor">
            <a:schemeClr val="tx1"/>
          </a:fontRef>
        </p:style>
      </p:cxnSp>
      <p:sp>
        <p:nvSpPr>
          <p:cNvPr id="8" name="TextBox 7">
            <a:extLst>
              <a:ext uri="{FF2B5EF4-FFF2-40B4-BE49-F238E27FC236}">
                <a16:creationId xmlns:a16="http://schemas.microsoft.com/office/drawing/2014/main" xmlns="" id="{8A835A0C-D03D-0CC0-3DDB-CDBB7D71C436}"/>
              </a:ext>
            </a:extLst>
          </p:cNvPr>
          <p:cNvSpPr txBox="1"/>
          <p:nvPr/>
        </p:nvSpPr>
        <p:spPr>
          <a:xfrm>
            <a:off x="806014" y="495004"/>
            <a:ext cx="6675576" cy="954107"/>
          </a:xfrm>
          <a:prstGeom prst="rect">
            <a:avLst/>
          </a:prstGeom>
          <a:noFill/>
        </p:spPr>
        <p:txBody>
          <a:bodyPr wrap="square">
            <a:spAutoFit/>
          </a:bodyPr>
          <a:lstStyle/>
          <a:p>
            <a:r>
              <a:rPr lang="en-US" sz="2800" b="1" dirty="0">
                <a:solidFill>
                  <a:srgbClr val="E97132"/>
                </a:solidFill>
              </a:rPr>
              <a:t>RESULTS</a:t>
            </a:r>
          </a:p>
          <a:p>
            <a:endParaRPr lang="en-US" sz="2800" b="1" dirty="0">
              <a:solidFill>
                <a:srgbClr val="E97132"/>
              </a:solidFill>
            </a:endParaRPr>
          </a:p>
        </p:txBody>
      </p:sp>
      <p:sp>
        <p:nvSpPr>
          <p:cNvPr id="9" name="TextBox 8">
            <a:extLst>
              <a:ext uri="{FF2B5EF4-FFF2-40B4-BE49-F238E27FC236}">
                <a16:creationId xmlns:a16="http://schemas.microsoft.com/office/drawing/2014/main" xmlns="" id="{566959C2-F4F5-30B9-3AF7-8C6FAD4B67C9}"/>
              </a:ext>
            </a:extLst>
          </p:cNvPr>
          <p:cNvSpPr txBox="1"/>
          <p:nvPr/>
        </p:nvSpPr>
        <p:spPr>
          <a:xfrm>
            <a:off x="9144000" y="5537616"/>
            <a:ext cx="6096000" cy="246221"/>
          </a:xfrm>
          <a:prstGeom prst="rect">
            <a:avLst/>
          </a:prstGeom>
          <a:noFill/>
        </p:spPr>
        <p:txBody>
          <a:bodyPr wrap="square">
            <a:spAutoFit/>
          </a:bodyPr>
          <a:lstStyle/>
          <a:p>
            <a:r>
              <a:rPr lang="sk-SK" sz="1000" b="0" i="0" u="none" strike="noStrike" baseline="0" dirty="0">
                <a:solidFill>
                  <a:srgbClr val="000000"/>
                </a:solidFill>
                <a:latin typeface="Calibri" panose="020F0502020204030204" pitchFamily="34" charset="0"/>
              </a:rPr>
              <a:t>Source of LLS data</a:t>
            </a:r>
            <a:r>
              <a:rPr lang="en-US" sz="1000" b="0" i="0" u="none" strike="noStrike" baseline="0" dirty="0">
                <a:solidFill>
                  <a:srgbClr val="000000"/>
                </a:solidFill>
                <a:latin typeface="Calibri" panose="020F0502020204030204" pitchFamily="34" charset="0"/>
              </a:rPr>
              <a:t>: ÚGKK SR </a:t>
            </a:r>
            <a:endParaRPr lang="en-US" sz="1000" dirty="0"/>
          </a:p>
        </p:txBody>
      </p:sp>
    </p:spTree>
    <p:extLst>
      <p:ext uri="{BB962C8B-B14F-4D97-AF65-F5344CB8AC3E}">
        <p14:creationId xmlns:p14="http://schemas.microsoft.com/office/powerpoint/2010/main" val="39170752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orange rectangular sign with white text&#10;&#10;Description automatically generated">
            <a:extLst>
              <a:ext uri="{FF2B5EF4-FFF2-40B4-BE49-F238E27FC236}">
                <a16:creationId xmlns:a16="http://schemas.microsoft.com/office/drawing/2014/main" xmlns="" id="{5A7A71EF-AF90-14DB-A7AD-DF84D05325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86053" y="495004"/>
            <a:ext cx="1134469" cy="418166"/>
          </a:xfrm>
          <a:prstGeom prst="rect">
            <a:avLst/>
          </a:prstGeom>
        </p:spPr>
      </p:pic>
      <p:pic>
        <p:nvPicPr>
          <p:cNvPr id="19" name="Picture 18" descr="GeoKARTO 2024">
            <a:extLst>
              <a:ext uri="{FF2B5EF4-FFF2-40B4-BE49-F238E27FC236}">
                <a16:creationId xmlns:a16="http://schemas.microsoft.com/office/drawing/2014/main" xmlns="" id="{381F0564-1172-04A3-BF8E-69D2E38230C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75019" y="495004"/>
            <a:ext cx="1203795" cy="410670"/>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Straight Connector 19">
            <a:extLst>
              <a:ext uri="{FF2B5EF4-FFF2-40B4-BE49-F238E27FC236}">
                <a16:creationId xmlns:a16="http://schemas.microsoft.com/office/drawing/2014/main" xmlns="" id="{146AAF94-AD00-E903-87EB-38F9FD76AF82}"/>
              </a:ext>
            </a:extLst>
          </p:cNvPr>
          <p:cNvCxnSpPr>
            <a:cxnSpLocks/>
          </p:cNvCxnSpPr>
          <p:nvPr/>
        </p:nvCxnSpPr>
        <p:spPr>
          <a:xfrm>
            <a:off x="806014" y="1082430"/>
            <a:ext cx="10972800" cy="0"/>
          </a:xfrm>
          <a:prstGeom prst="line">
            <a:avLst/>
          </a:prstGeom>
        </p:spPr>
        <p:style>
          <a:lnRef idx="2">
            <a:schemeClr val="accent2"/>
          </a:lnRef>
          <a:fillRef idx="0">
            <a:schemeClr val="accent2"/>
          </a:fillRef>
          <a:effectRef idx="1">
            <a:schemeClr val="accent2"/>
          </a:effectRef>
          <a:fontRef idx="minor">
            <a:schemeClr val="tx1"/>
          </a:fontRef>
        </p:style>
      </p:cxnSp>
      <p:sp>
        <p:nvSpPr>
          <p:cNvPr id="21" name="TextBox 20">
            <a:extLst>
              <a:ext uri="{FF2B5EF4-FFF2-40B4-BE49-F238E27FC236}">
                <a16:creationId xmlns:a16="http://schemas.microsoft.com/office/drawing/2014/main" xmlns="" id="{0B75518A-471B-7C55-842D-B87366B1C116}"/>
              </a:ext>
            </a:extLst>
          </p:cNvPr>
          <p:cNvSpPr txBox="1"/>
          <p:nvPr/>
        </p:nvSpPr>
        <p:spPr>
          <a:xfrm>
            <a:off x="806014" y="495004"/>
            <a:ext cx="6675576" cy="954107"/>
          </a:xfrm>
          <a:prstGeom prst="rect">
            <a:avLst/>
          </a:prstGeom>
          <a:noFill/>
        </p:spPr>
        <p:txBody>
          <a:bodyPr wrap="square">
            <a:spAutoFit/>
          </a:bodyPr>
          <a:lstStyle/>
          <a:p>
            <a:r>
              <a:rPr lang="en-US" sz="2800" b="1" dirty="0">
                <a:solidFill>
                  <a:srgbClr val="E97132"/>
                </a:solidFill>
              </a:rPr>
              <a:t>RESULTS</a:t>
            </a:r>
          </a:p>
          <a:p>
            <a:endParaRPr lang="en-US" sz="2800" b="1" dirty="0">
              <a:solidFill>
                <a:srgbClr val="E97132"/>
              </a:solidFill>
            </a:endParaRPr>
          </a:p>
        </p:txBody>
      </p:sp>
      <p:pic>
        <p:nvPicPr>
          <p:cNvPr id="16" name="Picture 15" descr="A close-up of a map&#10;&#10;Description automatically generated">
            <a:extLst>
              <a:ext uri="{FF2B5EF4-FFF2-40B4-BE49-F238E27FC236}">
                <a16:creationId xmlns:a16="http://schemas.microsoft.com/office/drawing/2014/main" xmlns="" id="{029BEBAD-6D2F-353C-9137-52D2D010B409}"/>
              </a:ext>
            </a:extLst>
          </p:cNvPr>
          <p:cNvPicPr>
            <a:picLocks noChangeAspect="1"/>
          </p:cNvPicPr>
          <p:nvPr/>
        </p:nvPicPr>
        <p:blipFill>
          <a:blip r:embed="rId4" cstate="print">
            <a:extLst>
              <a:ext uri="{28A0092B-C50C-407E-A947-70E740481C1C}">
                <a14:useLocalDpi xmlns:a14="http://schemas.microsoft.com/office/drawing/2010/main" val="0"/>
              </a:ext>
            </a:extLst>
          </a:blip>
          <a:srcRect l="13278" t="6254" b="10525"/>
          <a:stretch/>
        </p:blipFill>
        <p:spPr>
          <a:xfrm>
            <a:off x="3486150" y="1364865"/>
            <a:ext cx="8578618" cy="4998132"/>
          </a:xfrm>
          <a:prstGeom prst="rect">
            <a:avLst/>
          </a:prstGeom>
        </p:spPr>
      </p:pic>
      <p:grpSp>
        <p:nvGrpSpPr>
          <p:cNvPr id="44" name="Group 43">
            <a:extLst>
              <a:ext uri="{FF2B5EF4-FFF2-40B4-BE49-F238E27FC236}">
                <a16:creationId xmlns:a16="http://schemas.microsoft.com/office/drawing/2014/main" xmlns="" id="{A178178C-7492-8669-B6B0-AD6DDD92F959}"/>
              </a:ext>
            </a:extLst>
          </p:cNvPr>
          <p:cNvGrpSpPr/>
          <p:nvPr/>
        </p:nvGrpSpPr>
        <p:grpSpPr>
          <a:xfrm>
            <a:off x="371122" y="1956189"/>
            <a:ext cx="7958491" cy="1172776"/>
            <a:chOff x="971198" y="2091918"/>
            <a:chExt cx="7747767" cy="1074367"/>
          </a:xfrm>
        </p:grpSpPr>
        <p:pic>
          <p:nvPicPr>
            <p:cNvPr id="23" name="Picture 22">
              <a:extLst>
                <a:ext uri="{FF2B5EF4-FFF2-40B4-BE49-F238E27FC236}">
                  <a16:creationId xmlns:a16="http://schemas.microsoft.com/office/drawing/2014/main" xmlns="" id="{3C10A6E3-1B2A-70DA-A4F9-A6AAE237154A}"/>
                </a:ext>
              </a:extLst>
            </p:cNvPr>
            <p:cNvPicPr>
              <a:picLocks noChangeAspect="1"/>
            </p:cNvPicPr>
            <p:nvPr/>
          </p:nvPicPr>
          <p:blipFill>
            <a:blip r:embed="rId5"/>
            <a:stretch>
              <a:fillRect/>
            </a:stretch>
          </p:blipFill>
          <p:spPr>
            <a:xfrm>
              <a:off x="971198" y="2091918"/>
              <a:ext cx="2938650" cy="954107"/>
            </a:xfrm>
            <a:prstGeom prst="rect">
              <a:avLst/>
            </a:prstGeom>
          </p:spPr>
        </p:pic>
        <p:cxnSp>
          <p:nvCxnSpPr>
            <p:cNvPr id="34" name="Straight Connector 33">
              <a:extLst>
                <a:ext uri="{FF2B5EF4-FFF2-40B4-BE49-F238E27FC236}">
                  <a16:creationId xmlns:a16="http://schemas.microsoft.com/office/drawing/2014/main" xmlns="" id="{D4855318-D9F0-6D7B-6094-9CD14DE4618A}"/>
                </a:ext>
              </a:extLst>
            </p:cNvPr>
            <p:cNvCxnSpPr>
              <a:cxnSpLocks/>
            </p:cNvCxnSpPr>
            <p:nvPr/>
          </p:nvCxnSpPr>
          <p:spPr>
            <a:xfrm>
              <a:off x="4020966" y="2680138"/>
              <a:ext cx="4697999" cy="486147"/>
            </a:xfrm>
            <a:prstGeom prst="line">
              <a:avLst/>
            </a:pr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46" name="Group 45">
            <a:extLst>
              <a:ext uri="{FF2B5EF4-FFF2-40B4-BE49-F238E27FC236}">
                <a16:creationId xmlns:a16="http://schemas.microsoft.com/office/drawing/2014/main" xmlns="" id="{E7314E56-ED8A-A239-DC35-27FF13ECEF34}"/>
              </a:ext>
            </a:extLst>
          </p:cNvPr>
          <p:cNvGrpSpPr/>
          <p:nvPr/>
        </p:nvGrpSpPr>
        <p:grpSpPr>
          <a:xfrm>
            <a:off x="383755" y="3285329"/>
            <a:ext cx="6938590" cy="1158086"/>
            <a:chOff x="983831" y="3421059"/>
            <a:chExt cx="6754871" cy="1060909"/>
          </a:xfrm>
        </p:grpSpPr>
        <p:pic>
          <p:nvPicPr>
            <p:cNvPr id="17" name="Picture 16">
              <a:extLst>
                <a:ext uri="{FF2B5EF4-FFF2-40B4-BE49-F238E27FC236}">
                  <a16:creationId xmlns:a16="http://schemas.microsoft.com/office/drawing/2014/main" xmlns="" id="{BB70232D-D108-A544-B3FA-9A657C9BDF18}"/>
                </a:ext>
              </a:extLst>
            </p:cNvPr>
            <p:cNvPicPr>
              <a:picLocks noChangeAspect="1"/>
            </p:cNvPicPr>
            <p:nvPr/>
          </p:nvPicPr>
          <p:blipFill>
            <a:blip r:embed="rId6"/>
            <a:stretch>
              <a:fillRect/>
            </a:stretch>
          </p:blipFill>
          <p:spPr>
            <a:xfrm>
              <a:off x="983831" y="3421059"/>
              <a:ext cx="2938651" cy="954107"/>
            </a:xfrm>
            <a:prstGeom prst="rect">
              <a:avLst/>
            </a:prstGeom>
          </p:spPr>
        </p:pic>
        <p:cxnSp>
          <p:nvCxnSpPr>
            <p:cNvPr id="40" name="Straight Connector 39">
              <a:extLst>
                <a:ext uri="{FF2B5EF4-FFF2-40B4-BE49-F238E27FC236}">
                  <a16:creationId xmlns:a16="http://schemas.microsoft.com/office/drawing/2014/main" xmlns="" id="{7253988D-8B34-27DF-28D6-630D260F51AA}"/>
                </a:ext>
              </a:extLst>
            </p:cNvPr>
            <p:cNvCxnSpPr>
              <a:cxnSpLocks/>
            </p:cNvCxnSpPr>
            <p:nvPr/>
          </p:nvCxnSpPr>
          <p:spPr>
            <a:xfrm>
              <a:off x="4230122" y="3958424"/>
              <a:ext cx="3508580" cy="523544"/>
            </a:xfrm>
            <a:prstGeom prst="line">
              <a:avLst/>
            </a:pr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45" name="Group 44">
            <a:extLst>
              <a:ext uri="{FF2B5EF4-FFF2-40B4-BE49-F238E27FC236}">
                <a16:creationId xmlns:a16="http://schemas.microsoft.com/office/drawing/2014/main" xmlns="" id="{6887CD73-55D3-5C5E-3FDF-900B55647A33}"/>
              </a:ext>
            </a:extLst>
          </p:cNvPr>
          <p:cNvGrpSpPr/>
          <p:nvPr/>
        </p:nvGrpSpPr>
        <p:grpSpPr>
          <a:xfrm>
            <a:off x="383755" y="4615593"/>
            <a:ext cx="7895851" cy="1118064"/>
            <a:chOff x="983831" y="4751323"/>
            <a:chExt cx="7686785" cy="1024247"/>
          </a:xfrm>
        </p:grpSpPr>
        <p:pic>
          <p:nvPicPr>
            <p:cNvPr id="22" name="Picture 21">
              <a:extLst>
                <a:ext uri="{FF2B5EF4-FFF2-40B4-BE49-F238E27FC236}">
                  <a16:creationId xmlns:a16="http://schemas.microsoft.com/office/drawing/2014/main" xmlns="" id="{D63793B7-0FCC-6AE1-1214-62B190683F56}"/>
                </a:ext>
              </a:extLst>
            </p:cNvPr>
            <p:cNvPicPr>
              <a:picLocks noChangeAspect="1"/>
            </p:cNvPicPr>
            <p:nvPr/>
          </p:nvPicPr>
          <p:blipFill>
            <a:blip r:embed="rId7"/>
            <a:stretch>
              <a:fillRect/>
            </a:stretch>
          </p:blipFill>
          <p:spPr>
            <a:xfrm>
              <a:off x="983831" y="4751323"/>
              <a:ext cx="3154682" cy="1024247"/>
            </a:xfrm>
            <a:prstGeom prst="rect">
              <a:avLst/>
            </a:prstGeom>
          </p:spPr>
        </p:pic>
        <p:cxnSp>
          <p:nvCxnSpPr>
            <p:cNvPr id="42" name="Straight Connector 41">
              <a:extLst>
                <a:ext uri="{FF2B5EF4-FFF2-40B4-BE49-F238E27FC236}">
                  <a16:creationId xmlns:a16="http://schemas.microsoft.com/office/drawing/2014/main" xmlns="" id="{0A24937D-4D45-95C9-5F15-0594540976CD}"/>
                </a:ext>
              </a:extLst>
            </p:cNvPr>
            <p:cNvCxnSpPr>
              <a:cxnSpLocks/>
            </p:cNvCxnSpPr>
            <p:nvPr/>
          </p:nvCxnSpPr>
          <p:spPr>
            <a:xfrm flipV="1">
              <a:off x="4350089" y="5123680"/>
              <a:ext cx="4320527" cy="125748"/>
            </a:xfrm>
            <a:prstGeom prst="line">
              <a:avLst/>
            </a:pr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sp>
        <p:nvSpPr>
          <p:cNvPr id="3" name="TextBox 2">
            <a:extLst>
              <a:ext uri="{FF2B5EF4-FFF2-40B4-BE49-F238E27FC236}">
                <a16:creationId xmlns:a16="http://schemas.microsoft.com/office/drawing/2014/main" xmlns="" id="{FD7B2914-5A2D-FA35-83DC-EE7C22912923}"/>
              </a:ext>
            </a:extLst>
          </p:cNvPr>
          <p:cNvSpPr txBox="1"/>
          <p:nvPr/>
        </p:nvSpPr>
        <p:spPr>
          <a:xfrm>
            <a:off x="8636023" y="5798695"/>
            <a:ext cx="6096000" cy="246221"/>
          </a:xfrm>
          <a:prstGeom prst="rect">
            <a:avLst/>
          </a:prstGeom>
          <a:noFill/>
        </p:spPr>
        <p:txBody>
          <a:bodyPr wrap="square">
            <a:spAutoFit/>
          </a:bodyPr>
          <a:lstStyle/>
          <a:p>
            <a:r>
              <a:rPr lang="sk-SK" sz="1000" b="0" i="0" u="none" strike="noStrike" baseline="0" dirty="0">
                <a:solidFill>
                  <a:srgbClr val="000000"/>
                </a:solidFill>
                <a:latin typeface="Calibri" panose="020F0502020204030204" pitchFamily="34" charset="0"/>
              </a:rPr>
              <a:t>Source of LLS data</a:t>
            </a:r>
            <a:r>
              <a:rPr lang="en-US" sz="1000" b="0" i="0" u="none" strike="noStrike" baseline="0" dirty="0">
                <a:solidFill>
                  <a:srgbClr val="000000"/>
                </a:solidFill>
                <a:latin typeface="Calibri" panose="020F0502020204030204" pitchFamily="34" charset="0"/>
              </a:rPr>
              <a:t>: ÚGKK SR </a:t>
            </a:r>
            <a:endParaRPr lang="en-US" sz="1000" dirty="0"/>
          </a:p>
        </p:txBody>
      </p:sp>
    </p:spTree>
    <p:extLst>
      <p:ext uri="{BB962C8B-B14F-4D97-AF65-F5344CB8AC3E}">
        <p14:creationId xmlns:p14="http://schemas.microsoft.com/office/powerpoint/2010/main" val="3377624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orange rectangular sign with white text&#10;&#10;Description automatically generated">
            <a:extLst>
              <a:ext uri="{FF2B5EF4-FFF2-40B4-BE49-F238E27FC236}">
                <a16:creationId xmlns:a16="http://schemas.microsoft.com/office/drawing/2014/main" xmlns="" id="{5A7A71EF-AF90-14DB-A7AD-DF84D05325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86053" y="495004"/>
            <a:ext cx="1134469" cy="418166"/>
          </a:xfrm>
          <a:prstGeom prst="rect">
            <a:avLst/>
          </a:prstGeom>
        </p:spPr>
      </p:pic>
      <p:pic>
        <p:nvPicPr>
          <p:cNvPr id="19" name="Picture 18" descr="GeoKARTO 2024">
            <a:extLst>
              <a:ext uri="{FF2B5EF4-FFF2-40B4-BE49-F238E27FC236}">
                <a16:creationId xmlns:a16="http://schemas.microsoft.com/office/drawing/2014/main" xmlns="" id="{381F0564-1172-04A3-BF8E-69D2E38230C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75019" y="495004"/>
            <a:ext cx="1203795" cy="410670"/>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Straight Connector 19">
            <a:extLst>
              <a:ext uri="{FF2B5EF4-FFF2-40B4-BE49-F238E27FC236}">
                <a16:creationId xmlns:a16="http://schemas.microsoft.com/office/drawing/2014/main" xmlns="" id="{146AAF94-AD00-E903-87EB-38F9FD76AF82}"/>
              </a:ext>
            </a:extLst>
          </p:cNvPr>
          <p:cNvCxnSpPr>
            <a:cxnSpLocks/>
          </p:cNvCxnSpPr>
          <p:nvPr/>
        </p:nvCxnSpPr>
        <p:spPr>
          <a:xfrm>
            <a:off x="806014" y="1082430"/>
            <a:ext cx="10972800" cy="0"/>
          </a:xfrm>
          <a:prstGeom prst="line">
            <a:avLst/>
          </a:prstGeom>
        </p:spPr>
        <p:style>
          <a:lnRef idx="2">
            <a:schemeClr val="accent2"/>
          </a:lnRef>
          <a:fillRef idx="0">
            <a:schemeClr val="accent2"/>
          </a:fillRef>
          <a:effectRef idx="1">
            <a:schemeClr val="accent2"/>
          </a:effectRef>
          <a:fontRef idx="minor">
            <a:schemeClr val="tx1"/>
          </a:fontRef>
        </p:style>
      </p:cxnSp>
      <p:sp>
        <p:nvSpPr>
          <p:cNvPr id="21" name="TextBox 20">
            <a:extLst>
              <a:ext uri="{FF2B5EF4-FFF2-40B4-BE49-F238E27FC236}">
                <a16:creationId xmlns:a16="http://schemas.microsoft.com/office/drawing/2014/main" xmlns="" id="{0B75518A-471B-7C55-842D-B87366B1C116}"/>
              </a:ext>
            </a:extLst>
          </p:cNvPr>
          <p:cNvSpPr txBox="1"/>
          <p:nvPr/>
        </p:nvSpPr>
        <p:spPr>
          <a:xfrm>
            <a:off x="806014" y="495004"/>
            <a:ext cx="6675576" cy="954107"/>
          </a:xfrm>
          <a:prstGeom prst="rect">
            <a:avLst/>
          </a:prstGeom>
          <a:noFill/>
        </p:spPr>
        <p:txBody>
          <a:bodyPr wrap="square">
            <a:spAutoFit/>
          </a:bodyPr>
          <a:lstStyle/>
          <a:p>
            <a:r>
              <a:rPr lang="en-US" sz="2800" b="1" dirty="0">
                <a:solidFill>
                  <a:srgbClr val="E97132"/>
                </a:solidFill>
              </a:rPr>
              <a:t>FUTURE STEPS</a:t>
            </a:r>
          </a:p>
          <a:p>
            <a:endParaRPr lang="en-US" sz="2800" b="1" dirty="0">
              <a:solidFill>
                <a:srgbClr val="E97132"/>
              </a:solidFill>
            </a:endParaRPr>
          </a:p>
        </p:txBody>
      </p:sp>
      <p:cxnSp>
        <p:nvCxnSpPr>
          <p:cNvPr id="2" name="Straight Connector 1">
            <a:extLst>
              <a:ext uri="{FF2B5EF4-FFF2-40B4-BE49-F238E27FC236}">
                <a16:creationId xmlns:a16="http://schemas.microsoft.com/office/drawing/2014/main" xmlns="" id="{C338C49E-3D0F-45B9-CEC7-A6FA9D418C9F}"/>
              </a:ext>
            </a:extLst>
          </p:cNvPr>
          <p:cNvCxnSpPr>
            <a:cxnSpLocks/>
          </p:cNvCxnSpPr>
          <p:nvPr/>
        </p:nvCxnSpPr>
        <p:spPr>
          <a:xfrm flipV="1">
            <a:off x="611746" y="5518597"/>
            <a:ext cx="10972800" cy="55842"/>
          </a:xfrm>
          <a:prstGeom prst="line">
            <a:avLst/>
          </a:prstGeom>
        </p:spPr>
        <p:style>
          <a:lnRef idx="2">
            <a:schemeClr val="accent2"/>
          </a:lnRef>
          <a:fillRef idx="0">
            <a:schemeClr val="accent2"/>
          </a:fillRef>
          <a:effectRef idx="1">
            <a:schemeClr val="accent2"/>
          </a:effectRef>
          <a:fontRef idx="minor">
            <a:schemeClr val="tx1"/>
          </a:fontRef>
        </p:style>
      </p:cxnSp>
      <p:sp>
        <p:nvSpPr>
          <p:cNvPr id="3" name="TextBox 2">
            <a:extLst>
              <a:ext uri="{FF2B5EF4-FFF2-40B4-BE49-F238E27FC236}">
                <a16:creationId xmlns:a16="http://schemas.microsoft.com/office/drawing/2014/main" xmlns="" id="{3E5A9425-EF0B-B81C-D453-33C1A9F28F30}"/>
              </a:ext>
            </a:extLst>
          </p:cNvPr>
          <p:cNvSpPr txBox="1"/>
          <p:nvPr/>
        </p:nvSpPr>
        <p:spPr>
          <a:xfrm>
            <a:off x="806014" y="5654532"/>
            <a:ext cx="6675576" cy="800219"/>
          </a:xfrm>
          <a:prstGeom prst="rect">
            <a:avLst/>
          </a:prstGeom>
          <a:noFill/>
        </p:spPr>
        <p:txBody>
          <a:bodyPr wrap="square">
            <a:spAutoFit/>
          </a:bodyPr>
          <a:lstStyle/>
          <a:p>
            <a:r>
              <a:rPr lang="en-US" b="1" dirty="0">
                <a:solidFill>
                  <a:srgbClr val="E97132"/>
                </a:solidFill>
              </a:rPr>
              <a:t>THANK YOU FOR YOUR ATTENTION</a:t>
            </a:r>
          </a:p>
          <a:p>
            <a:endParaRPr lang="en-US" sz="2800" b="1" dirty="0">
              <a:solidFill>
                <a:srgbClr val="E97132"/>
              </a:solidFill>
            </a:endParaRPr>
          </a:p>
        </p:txBody>
      </p:sp>
      <p:graphicFrame>
        <p:nvGraphicFramePr>
          <p:cNvPr id="4" name="Diagram 3">
            <a:extLst>
              <a:ext uri="{FF2B5EF4-FFF2-40B4-BE49-F238E27FC236}">
                <a16:creationId xmlns:a16="http://schemas.microsoft.com/office/drawing/2014/main" xmlns="" id="{81A85206-CDDA-1730-FD2B-AB90F10685F1}"/>
              </a:ext>
            </a:extLst>
          </p:cNvPr>
          <p:cNvGraphicFramePr/>
          <p:nvPr>
            <p:extLst>
              <p:ext uri="{D42A27DB-BD31-4B8C-83A1-F6EECF244321}">
                <p14:modId xmlns:p14="http://schemas.microsoft.com/office/powerpoint/2010/main" val="2784915465"/>
              </p:ext>
            </p:extLst>
          </p:nvPr>
        </p:nvGraphicFramePr>
        <p:xfrm>
          <a:off x="2772388" y="1066637"/>
          <a:ext cx="6771661" cy="44119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071333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orange rectangular sign with white text&#10;&#10;Description automatically generated">
            <a:extLst>
              <a:ext uri="{FF2B5EF4-FFF2-40B4-BE49-F238E27FC236}">
                <a16:creationId xmlns:a16="http://schemas.microsoft.com/office/drawing/2014/main" xmlns="" id="{AAA7EAF3-01B7-ADF0-D7F8-2CDA14FF7F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86053" y="495004"/>
            <a:ext cx="1134469" cy="418166"/>
          </a:xfrm>
          <a:prstGeom prst="rect">
            <a:avLst/>
          </a:prstGeom>
        </p:spPr>
      </p:pic>
      <p:pic>
        <p:nvPicPr>
          <p:cNvPr id="3" name="Picture 2" descr="GeoKARTO 2024">
            <a:extLst>
              <a:ext uri="{FF2B5EF4-FFF2-40B4-BE49-F238E27FC236}">
                <a16:creationId xmlns:a16="http://schemas.microsoft.com/office/drawing/2014/main" xmlns="" id="{1DD6DB69-0184-BDA0-6CFF-5B040C70EAE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75019" y="495004"/>
            <a:ext cx="1203795" cy="41067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xmlns="" id="{3D4E1BAC-175A-305A-09EF-C2AC72206953}"/>
              </a:ext>
            </a:extLst>
          </p:cNvPr>
          <p:cNvCxnSpPr>
            <a:cxnSpLocks/>
          </p:cNvCxnSpPr>
          <p:nvPr/>
        </p:nvCxnSpPr>
        <p:spPr>
          <a:xfrm>
            <a:off x="806014" y="1082430"/>
            <a:ext cx="10972800" cy="0"/>
          </a:xfrm>
          <a:prstGeom prst="line">
            <a:avLst/>
          </a:prstGeom>
        </p:spPr>
        <p:style>
          <a:lnRef idx="2">
            <a:schemeClr val="accent2"/>
          </a:lnRef>
          <a:fillRef idx="0">
            <a:schemeClr val="accent2"/>
          </a:fillRef>
          <a:effectRef idx="1">
            <a:schemeClr val="accent2"/>
          </a:effectRef>
          <a:fontRef idx="minor">
            <a:schemeClr val="tx1"/>
          </a:fontRef>
        </p:style>
      </p:cxnSp>
      <p:sp>
        <p:nvSpPr>
          <p:cNvPr id="6" name="TextBox 5">
            <a:extLst>
              <a:ext uri="{FF2B5EF4-FFF2-40B4-BE49-F238E27FC236}">
                <a16:creationId xmlns:a16="http://schemas.microsoft.com/office/drawing/2014/main" xmlns="" id="{E96B5048-05F4-2335-6329-5EF949B7AFD5}"/>
              </a:ext>
            </a:extLst>
          </p:cNvPr>
          <p:cNvSpPr txBox="1"/>
          <p:nvPr/>
        </p:nvSpPr>
        <p:spPr>
          <a:xfrm>
            <a:off x="806014" y="495004"/>
            <a:ext cx="6675576" cy="1384995"/>
          </a:xfrm>
          <a:prstGeom prst="rect">
            <a:avLst/>
          </a:prstGeom>
          <a:noFill/>
        </p:spPr>
        <p:txBody>
          <a:bodyPr wrap="square">
            <a:spAutoFit/>
          </a:bodyPr>
          <a:lstStyle/>
          <a:p>
            <a:r>
              <a:rPr lang="en-US" sz="2800" b="1" dirty="0">
                <a:solidFill>
                  <a:srgbClr val="E97132"/>
                </a:solidFill>
              </a:rPr>
              <a:t>MOTIVATION</a:t>
            </a:r>
          </a:p>
          <a:p>
            <a:endParaRPr lang="en-US" sz="2800" b="1" dirty="0">
              <a:solidFill>
                <a:srgbClr val="E97132"/>
              </a:solidFill>
            </a:endParaRPr>
          </a:p>
          <a:p>
            <a:endParaRPr lang="en-US" sz="2800" b="1" dirty="0">
              <a:solidFill>
                <a:srgbClr val="E97132"/>
              </a:solidFill>
            </a:endParaRPr>
          </a:p>
        </p:txBody>
      </p:sp>
      <p:sp>
        <p:nvSpPr>
          <p:cNvPr id="7" name="TextBox 6">
            <a:extLst>
              <a:ext uri="{FF2B5EF4-FFF2-40B4-BE49-F238E27FC236}">
                <a16:creationId xmlns:a16="http://schemas.microsoft.com/office/drawing/2014/main" xmlns="" id="{FA97E745-10F1-C021-BBE8-37727AAE2EB8}"/>
              </a:ext>
            </a:extLst>
          </p:cNvPr>
          <p:cNvSpPr txBox="1"/>
          <p:nvPr/>
        </p:nvSpPr>
        <p:spPr>
          <a:xfrm>
            <a:off x="1688194" y="2819400"/>
            <a:ext cx="8886825" cy="1477328"/>
          </a:xfrm>
          <a:prstGeom prst="rect">
            <a:avLst/>
          </a:prstGeom>
          <a:noFill/>
        </p:spPr>
        <p:txBody>
          <a:bodyPr wrap="square">
            <a:spAutoFit/>
          </a:bodyPr>
          <a:lstStyle/>
          <a:p>
            <a:pPr algn="just"/>
            <a:r>
              <a:rPr lang="en-US" dirty="0"/>
              <a:t>Watercourses are dynamic geographical objects that change with time according to different conditions. They are important objects for maps for different purposes and for this reason it is essential to establish conditions for the representation of watercourses on maps according to different characteristics (size of the width of the watercourse, size of the depth of the watercourse, importance of the watercourse, etc.).</a:t>
            </a:r>
          </a:p>
        </p:txBody>
      </p:sp>
    </p:spTree>
    <p:extLst>
      <p:ext uri="{BB962C8B-B14F-4D97-AF65-F5344CB8AC3E}">
        <p14:creationId xmlns:p14="http://schemas.microsoft.com/office/powerpoint/2010/main" val="7016416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orange rectangular sign with white text&#10;&#10;Description automatically generated">
            <a:extLst>
              <a:ext uri="{FF2B5EF4-FFF2-40B4-BE49-F238E27FC236}">
                <a16:creationId xmlns:a16="http://schemas.microsoft.com/office/drawing/2014/main" xmlns="" id="{AAA7EAF3-01B7-ADF0-D7F8-2CDA14FF7F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86053" y="495004"/>
            <a:ext cx="1134469" cy="418166"/>
          </a:xfrm>
          <a:prstGeom prst="rect">
            <a:avLst/>
          </a:prstGeom>
        </p:spPr>
      </p:pic>
      <p:pic>
        <p:nvPicPr>
          <p:cNvPr id="3" name="Picture 2" descr="GeoKARTO 2024">
            <a:extLst>
              <a:ext uri="{FF2B5EF4-FFF2-40B4-BE49-F238E27FC236}">
                <a16:creationId xmlns:a16="http://schemas.microsoft.com/office/drawing/2014/main" xmlns="" id="{1DD6DB69-0184-BDA0-6CFF-5B040C70EAE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75019" y="495004"/>
            <a:ext cx="1203795" cy="41067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xmlns="" id="{3D4E1BAC-175A-305A-09EF-C2AC72206953}"/>
              </a:ext>
            </a:extLst>
          </p:cNvPr>
          <p:cNvCxnSpPr>
            <a:cxnSpLocks/>
          </p:cNvCxnSpPr>
          <p:nvPr/>
        </p:nvCxnSpPr>
        <p:spPr>
          <a:xfrm>
            <a:off x="806014" y="1082430"/>
            <a:ext cx="10972800" cy="0"/>
          </a:xfrm>
          <a:prstGeom prst="line">
            <a:avLst/>
          </a:prstGeom>
        </p:spPr>
        <p:style>
          <a:lnRef idx="2">
            <a:schemeClr val="accent2"/>
          </a:lnRef>
          <a:fillRef idx="0">
            <a:schemeClr val="accent2"/>
          </a:fillRef>
          <a:effectRef idx="1">
            <a:schemeClr val="accent2"/>
          </a:effectRef>
          <a:fontRef idx="minor">
            <a:schemeClr val="tx1"/>
          </a:fontRef>
        </p:style>
      </p:cxnSp>
      <p:sp>
        <p:nvSpPr>
          <p:cNvPr id="6" name="TextBox 5">
            <a:extLst>
              <a:ext uri="{FF2B5EF4-FFF2-40B4-BE49-F238E27FC236}">
                <a16:creationId xmlns:a16="http://schemas.microsoft.com/office/drawing/2014/main" xmlns="" id="{E96B5048-05F4-2335-6329-5EF949B7AFD5}"/>
              </a:ext>
            </a:extLst>
          </p:cNvPr>
          <p:cNvSpPr txBox="1"/>
          <p:nvPr/>
        </p:nvSpPr>
        <p:spPr>
          <a:xfrm>
            <a:off x="806014" y="495004"/>
            <a:ext cx="6675576" cy="523220"/>
          </a:xfrm>
          <a:prstGeom prst="rect">
            <a:avLst/>
          </a:prstGeom>
          <a:noFill/>
        </p:spPr>
        <p:txBody>
          <a:bodyPr wrap="square">
            <a:spAutoFit/>
          </a:bodyPr>
          <a:lstStyle/>
          <a:p>
            <a:r>
              <a:rPr lang="en-US" sz="2800" b="1" dirty="0">
                <a:solidFill>
                  <a:srgbClr val="E97132"/>
                </a:solidFill>
              </a:rPr>
              <a:t>CURRENT STATE</a:t>
            </a:r>
          </a:p>
        </p:txBody>
      </p:sp>
      <p:sp>
        <p:nvSpPr>
          <p:cNvPr id="7" name="TextBox 6">
            <a:extLst>
              <a:ext uri="{FF2B5EF4-FFF2-40B4-BE49-F238E27FC236}">
                <a16:creationId xmlns:a16="http://schemas.microsoft.com/office/drawing/2014/main" xmlns="" id="{6844FBCD-4A62-F5AA-D9F5-4ADBFCAB92BC}"/>
              </a:ext>
            </a:extLst>
          </p:cNvPr>
          <p:cNvSpPr txBox="1"/>
          <p:nvPr/>
        </p:nvSpPr>
        <p:spPr>
          <a:xfrm>
            <a:off x="591613" y="2468075"/>
            <a:ext cx="6094948" cy="2585323"/>
          </a:xfrm>
          <a:prstGeom prst="rect">
            <a:avLst/>
          </a:prstGeom>
          <a:noFill/>
        </p:spPr>
        <p:txBody>
          <a:bodyPr wrap="square">
            <a:spAutoFit/>
          </a:bodyPr>
          <a:lstStyle/>
          <a:p>
            <a:r>
              <a:rPr lang="en-US" b="0" i="0" dirty="0">
                <a:solidFill>
                  <a:srgbClr val="3C4043"/>
                </a:solidFill>
                <a:effectLst/>
                <a:latin typeface="Noto Sans Light" panose="020B0402040504020204" pitchFamily="34"/>
                <a:ea typeface="Noto Sans Light" panose="020B0402040504020204" pitchFamily="34"/>
                <a:cs typeface="Noto Sans Light" panose="020B0402040504020204" pitchFamily="34"/>
              </a:rPr>
              <a:t>The Slovak Water Management Enterprise is the administrator of water courses and basins in Slovakia</a:t>
            </a:r>
          </a:p>
          <a:p>
            <a:pPr marL="285750" indent="-285750">
              <a:buFont typeface="Arial" panose="020B0604020202020204" pitchFamily="34" charset="0"/>
              <a:buChar char="•"/>
            </a:pPr>
            <a:r>
              <a:rPr lang="en-US" b="0" i="0" dirty="0">
                <a:solidFill>
                  <a:srgbClr val="3C4043"/>
                </a:solidFill>
                <a:effectLst/>
                <a:latin typeface="Noto Sans Light" panose="020B0402040504020204" pitchFamily="34"/>
                <a:ea typeface="Noto Sans Light" panose="020B0402040504020204" pitchFamily="34"/>
                <a:cs typeface="Noto Sans Light" panose="020B0402040504020204" pitchFamily="34"/>
              </a:rPr>
              <a:t>Forests of SR </a:t>
            </a:r>
          </a:p>
          <a:p>
            <a:pPr marL="285750" indent="-285750">
              <a:buFont typeface="Arial" panose="020B0604020202020204" pitchFamily="34" charset="0"/>
              <a:buChar char="•"/>
            </a:pPr>
            <a:r>
              <a:rPr lang="en-US" b="0" i="0" dirty="0">
                <a:solidFill>
                  <a:srgbClr val="3C4043"/>
                </a:solidFill>
                <a:effectLst/>
                <a:latin typeface="Noto Sans Light" panose="020B0402040504020204" pitchFamily="34"/>
                <a:ea typeface="Noto Sans Light" panose="020B0402040504020204" pitchFamily="34"/>
                <a:cs typeface="Noto Sans Light" panose="020B0402040504020204" pitchFamily="34"/>
              </a:rPr>
              <a:t>Military Forests </a:t>
            </a:r>
          </a:p>
          <a:p>
            <a:pPr marL="285750" indent="-285750">
              <a:buFont typeface="Arial" panose="020B0604020202020204" pitchFamily="34" charset="0"/>
              <a:buChar char="•"/>
            </a:pPr>
            <a:r>
              <a:rPr lang="en-US" b="0" i="0" dirty="0">
                <a:solidFill>
                  <a:srgbClr val="3C4043"/>
                </a:solidFill>
                <a:effectLst/>
                <a:latin typeface="Noto Sans Light" panose="020B0402040504020204" pitchFamily="34"/>
                <a:ea typeface="Noto Sans Light" panose="020B0402040504020204" pitchFamily="34"/>
                <a:cs typeface="Noto Sans Light" panose="020B0402040504020204" pitchFamily="34"/>
              </a:rPr>
              <a:t>Hydromelioration </a:t>
            </a:r>
          </a:p>
          <a:p>
            <a:r>
              <a:rPr lang="en-US" b="0" i="0" dirty="0">
                <a:solidFill>
                  <a:srgbClr val="3C4043"/>
                </a:solidFill>
                <a:effectLst/>
                <a:latin typeface="Noto Sans Light" panose="020B0402040504020204" pitchFamily="34"/>
                <a:ea typeface="Noto Sans Light" panose="020B0402040504020204" pitchFamily="34"/>
                <a:cs typeface="Noto Sans Light" panose="020B0402040504020204" pitchFamily="34"/>
              </a:rPr>
              <a:t>Water management map of the Slovak Republic: </a:t>
            </a:r>
          </a:p>
          <a:p>
            <a:pPr marL="285750" indent="-285750">
              <a:buFont typeface="Arial" panose="020B0604020202020204" pitchFamily="34" charset="0"/>
              <a:buChar char="•"/>
            </a:pPr>
            <a:r>
              <a:rPr lang="en-US" b="0" i="0" dirty="0">
                <a:solidFill>
                  <a:srgbClr val="3C4043"/>
                </a:solidFill>
                <a:effectLst/>
                <a:latin typeface="Noto Sans Light" panose="020B0402040504020204" pitchFamily="34"/>
                <a:ea typeface="Noto Sans Light" panose="020B0402040504020204" pitchFamily="34"/>
                <a:cs typeface="Noto Sans Light" panose="020B0402040504020204" pitchFamily="34"/>
              </a:rPr>
              <a:t>1: 50,000 </a:t>
            </a:r>
          </a:p>
          <a:p>
            <a:pPr marL="285750" indent="-285750">
              <a:buFont typeface="Arial" panose="020B0604020202020204" pitchFamily="34" charset="0"/>
              <a:buChar char="•"/>
            </a:pPr>
            <a:r>
              <a:rPr lang="en-US" b="0" i="0" dirty="0">
                <a:solidFill>
                  <a:srgbClr val="3C4043"/>
                </a:solidFill>
                <a:effectLst/>
                <a:latin typeface="Noto Sans Light" panose="020B0402040504020204" pitchFamily="34"/>
                <a:ea typeface="Noto Sans Light" panose="020B0402040504020204" pitchFamily="34"/>
                <a:cs typeface="Noto Sans Light" panose="020B0402040504020204" pitchFamily="34"/>
              </a:rPr>
              <a:t>plotted flows may differ by 10-100 m from digital information</a:t>
            </a:r>
            <a:endParaRPr lang="en-US" dirty="0">
              <a:latin typeface="Noto Sans Light" panose="020B0402040504020204" pitchFamily="34"/>
              <a:ea typeface="Noto Sans Light" panose="020B0402040504020204" pitchFamily="34"/>
              <a:cs typeface="Noto Sans Light" panose="020B0402040504020204" pitchFamily="34"/>
            </a:endParaRPr>
          </a:p>
        </p:txBody>
      </p:sp>
      <p:pic>
        <p:nvPicPr>
          <p:cNvPr id="8" name="Obrázok 6" descr="C:\Users\Róberta\AppData\Local\Microsoft\Windows\INetCache\Content.Word\Rozdiel.jpg">
            <a:extLst>
              <a:ext uri="{FF2B5EF4-FFF2-40B4-BE49-F238E27FC236}">
                <a16:creationId xmlns:a16="http://schemas.microsoft.com/office/drawing/2014/main" xmlns="" id="{057409E0-3386-8FE8-7A62-5CB1671332A1}"/>
              </a:ext>
            </a:extLst>
          </p:cNvPr>
          <p:cNvPicPr/>
          <p:nvPr/>
        </p:nvPicPr>
        <p:blipFill rotWithShape="1">
          <a:blip r:embed="rId5" cstate="print">
            <a:extLst>
              <a:ext uri="{28A0092B-C50C-407E-A947-70E740481C1C}">
                <a14:useLocalDpi xmlns:a14="http://schemas.microsoft.com/office/drawing/2010/main" val="0"/>
              </a:ext>
            </a:extLst>
          </a:blip>
          <a:srcRect l="13934" t="11457" r="2014" b="2779"/>
          <a:stretch/>
        </p:blipFill>
        <p:spPr bwMode="auto">
          <a:xfrm>
            <a:off x="6406328" y="1979953"/>
            <a:ext cx="5759450" cy="4142486"/>
          </a:xfrm>
          <a:prstGeom prst="rect">
            <a:avLst/>
          </a:prstGeom>
          <a:noFill/>
          <a:ln>
            <a:noFill/>
          </a:ln>
          <a:extLst>
            <a:ext uri="{53640926-AAD7-44D8-BBD7-CCE9431645EC}">
              <a14:shadowObscured xmlns:a14="http://schemas.microsoft.com/office/drawing/2010/main"/>
            </a:ext>
          </a:extLst>
        </p:spPr>
      </p:pic>
      <p:sp>
        <p:nvSpPr>
          <p:cNvPr id="10" name="TextBox 9">
            <a:extLst>
              <a:ext uri="{FF2B5EF4-FFF2-40B4-BE49-F238E27FC236}">
                <a16:creationId xmlns:a16="http://schemas.microsoft.com/office/drawing/2014/main" xmlns="" id="{C56C9952-ECA1-585C-4DA1-8CFC42968F65}"/>
              </a:ext>
            </a:extLst>
          </p:cNvPr>
          <p:cNvSpPr txBox="1"/>
          <p:nvPr/>
        </p:nvSpPr>
        <p:spPr>
          <a:xfrm>
            <a:off x="7829561" y="6236038"/>
            <a:ext cx="4851389" cy="253916"/>
          </a:xfrm>
          <a:prstGeom prst="rect">
            <a:avLst/>
          </a:prstGeom>
          <a:noFill/>
        </p:spPr>
        <p:txBody>
          <a:bodyPr wrap="square">
            <a:spAutoFit/>
          </a:bodyPr>
          <a:lstStyle/>
          <a:p>
            <a:r>
              <a:rPr lang="en-US" sz="1050" dirty="0"/>
              <a:t>Source: Master Thesis (Be</a:t>
            </a:r>
            <a:r>
              <a:rPr lang="sk-SK" sz="1050" dirty="0"/>
              <a:t>laňová, Lieskovský</a:t>
            </a:r>
            <a:r>
              <a:rPr lang="ru-RU" sz="1050" dirty="0"/>
              <a:t>)</a:t>
            </a:r>
            <a:endParaRPr lang="en-US" sz="1050" dirty="0"/>
          </a:p>
        </p:txBody>
      </p:sp>
    </p:spTree>
    <p:extLst>
      <p:ext uri="{BB962C8B-B14F-4D97-AF65-F5344CB8AC3E}">
        <p14:creationId xmlns:p14="http://schemas.microsoft.com/office/powerpoint/2010/main" val="27137538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orange rectangular sign with white text&#10;&#10;Description automatically generated">
            <a:extLst>
              <a:ext uri="{FF2B5EF4-FFF2-40B4-BE49-F238E27FC236}">
                <a16:creationId xmlns:a16="http://schemas.microsoft.com/office/drawing/2014/main" xmlns="" id="{AAA7EAF3-01B7-ADF0-D7F8-2CDA14FF7F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86053" y="495004"/>
            <a:ext cx="1134469" cy="418166"/>
          </a:xfrm>
          <a:prstGeom prst="rect">
            <a:avLst/>
          </a:prstGeom>
        </p:spPr>
      </p:pic>
      <p:pic>
        <p:nvPicPr>
          <p:cNvPr id="3" name="Picture 2" descr="GeoKARTO 2024">
            <a:extLst>
              <a:ext uri="{FF2B5EF4-FFF2-40B4-BE49-F238E27FC236}">
                <a16:creationId xmlns:a16="http://schemas.microsoft.com/office/drawing/2014/main" xmlns="" id="{1DD6DB69-0184-BDA0-6CFF-5B040C70EAE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75019" y="495004"/>
            <a:ext cx="1203795" cy="41067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xmlns="" id="{3D4E1BAC-175A-305A-09EF-C2AC72206953}"/>
              </a:ext>
            </a:extLst>
          </p:cNvPr>
          <p:cNvCxnSpPr>
            <a:cxnSpLocks/>
          </p:cNvCxnSpPr>
          <p:nvPr/>
        </p:nvCxnSpPr>
        <p:spPr>
          <a:xfrm>
            <a:off x="806014" y="1082430"/>
            <a:ext cx="10972800" cy="0"/>
          </a:xfrm>
          <a:prstGeom prst="line">
            <a:avLst/>
          </a:prstGeom>
        </p:spPr>
        <p:style>
          <a:lnRef idx="2">
            <a:schemeClr val="accent2"/>
          </a:lnRef>
          <a:fillRef idx="0">
            <a:schemeClr val="accent2"/>
          </a:fillRef>
          <a:effectRef idx="1">
            <a:schemeClr val="accent2"/>
          </a:effectRef>
          <a:fontRef idx="minor">
            <a:schemeClr val="tx1"/>
          </a:fontRef>
        </p:style>
      </p:cxnSp>
      <p:sp>
        <p:nvSpPr>
          <p:cNvPr id="6" name="TextBox 5">
            <a:extLst>
              <a:ext uri="{FF2B5EF4-FFF2-40B4-BE49-F238E27FC236}">
                <a16:creationId xmlns:a16="http://schemas.microsoft.com/office/drawing/2014/main" xmlns="" id="{E96B5048-05F4-2335-6329-5EF949B7AFD5}"/>
              </a:ext>
            </a:extLst>
          </p:cNvPr>
          <p:cNvSpPr txBox="1"/>
          <p:nvPr/>
        </p:nvSpPr>
        <p:spPr>
          <a:xfrm>
            <a:off x="806014" y="495004"/>
            <a:ext cx="6675576" cy="954107"/>
          </a:xfrm>
          <a:prstGeom prst="rect">
            <a:avLst/>
          </a:prstGeom>
          <a:noFill/>
        </p:spPr>
        <p:txBody>
          <a:bodyPr wrap="square">
            <a:spAutoFit/>
          </a:bodyPr>
          <a:lstStyle/>
          <a:p>
            <a:r>
              <a:rPr lang="en-US" sz="2800" b="1" dirty="0">
                <a:solidFill>
                  <a:srgbClr val="E97132"/>
                </a:solidFill>
              </a:rPr>
              <a:t>CLASSIC METHOD</a:t>
            </a:r>
          </a:p>
          <a:p>
            <a:endParaRPr lang="en-US" sz="2800" b="1" dirty="0">
              <a:solidFill>
                <a:srgbClr val="E97132"/>
              </a:solidFill>
            </a:endParaRPr>
          </a:p>
        </p:txBody>
      </p:sp>
      <p:pic>
        <p:nvPicPr>
          <p:cNvPr id="13" name="Obrázok 4">
            <a:extLst>
              <a:ext uri="{FF2B5EF4-FFF2-40B4-BE49-F238E27FC236}">
                <a16:creationId xmlns:a16="http://schemas.microsoft.com/office/drawing/2014/main" xmlns="" id="{82D3EC75-265A-3A8A-53C4-190702C0298A}"/>
              </a:ext>
            </a:extLst>
          </p:cNvPr>
          <p:cNvPicPr>
            <a:picLocks noChangeAspect="1"/>
          </p:cNvPicPr>
          <p:nvPr/>
        </p:nvPicPr>
        <p:blipFill>
          <a:blip r:embed="rId4"/>
          <a:stretch>
            <a:fillRect/>
          </a:stretch>
        </p:blipFill>
        <p:spPr>
          <a:xfrm>
            <a:off x="1558197" y="1891807"/>
            <a:ext cx="9481117" cy="720000"/>
          </a:xfrm>
          <a:prstGeom prst="rect">
            <a:avLst/>
          </a:prstGeom>
        </p:spPr>
      </p:pic>
      <p:pic>
        <p:nvPicPr>
          <p:cNvPr id="14" name="Obrázok 6">
            <a:extLst>
              <a:ext uri="{FF2B5EF4-FFF2-40B4-BE49-F238E27FC236}">
                <a16:creationId xmlns:a16="http://schemas.microsoft.com/office/drawing/2014/main" xmlns="" id="{EB1FE847-8547-F284-1A36-563C59C9213E}"/>
              </a:ext>
            </a:extLst>
          </p:cNvPr>
          <p:cNvPicPr>
            <a:picLocks noChangeAspect="1"/>
          </p:cNvPicPr>
          <p:nvPr/>
        </p:nvPicPr>
        <p:blipFill>
          <a:blip r:embed="rId5"/>
          <a:stretch>
            <a:fillRect/>
          </a:stretch>
        </p:blipFill>
        <p:spPr>
          <a:xfrm>
            <a:off x="1558197" y="2974762"/>
            <a:ext cx="7430943" cy="720000"/>
          </a:xfrm>
          <a:prstGeom prst="rect">
            <a:avLst/>
          </a:prstGeom>
        </p:spPr>
      </p:pic>
      <p:pic>
        <p:nvPicPr>
          <p:cNvPr id="15" name="Obrázok 7">
            <a:extLst>
              <a:ext uri="{FF2B5EF4-FFF2-40B4-BE49-F238E27FC236}">
                <a16:creationId xmlns:a16="http://schemas.microsoft.com/office/drawing/2014/main" xmlns="" id="{A4A116B7-B3DF-8850-73F9-ACFAD8D39FF2}"/>
              </a:ext>
            </a:extLst>
          </p:cNvPr>
          <p:cNvPicPr>
            <a:picLocks noChangeAspect="1"/>
          </p:cNvPicPr>
          <p:nvPr/>
        </p:nvPicPr>
        <p:blipFill>
          <a:blip r:embed="rId6"/>
          <a:stretch>
            <a:fillRect/>
          </a:stretch>
        </p:blipFill>
        <p:spPr>
          <a:xfrm>
            <a:off x="1564989" y="4057717"/>
            <a:ext cx="7424151" cy="720000"/>
          </a:xfrm>
          <a:prstGeom prst="rect">
            <a:avLst/>
          </a:prstGeom>
        </p:spPr>
      </p:pic>
      <p:pic>
        <p:nvPicPr>
          <p:cNvPr id="16" name="Obrázok 8">
            <a:extLst>
              <a:ext uri="{FF2B5EF4-FFF2-40B4-BE49-F238E27FC236}">
                <a16:creationId xmlns:a16="http://schemas.microsoft.com/office/drawing/2014/main" xmlns="" id="{BA279F3A-7A0E-ED9E-17EA-88F6B51CADC3}"/>
              </a:ext>
            </a:extLst>
          </p:cNvPr>
          <p:cNvPicPr>
            <a:picLocks noChangeAspect="1"/>
          </p:cNvPicPr>
          <p:nvPr/>
        </p:nvPicPr>
        <p:blipFill>
          <a:blip r:embed="rId7"/>
          <a:stretch>
            <a:fillRect/>
          </a:stretch>
        </p:blipFill>
        <p:spPr>
          <a:xfrm>
            <a:off x="1544611" y="5140672"/>
            <a:ext cx="7444529" cy="720000"/>
          </a:xfrm>
          <a:prstGeom prst="rect">
            <a:avLst/>
          </a:prstGeom>
        </p:spPr>
      </p:pic>
    </p:spTree>
    <p:extLst>
      <p:ext uri="{BB962C8B-B14F-4D97-AF65-F5344CB8AC3E}">
        <p14:creationId xmlns:p14="http://schemas.microsoft.com/office/powerpoint/2010/main" val="21202130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orange rectangular sign with white text&#10;&#10;Description automatically generated">
            <a:extLst>
              <a:ext uri="{FF2B5EF4-FFF2-40B4-BE49-F238E27FC236}">
                <a16:creationId xmlns:a16="http://schemas.microsoft.com/office/drawing/2014/main" xmlns="" id="{AAA7EAF3-01B7-ADF0-D7F8-2CDA14FF7F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86053" y="495004"/>
            <a:ext cx="1134469" cy="418166"/>
          </a:xfrm>
          <a:prstGeom prst="rect">
            <a:avLst/>
          </a:prstGeom>
        </p:spPr>
      </p:pic>
      <p:pic>
        <p:nvPicPr>
          <p:cNvPr id="3" name="Picture 2" descr="GeoKARTO 2024">
            <a:extLst>
              <a:ext uri="{FF2B5EF4-FFF2-40B4-BE49-F238E27FC236}">
                <a16:creationId xmlns:a16="http://schemas.microsoft.com/office/drawing/2014/main" xmlns="" id="{1DD6DB69-0184-BDA0-6CFF-5B040C70EAE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75019" y="495004"/>
            <a:ext cx="1203795" cy="41067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xmlns="" id="{3D4E1BAC-175A-305A-09EF-C2AC72206953}"/>
              </a:ext>
            </a:extLst>
          </p:cNvPr>
          <p:cNvCxnSpPr>
            <a:cxnSpLocks/>
          </p:cNvCxnSpPr>
          <p:nvPr/>
        </p:nvCxnSpPr>
        <p:spPr>
          <a:xfrm>
            <a:off x="806014" y="1082430"/>
            <a:ext cx="10972800" cy="0"/>
          </a:xfrm>
          <a:prstGeom prst="line">
            <a:avLst/>
          </a:prstGeom>
        </p:spPr>
        <p:style>
          <a:lnRef idx="2">
            <a:schemeClr val="accent2"/>
          </a:lnRef>
          <a:fillRef idx="0">
            <a:schemeClr val="accent2"/>
          </a:fillRef>
          <a:effectRef idx="1">
            <a:schemeClr val="accent2"/>
          </a:effectRef>
          <a:fontRef idx="minor">
            <a:schemeClr val="tx1"/>
          </a:fontRef>
        </p:style>
      </p:cxnSp>
      <p:sp>
        <p:nvSpPr>
          <p:cNvPr id="6" name="TextBox 5">
            <a:extLst>
              <a:ext uri="{FF2B5EF4-FFF2-40B4-BE49-F238E27FC236}">
                <a16:creationId xmlns:a16="http://schemas.microsoft.com/office/drawing/2014/main" xmlns="" id="{E96B5048-05F4-2335-6329-5EF949B7AFD5}"/>
              </a:ext>
            </a:extLst>
          </p:cNvPr>
          <p:cNvSpPr txBox="1"/>
          <p:nvPr/>
        </p:nvSpPr>
        <p:spPr>
          <a:xfrm>
            <a:off x="806014" y="495004"/>
            <a:ext cx="6675576" cy="954107"/>
          </a:xfrm>
          <a:prstGeom prst="rect">
            <a:avLst/>
          </a:prstGeom>
          <a:noFill/>
        </p:spPr>
        <p:txBody>
          <a:bodyPr wrap="square">
            <a:spAutoFit/>
          </a:bodyPr>
          <a:lstStyle/>
          <a:p>
            <a:r>
              <a:rPr lang="en-US" sz="2800" b="1" dirty="0">
                <a:solidFill>
                  <a:srgbClr val="E97132"/>
                </a:solidFill>
              </a:rPr>
              <a:t>CLASSIC METHOD</a:t>
            </a:r>
          </a:p>
          <a:p>
            <a:endParaRPr lang="en-US" sz="2800" b="1" dirty="0">
              <a:solidFill>
                <a:srgbClr val="E97132"/>
              </a:solidFill>
            </a:endParaRPr>
          </a:p>
        </p:txBody>
      </p:sp>
      <p:pic>
        <p:nvPicPr>
          <p:cNvPr id="5" name="Obrázok 4">
            <a:extLst>
              <a:ext uri="{FF2B5EF4-FFF2-40B4-BE49-F238E27FC236}">
                <a16:creationId xmlns:a16="http://schemas.microsoft.com/office/drawing/2014/main" xmlns="" id="{EC9AE0F8-D356-DD94-3399-3C256AB27E50}"/>
              </a:ext>
            </a:extLst>
          </p:cNvPr>
          <p:cNvPicPr/>
          <p:nvPr/>
        </p:nvPicPr>
        <p:blipFill>
          <a:blip r:embed="rId4"/>
          <a:stretch>
            <a:fillRect/>
          </a:stretch>
        </p:blipFill>
        <p:spPr>
          <a:xfrm>
            <a:off x="2966423" y="2756507"/>
            <a:ext cx="6259154" cy="2737036"/>
          </a:xfrm>
          <a:prstGeom prst="rect">
            <a:avLst/>
          </a:prstGeom>
        </p:spPr>
      </p:pic>
      <p:sp>
        <p:nvSpPr>
          <p:cNvPr id="7" name="TextBox 6">
            <a:extLst>
              <a:ext uri="{FF2B5EF4-FFF2-40B4-BE49-F238E27FC236}">
                <a16:creationId xmlns:a16="http://schemas.microsoft.com/office/drawing/2014/main" xmlns="" id="{89E554CA-5B88-D01C-9464-3FD0B3D3BB52}"/>
              </a:ext>
            </a:extLst>
          </p:cNvPr>
          <p:cNvSpPr txBox="1"/>
          <p:nvPr/>
        </p:nvSpPr>
        <p:spPr>
          <a:xfrm>
            <a:off x="806014" y="1614488"/>
            <a:ext cx="4966136" cy="369332"/>
          </a:xfrm>
          <a:prstGeom prst="rect">
            <a:avLst/>
          </a:prstGeom>
          <a:noFill/>
        </p:spPr>
        <p:txBody>
          <a:bodyPr wrap="square" rtlCol="0">
            <a:spAutoFit/>
          </a:bodyPr>
          <a:lstStyle/>
          <a:p>
            <a:r>
              <a:rPr lang="en-US" b="1" i="1" dirty="0"/>
              <a:t>Flow Direction </a:t>
            </a:r>
            <a:r>
              <a:rPr lang="en-US" b="1" dirty="0"/>
              <a:t>and </a:t>
            </a:r>
            <a:r>
              <a:rPr lang="en-US" b="1" i="1" dirty="0"/>
              <a:t>Flow Accumulation</a:t>
            </a:r>
          </a:p>
        </p:txBody>
      </p:sp>
    </p:spTree>
    <p:extLst>
      <p:ext uri="{BB962C8B-B14F-4D97-AF65-F5344CB8AC3E}">
        <p14:creationId xmlns:p14="http://schemas.microsoft.com/office/powerpoint/2010/main" val="29912602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orange rectangular sign with white text&#10;&#10;Description automatically generated">
            <a:extLst>
              <a:ext uri="{FF2B5EF4-FFF2-40B4-BE49-F238E27FC236}">
                <a16:creationId xmlns:a16="http://schemas.microsoft.com/office/drawing/2014/main" xmlns="" id="{AAA7EAF3-01B7-ADF0-D7F8-2CDA14FF7F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86053" y="495004"/>
            <a:ext cx="1134469" cy="418166"/>
          </a:xfrm>
          <a:prstGeom prst="rect">
            <a:avLst/>
          </a:prstGeom>
        </p:spPr>
      </p:pic>
      <p:pic>
        <p:nvPicPr>
          <p:cNvPr id="3" name="Picture 2" descr="GeoKARTO 2024">
            <a:extLst>
              <a:ext uri="{FF2B5EF4-FFF2-40B4-BE49-F238E27FC236}">
                <a16:creationId xmlns:a16="http://schemas.microsoft.com/office/drawing/2014/main" xmlns="" id="{1DD6DB69-0184-BDA0-6CFF-5B040C70EAE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75019" y="495004"/>
            <a:ext cx="1203795" cy="41067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xmlns="" id="{3D4E1BAC-175A-305A-09EF-C2AC72206953}"/>
              </a:ext>
            </a:extLst>
          </p:cNvPr>
          <p:cNvCxnSpPr>
            <a:cxnSpLocks/>
          </p:cNvCxnSpPr>
          <p:nvPr/>
        </p:nvCxnSpPr>
        <p:spPr>
          <a:xfrm>
            <a:off x="806014" y="1082430"/>
            <a:ext cx="10972800" cy="0"/>
          </a:xfrm>
          <a:prstGeom prst="line">
            <a:avLst/>
          </a:prstGeom>
        </p:spPr>
        <p:style>
          <a:lnRef idx="2">
            <a:schemeClr val="accent2"/>
          </a:lnRef>
          <a:fillRef idx="0">
            <a:schemeClr val="accent2"/>
          </a:fillRef>
          <a:effectRef idx="1">
            <a:schemeClr val="accent2"/>
          </a:effectRef>
          <a:fontRef idx="minor">
            <a:schemeClr val="tx1"/>
          </a:fontRef>
        </p:style>
      </p:cxnSp>
      <p:sp>
        <p:nvSpPr>
          <p:cNvPr id="6" name="TextBox 5">
            <a:extLst>
              <a:ext uri="{FF2B5EF4-FFF2-40B4-BE49-F238E27FC236}">
                <a16:creationId xmlns:a16="http://schemas.microsoft.com/office/drawing/2014/main" xmlns="" id="{E96B5048-05F4-2335-6329-5EF949B7AFD5}"/>
              </a:ext>
            </a:extLst>
          </p:cNvPr>
          <p:cNvSpPr txBox="1"/>
          <p:nvPr/>
        </p:nvSpPr>
        <p:spPr>
          <a:xfrm>
            <a:off x="806014" y="495004"/>
            <a:ext cx="6675576" cy="954107"/>
          </a:xfrm>
          <a:prstGeom prst="rect">
            <a:avLst/>
          </a:prstGeom>
          <a:noFill/>
        </p:spPr>
        <p:txBody>
          <a:bodyPr wrap="square">
            <a:spAutoFit/>
          </a:bodyPr>
          <a:lstStyle/>
          <a:p>
            <a:r>
              <a:rPr lang="en-US" sz="2800" b="1" dirty="0">
                <a:solidFill>
                  <a:srgbClr val="E97132"/>
                </a:solidFill>
              </a:rPr>
              <a:t>CLASSIC METHOD</a:t>
            </a:r>
          </a:p>
          <a:p>
            <a:endParaRPr lang="en-US" sz="2800" b="1" dirty="0">
              <a:solidFill>
                <a:srgbClr val="E97132"/>
              </a:solidFill>
            </a:endParaRPr>
          </a:p>
        </p:txBody>
      </p:sp>
      <p:pic>
        <p:nvPicPr>
          <p:cNvPr id="5" name="Obrázok 9">
            <a:extLst>
              <a:ext uri="{FF2B5EF4-FFF2-40B4-BE49-F238E27FC236}">
                <a16:creationId xmlns:a16="http://schemas.microsoft.com/office/drawing/2014/main" xmlns="" id="{75C49BB9-8DA3-FA45-4F3A-EED87E9ADFFC}"/>
              </a:ext>
            </a:extLst>
          </p:cNvPr>
          <p:cNvPicPr/>
          <p:nvPr/>
        </p:nvPicPr>
        <p:blipFill rotWithShape="1">
          <a:blip r:embed="rId4" cstate="print">
            <a:extLst>
              <a:ext uri="{28A0092B-C50C-407E-A947-70E740481C1C}">
                <a14:useLocalDpi xmlns:a14="http://schemas.microsoft.com/office/drawing/2010/main" val="0"/>
              </a:ext>
            </a:extLst>
          </a:blip>
          <a:srcRect l="18443" t="7558" r="11202" b="12015"/>
          <a:stretch/>
        </p:blipFill>
        <p:spPr bwMode="auto">
          <a:xfrm>
            <a:off x="6404676" y="2000817"/>
            <a:ext cx="4886040" cy="4027011"/>
          </a:xfrm>
          <a:prstGeom prst="rect">
            <a:avLst/>
          </a:prstGeom>
          <a:noFill/>
          <a:ln>
            <a:no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xmlns="" id="{3E446992-F7F5-9487-B6DA-C7F29C284D5E}"/>
              </a:ext>
            </a:extLst>
          </p:cNvPr>
          <p:cNvSpPr txBox="1"/>
          <p:nvPr/>
        </p:nvSpPr>
        <p:spPr>
          <a:xfrm>
            <a:off x="4637909" y="5856159"/>
            <a:ext cx="4446427" cy="261610"/>
          </a:xfrm>
          <a:prstGeom prst="rect">
            <a:avLst/>
          </a:prstGeom>
          <a:noFill/>
        </p:spPr>
        <p:txBody>
          <a:bodyPr wrap="square" rtlCol="0">
            <a:spAutoFit/>
          </a:bodyPr>
          <a:lstStyle/>
          <a:p>
            <a:r>
              <a:rPr lang="en-US" sz="1100" dirty="0"/>
              <a:t>Source: Master Thesis (Be</a:t>
            </a:r>
            <a:r>
              <a:rPr lang="sk-SK" sz="1100" dirty="0"/>
              <a:t>laňová, Lieskovský</a:t>
            </a:r>
            <a:r>
              <a:rPr lang="ru-RU" sz="1100" dirty="0"/>
              <a:t>)</a:t>
            </a:r>
            <a:endParaRPr lang="en-US" sz="1100" dirty="0"/>
          </a:p>
        </p:txBody>
      </p:sp>
      <p:pic>
        <p:nvPicPr>
          <p:cNvPr id="8" name="Obrázok 10" descr="C:\Users\Róberta\AppData\Local\Microsoft\Windows\INetCache\Content.Word\Dlhe pole charakteristika.jpg">
            <a:extLst>
              <a:ext uri="{FF2B5EF4-FFF2-40B4-BE49-F238E27FC236}">
                <a16:creationId xmlns:a16="http://schemas.microsoft.com/office/drawing/2014/main" xmlns="" id="{02512269-40F4-37AB-FC69-D7D200D0ED4D}"/>
              </a:ext>
            </a:extLst>
          </p:cNvPr>
          <p:cNvPicPr/>
          <p:nvPr/>
        </p:nvPicPr>
        <p:blipFill rotWithShape="1">
          <a:blip r:embed="rId5" cstate="print">
            <a:extLst>
              <a:ext uri="{28A0092B-C50C-407E-A947-70E740481C1C}">
                <a14:useLocalDpi xmlns:a14="http://schemas.microsoft.com/office/drawing/2010/main" val="0"/>
              </a:ext>
            </a:extLst>
          </a:blip>
          <a:srcRect l="14286" t="8721" r="16071" b="11628"/>
          <a:stretch/>
        </p:blipFill>
        <p:spPr bwMode="auto">
          <a:xfrm>
            <a:off x="901284" y="1618371"/>
            <a:ext cx="5039995" cy="406273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931469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orange rectangular sign with white text&#10;&#10;Description automatically generated">
            <a:extLst>
              <a:ext uri="{FF2B5EF4-FFF2-40B4-BE49-F238E27FC236}">
                <a16:creationId xmlns:a16="http://schemas.microsoft.com/office/drawing/2014/main" xmlns="" id="{AAA7EAF3-01B7-ADF0-D7F8-2CDA14FF7F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86053" y="495004"/>
            <a:ext cx="1134469" cy="418166"/>
          </a:xfrm>
          <a:prstGeom prst="rect">
            <a:avLst/>
          </a:prstGeom>
        </p:spPr>
      </p:pic>
      <p:pic>
        <p:nvPicPr>
          <p:cNvPr id="3" name="Picture 2" descr="GeoKARTO 2024">
            <a:extLst>
              <a:ext uri="{FF2B5EF4-FFF2-40B4-BE49-F238E27FC236}">
                <a16:creationId xmlns:a16="http://schemas.microsoft.com/office/drawing/2014/main" xmlns="" id="{1DD6DB69-0184-BDA0-6CFF-5B040C70EAE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75019" y="495004"/>
            <a:ext cx="1203795" cy="41067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xmlns="" id="{3D4E1BAC-175A-305A-09EF-C2AC72206953}"/>
              </a:ext>
            </a:extLst>
          </p:cNvPr>
          <p:cNvCxnSpPr>
            <a:cxnSpLocks/>
          </p:cNvCxnSpPr>
          <p:nvPr/>
        </p:nvCxnSpPr>
        <p:spPr>
          <a:xfrm>
            <a:off x="806014" y="1082430"/>
            <a:ext cx="10972800" cy="0"/>
          </a:xfrm>
          <a:prstGeom prst="line">
            <a:avLst/>
          </a:prstGeom>
        </p:spPr>
        <p:style>
          <a:lnRef idx="2">
            <a:schemeClr val="accent2"/>
          </a:lnRef>
          <a:fillRef idx="0">
            <a:schemeClr val="accent2"/>
          </a:fillRef>
          <a:effectRef idx="1">
            <a:schemeClr val="accent2"/>
          </a:effectRef>
          <a:fontRef idx="minor">
            <a:schemeClr val="tx1"/>
          </a:fontRef>
        </p:style>
      </p:cxnSp>
      <p:sp>
        <p:nvSpPr>
          <p:cNvPr id="6" name="TextBox 5">
            <a:extLst>
              <a:ext uri="{FF2B5EF4-FFF2-40B4-BE49-F238E27FC236}">
                <a16:creationId xmlns:a16="http://schemas.microsoft.com/office/drawing/2014/main" xmlns="" id="{E96B5048-05F4-2335-6329-5EF949B7AFD5}"/>
              </a:ext>
            </a:extLst>
          </p:cNvPr>
          <p:cNvSpPr txBox="1"/>
          <p:nvPr/>
        </p:nvSpPr>
        <p:spPr>
          <a:xfrm>
            <a:off x="806014" y="495004"/>
            <a:ext cx="6675576" cy="954107"/>
          </a:xfrm>
          <a:prstGeom prst="rect">
            <a:avLst/>
          </a:prstGeom>
          <a:noFill/>
        </p:spPr>
        <p:txBody>
          <a:bodyPr wrap="square">
            <a:spAutoFit/>
          </a:bodyPr>
          <a:lstStyle/>
          <a:p>
            <a:r>
              <a:rPr lang="en-US" sz="2800" b="1" dirty="0">
                <a:solidFill>
                  <a:srgbClr val="E97132"/>
                </a:solidFill>
              </a:rPr>
              <a:t>CLASSIC METHOD</a:t>
            </a:r>
          </a:p>
          <a:p>
            <a:endParaRPr lang="en-US" sz="2800" b="1" dirty="0">
              <a:solidFill>
                <a:srgbClr val="E97132"/>
              </a:solidFill>
            </a:endParaRPr>
          </a:p>
        </p:txBody>
      </p:sp>
      <p:pic>
        <p:nvPicPr>
          <p:cNvPr id="5" name="Obrázok 5">
            <a:extLst>
              <a:ext uri="{FF2B5EF4-FFF2-40B4-BE49-F238E27FC236}">
                <a16:creationId xmlns:a16="http://schemas.microsoft.com/office/drawing/2014/main" xmlns="" id="{CEF1C5B3-F127-3110-9066-436D84FDAF33}"/>
              </a:ext>
            </a:extLst>
          </p:cNvPr>
          <p:cNvPicPr/>
          <p:nvPr/>
        </p:nvPicPr>
        <p:blipFill rotWithShape="1">
          <a:blip r:embed="rId4" cstate="print">
            <a:extLst>
              <a:ext uri="{28A0092B-C50C-407E-A947-70E740481C1C}">
                <a14:useLocalDpi xmlns:a14="http://schemas.microsoft.com/office/drawing/2010/main" val="0"/>
              </a:ext>
            </a:extLst>
          </a:blip>
          <a:srcRect l="16650" t="15670" r="10054" b="14606"/>
          <a:stretch/>
        </p:blipFill>
        <p:spPr bwMode="auto">
          <a:xfrm>
            <a:off x="6452576" y="1904159"/>
            <a:ext cx="5248394" cy="3652237"/>
          </a:xfrm>
          <a:prstGeom prst="rect">
            <a:avLst/>
          </a:prstGeom>
          <a:noFill/>
          <a:ln>
            <a:noFill/>
          </a:ln>
          <a:extLst>
            <a:ext uri="{53640926-AAD7-44D8-BBD7-CCE9431645EC}">
              <a14:shadowObscured xmlns:a14="http://schemas.microsoft.com/office/drawing/2010/main"/>
            </a:ext>
          </a:extLst>
        </p:spPr>
      </p:pic>
      <p:pic>
        <p:nvPicPr>
          <p:cNvPr id="8" name="Obrázok 7" descr="C:\Users\Róberta\AppData\Local\Microsoft\Windows\INetCache\Content.Word\Komarno charakteristika.jpg">
            <a:extLst>
              <a:ext uri="{FF2B5EF4-FFF2-40B4-BE49-F238E27FC236}">
                <a16:creationId xmlns:a16="http://schemas.microsoft.com/office/drawing/2014/main" xmlns="" id="{DEA90C89-240D-BB52-57F5-1CFC84A2A913}"/>
              </a:ext>
            </a:extLst>
          </p:cNvPr>
          <p:cNvPicPr/>
          <p:nvPr/>
        </p:nvPicPr>
        <p:blipFill rotWithShape="1">
          <a:blip r:embed="rId5" cstate="print">
            <a:extLst>
              <a:ext uri="{28A0092B-C50C-407E-A947-70E740481C1C}">
                <a14:useLocalDpi xmlns:a14="http://schemas.microsoft.com/office/drawing/2010/main" val="0"/>
              </a:ext>
            </a:extLst>
          </a:blip>
          <a:srcRect l="11484" t="6194" r="15323" b="5585"/>
          <a:stretch/>
        </p:blipFill>
        <p:spPr bwMode="auto">
          <a:xfrm>
            <a:off x="1402691" y="1761265"/>
            <a:ext cx="4336734" cy="3702151"/>
          </a:xfrm>
          <a:prstGeom prst="rect">
            <a:avLst/>
          </a:prstGeom>
          <a:noFill/>
          <a:ln>
            <a:noFill/>
          </a:ln>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xmlns="" id="{2F36665D-130F-F10A-7AD5-53618E7568EB}"/>
              </a:ext>
            </a:extLst>
          </p:cNvPr>
          <p:cNvSpPr txBox="1"/>
          <p:nvPr/>
        </p:nvSpPr>
        <p:spPr>
          <a:xfrm>
            <a:off x="4637909" y="5856159"/>
            <a:ext cx="4446427" cy="261610"/>
          </a:xfrm>
          <a:prstGeom prst="rect">
            <a:avLst/>
          </a:prstGeom>
          <a:noFill/>
        </p:spPr>
        <p:txBody>
          <a:bodyPr wrap="square" rtlCol="0">
            <a:spAutoFit/>
          </a:bodyPr>
          <a:lstStyle/>
          <a:p>
            <a:r>
              <a:rPr lang="en-US" sz="1100" dirty="0"/>
              <a:t>Source: Master Thesis (Be</a:t>
            </a:r>
            <a:r>
              <a:rPr lang="sk-SK" sz="1100" dirty="0"/>
              <a:t>laňová, Lieskovský</a:t>
            </a:r>
            <a:r>
              <a:rPr lang="ru-RU" sz="1100" dirty="0"/>
              <a:t>)</a:t>
            </a:r>
            <a:endParaRPr lang="en-US" sz="1100" dirty="0"/>
          </a:p>
        </p:txBody>
      </p:sp>
    </p:spTree>
    <p:extLst>
      <p:ext uri="{BB962C8B-B14F-4D97-AF65-F5344CB8AC3E}">
        <p14:creationId xmlns:p14="http://schemas.microsoft.com/office/powerpoint/2010/main" val="11140885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orange rectangular sign with white text&#10;&#10;Description automatically generated">
            <a:extLst>
              <a:ext uri="{FF2B5EF4-FFF2-40B4-BE49-F238E27FC236}">
                <a16:creationId xmlns:a16="http://schemas.microsoft.com/office/drawing/2014/main" xmlns="" id="{264ED540-C911-B691-9962-77B5DC0BD3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86053" y="495004"/>
            <a:ext cx="1134469" cy="418166"/>
          </a:xfrm>
          <a:prstGeom prst="rect">
            <a:avLst/>
          </a:prstGeom>
        </p:spPr>
      </p:pic>
      <p:pic>
        <p:nvPicPr>
          <p:cNvPr id="5" name="Picture 4" descr="GeoKARTO 2024">
            <a:extLst>
              <a:ext uri="{FF2B5EF4-FFF2-40B4-BE49-F238E27FC236}">
                <a16:creationId xmlns:a16="http://schemas.microsoft.com/office/drawing/2014/main" xmlns="" id="{688EC43E-FDF7-BB42-F7F3-9293875A77A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75019" y="495004"/>
            <a:ext cx="1203795" cy="41067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xmlns="" id="{70007E3B-6051-D247-B668-3FB1ED83CF28}"/>
              </a:ext>
            </a:extLst>
          </p:cNvPr>
          <p:cNvCxnSpPr>
            <a:cxnSpLocks/>
          </p:cNvCxnSpPr>
          <p:nvPr/>
        </p:nvCxnSpPr>
        <p:spPr>
          <a:xfrm>
            <a:off x="806014" y="1082430"/>
            <a:ext cx="10972800" cy="0"/>
          </a:xfrm>
          <a:prstGeom prst="line">
            <a:avLst/>
          </a:prstGeom>
        </p:spPr>
        <p:style>
          <a:lnRef idx="2">
            <a:schemeClr val="accent2"/>
          </a:lnRef>
          <a:fillRef idx="0">
            <a:schemeClr val="accent2"/>
          </a:fillRef>
          <a:effectRef idx="1">
            <a:schemeClr val="accent2"/>
          </a:effectRef>
          <a:fontRef idx="minor">
            <a:schemeClr val="tx1"/>
          </a:fontRef>
        </p:style>
      </p:cxnSp>
      <p:sp>
        <p:nvSpPr>
          <p:cNvPr id="7" name="TextBox 6">
            <a:extLst>
              <a:ext uri="{FF2B5EF4-FFF2-40B4-BE49-F238E27FC236}">
                <a16:creationId xmlns:a16="http://schemas.microsoft.com/office/drawing/2014/main" xmlns="" id="{48054C8F-0A90-CC8D-90F3-155D6036C8AE}"/>
              </a:ext>
            </a:extLst>
          </p:cNvPr>
          <p:cNvSpPr txBox="1"/>
          <p:nvPr/>
        </p:nvSpPr>
        <p:spPr>
          <a:xfrm>
            <a:off x="806014" y="495004"/>
            <a:ext cx="6675576" cy="523220"/>
          </a:xfrm>
          <a:prstGeom prst="rect">
            <a:avLst/>
          </a:prstGeom>
          <a:noFill/>
        </p:spPr>
        <p:txBody>
          <a:bodyPr wrap="square">
            <a:spAutoFit/>
          </a:bodyPr>
          <a:lstStyle/>
          <a:p>
            <a:r>
              <a:rPr lang="sk-SK" sz="2800" b="1" dirty="0">
                <a:solidFill>
                  <a:srgbClr val="E97132"/>
                </a:solidFill>
              </a:rPr>
              <a:t>PFF </a:t>
            </a:r>
            <a:r>
              <a:rPr lang="en-US" sz="2800" b="1" dirty="0">
                <a:solidFill>
                  <a:srgbClr val="E97132"/>
                </a:solidFill>
              </a:rPr>
              <a:t>METHOD</a:t>
            </a:r>
          </a:p>
        </p:txBody>
      </p:sp>
      <p:graphicFrame>
        <p:nvGraphicFramePr>
          <p:cNvPr id="8" name="Diagram 7">
            <a:extLst>
              <a:ext uri="{FF2B5EF4-FFF2-40B4-BE49-F238E27FC236}">
                <a16:creationId xmlns:a16="http://schemas.microsoft.com/office/drawing/2014/main" xmlns="" id="{99B65621-64D3-DE6D-F4C1-E1E0E4BCE629}"/>
              </a:ext>
            </a:extLst>
          </p:cNvPr>
          <p:cNvGraphicFramePr/>
          <p:nvPr>
            <p:extLst>
              <p:ext uri="{D42A27DB-BD31-4B8C-83A1-F6EECF244321}">
                <p14:modId xmlns:p14="http://schemas.microsoft.com/office/powerpoint/2010/main" val="1039574373"/>
              </p:ext>
            </p:extLst>
          </p:nvPr>
        </p:nvGraphicFramePr>
        <p:xfrm>
          <a:off x="3278036" y="2793206"/>
          <a:ext cx="5837389" cy="30405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Box 9">
            <a:extLst>
              <a:ext uri="{FF2B5EF4-FFF2-40B4-BE49-F238E27FC236}">
                <a16:creationId xmlns:a16="http://schemas.microsoft.com/office/drawing/2014/main" xmlns="" id="{E9438D71-823E-6DC9-D6D2-4EDE3392F1F7}"/>
              </a:ext>
            </a:extLst>
          </p:cNvPr>
          <p:cNvSpPr txBox="1"/>
          <p:nvPr/>
        </p:nvSpPr>
        <p:spPr>
          <a:xfrm>
            <a:off x="806014" y="1411946"/>
            <a:ext cx="10854163" cy="923330"/>
          </a:xfrm>
          <a:prstGeom prst="rect">
            <a:avLst/>
          </a:prstGeom>
          <a:noFill/>
        </p:spPr>
        <p:txBody>
          <a:bodyPr wrap="square">
            <a:spAutoFit/>
          </a:bodyPr>
          <a:lstStyle/>
          <a:p>
            <a:pPr algn="just"/>
            <a:endParaRPr lang="en-US" dirty="0"/>
          </a:p>
          <a:p>
            <a:pPr algn="just"/>
            <a:r>
              <a:rPr lang="en-US" dirty="0"/>
              <a:t>The method involving the identification of an object's profile, followed by the classification of the object's type (described by Y. Lin et al.)</a:t>
            </a:r>
          </a:p>
        </p:txBody>
      </p:sp>
    </p:spTree>
    <p:extLst>
      <p:ext uri="{BB962C8B-B14F-4D97-AF65-F5344CB8AC3E}">
        <p14:creationId xmlns:p14="http://schemas.microsoft.com/office/powerpoint/2010/main" val="38548600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erial view of a village&#10;&#10;Description automatically generated">
            <a:extLst>
              <a:ext uri="{FF2B5EF4-FFF2-40B4-BE49-F238E27FC236}">
                <a16:creationId xmlns:a16="http://schemas.microsoft.com/office/drawing/2014/main" xmlns="" id="{0EF67899-B060-D5EF-21AF-3F350F2BA6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90089" y="1875223"/>
            <a:ext cx="7004650" cy="4252823"/>
          </a:xfrm>
          <a:prstGeom prst="rect">
            <a:avLst/>
          </a:prstGeom>
        </p:spPr>
      </p:pic>
      <p:pic>
        <p:nvPicPr>
          <p:cNvPr id="4" name="Picture 3" descr="A orange rectangular sign with white text&#10;&#10;Description automatically generated">
            <a:extLst>
              <a:ext uri="{FF2B5EF4-FFF2-40B4-BE49-F238E27FC236}">
                <a16:creationId xmlns:a16="http://schemas.microsoft.com/office/drawing/2014/main" xmlns="" id="{264ED540-C911-B691-9962-77B5DC0BD3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86053" y="495004"/>
            <a:ext cx="1134469" cy="418166"/>
          </a:xfrm>
          <a:prstGeom prst="rect">
            <a:avLst/>
          </a:prstGeom>
        </p:spPr>
      </p:pic>
      <p:pic>
        <p:nvPicPr>
          <p:cNvPr id="5" name="Picture 4" descr="GeoKARTO 2024">
            <a:extLst>
              <a:ext uri="{FF2B5EF4-FFF2-40B4-BE49-F238E27FC236}">
                <a16:creationId xmlns:a16="http://schemas.microsoft.com/office/drawing/2014/main" xmlns="" id="{688EC43E-FDF7-BB42-F7F3-9293875A77A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75019" y="495004"/>
            <a:ext cx="1203795" cy="41067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xmlns="" id="{70007E3B-6051-D247-B668-3FB1ED83CF28}"/>
              </a:ext>
            </a:extLst>
          </p:cNvPr>
          <p:cNvCxnSpPr>
            <a:cxnSpLocks/>
          </p:cNvCxnSpPr>
          <p:nvPr/>
        </p:nvCxnSpPr>
        <p:spPr>
          <a:xfrm>
            <a:off x="806014" y="1082430"/>
            <a:ext cx="10972800" cy="0"/>
          </a:xfrm>
          <a:prstGeom prst="line">
            <a:avLst/>
          </a:prstGeom>
        </p:spPr>
        <p:style>
          <a:lnRef idx="2">
            <a:schemeClr val="accent2"/>
          </a:lnRef>
          <a:fillRef idx="0">
            <a:schemeClr val="accent2"/>
          </a:fillRef>
          <a:effectRef idx="1">
            <a:schemeClr val="accent2"/>
          </a:effectRef>
          <a:fontRef idx="minor">
            <a:schemeClr val="tx1"/>
          </a:fontRef>
        </p:style>
      </p:cxnSp>
      <p:sp>
        <p:nvSpPr>
          <p:cNvPr id="7" name="TextBox 6">
            <a:extLst>
              <a:ext uri="{FF2B5EF4-FFF2-40B4-BE49-F238E27FC236}">
                <a16:creationId xmlns:a16="http://schemas.microsoft.com/office/drawing/2014/main" xmlns="" id="{48054C8F-0A90-CC8D-90F3-155D6036C8AE}"/>
              </a:ext>
            </a:extLst>
          </p:cNvPr>
          <p:cNvSpPr txBox="1"/>
          <p:nvPr/>
        </p:nvSpPr>
        <p:spPr>
          <a:xfrm>
            <a:off x="806014" y="495004"/>
            <a:ext cx="6675576" cy="523220"/>
          </a:xfrm>
          <a:prstGeom prst="rect">
            <a:avLst/>
          </a:prstGeom>
          <a:noFill/>
        </p:spPr>
        <p:txBody>
          <a:bodyPr wrap="square">
            <a:spAutoFit/>
          </a:bodyPr>
          <a:lstStyle/>
          <a:p>
            <a:r>
              <a:rPr lang="sk-SK" sz="2800" b="1" dirty="0">
                <a:solidFill>
                  <a:srgbClr val="E97132"/>
                </a:solidFill>
              </a:rPr>
              <a:t>INVESTIGATED LOCATION</a:t>
            </a:r>
            <a:endParaRPr lang="en-US" sz="2800" b="1" dirty="0">
              <a:solidFill>
                <a:srgbClr val="E97132"/>
              </a:solidFill>
            </a:endParaRPr>
          </a:p>
        </p:txBody>
      </p:sp>
      <p:sp>
        <p:nvSpPr>
          <p:cNvPr id="3" name="TextBox 2">
            <a:extLst>
              <a:ext uri="{FF2B5EF4-FFF2-40B4-BE49-F238E27FC236}">
                <a16:creationId xmlns:a16="http://schemas.microsoft.com/office/drawing/2014/main" xmlns="" id="{8B5E0D42-A6DE-F164-B380-DE5D67B05584}"/>
              </a:ext>
            </a:extLst>
          </p:cNvPr>
          <p:cNvSpPr txBox="1"/>
          <p:nvPr/>
        </p:nvSpPr>
        <p:spPr>
          <a:xfrm>
            <a:off x="983768" y="1399979"/>
            <a:ext cx="3096347" cy="369332"/>
          </a:xfrm>
          <a:prstGeom prst="rect">
            <a:avLst/>
          </a:prstGeom>
          <a:noFill/>
        </p:spPr>
        <p:txBody>
          <a:bodyPr wrap="square" rtlCol="0">
            <a:spAutoFit/>
          </a:bodyPr>
          <a:lstStyle/>
          <a:p>
            <a:r>
              <a:rPr lang="en-US" b="1" i="0" dirty="0">
                <a:solidFill>
                  <a:srgbClr val="001D35"/>
                </a:solidFill>
                <a:effectLst/>
                <a:latin typeface="Google Sans"/>
              </a:rPr>
              <a:t>Veľké Orvište</a:t>
            </a:r>
            <a:endParaRPr lang="en-US" b="1" dirty="0"/>
          </a:p>
        </p:txBody>
      </p:sp>
      <p:sp>
        <p:nvSpPr>
          <p:cNvPr id="9" name="TextBox 8">
            <a:extLst>
              <a:ext uri="{FF2B5EF4-FFF2-40B4-BE49-F238E27FC236}">
                <a16:creationId xmlns:a16="http://schemas.microsoft.com/office/drawing/2014/main" xmlns="" id="{7F174DB1-2960-B414-1AFF-49965CFFA8B8}"/>
              </a:ext>
            </a:extLst>
          </p:cNvPr>
          <p:cNvSpPr txBox="1"/>
          <p:nvPr/>
        </p:nvSpPr>
        <p:spPr>
          <a:xfrm>
            <a:off x="8128916" y="5775570"/>
            <a:ext cx="6096000" cy="707886"/>
          </a:xfrm>
          <a:prstGeom prst="rect">
            <a:avLst/>
          </a:prstGeom>
          <a:noFill/>
        </p:spPr>
        <p:txBody>
          <a:bodyPr wrap="square">
            <a:spAutoFit/>
          </a:bodyPr>
          <a:lstStyle/>
          <a:p>
            <a:pPr algn="l"/>
            <a:endParaRPr lang="en-US" sz="2000" b="0" i="0" u="none" strike="noStrike" baseline="0" dirty="0">
              <a:solidFill>
                <a:srgbClr val="000000"/>
              </a:solidFill>
              <a:latin typeface="Calibri" panose="020F0502020204030204" pitchFamily="34" charset="0"/>
            </a:endParaRPr>
          </a:p>
          <a:p>
            <a:r>
              <a:rPr lang="en-US" sz="2000" b="0" i="0" u="none" strike="noStrike" baseline="0" dirty="0">
                <a:solidFill>
                  <a:srgbClr val="000000"/>
                </a:solidFill>
                <a:latin typeface="Calibri" panose="020F0502020204030204" pitchFamily="34" charset="0"/>
              </a:rPr>
              <a:t> </a:t>
            </a:r>
            <a:r>
              <a:rPr lang="sk-SK" sz="1000" b="0" i="0" u="none" strike="noStrike" baseline="0" dirty="0">
                <a:solidFill>
                  <a:srgbClr val="000000"/>
                </a:solidFill>
                <a:latin typeface="Calibri" panose="020F0502020204030204" pitchFamily="34" charset="0"/>
              </a:rPr>
              <a:t>Source of LLS data</a:t>
            </a:r>
            <a:r>
              <a:rPr lang="en-US" sz="1000" b="0" i="0" u="none" strike="noStrike" baseline="0" dirty="0">
                <a:solidFill>
                  <a:srgbClr val="000000"/>
                </a:solidFill>
                <a:latin typeface="Calibri" panose="020F0502020204030204" pitchFamily="34" charset="0"/>
              </a:rPr>
              <a:t>: ÚGKK SR </a:t>
            </a:r>
            <a:r>
              <a:rPr lang="en-US" sz="1800" b="0" i="0" u="none" strike="noStrike" baseline="0" dirty="0">
                <a:solidFill>
                  <a:srgbClr val="000000"/>
                </a:solidFill>
                <a:latin typeface="Calibri" panose="020F0502020204030204" pitchFamily="34" charset="0"/>
              </a:rPr>
              <a:t>	</a:t>
            </a:r>
          </a:p>
        </p:txBody>
      </p:sp>
    </p:spTree>
    <p:extLst>
      <p:ext uri="{BB962C8B-B14F-4D97-AF65-F5344CB8AC3E}">
        <p14:creationId xmlns:p14="http://schemas.microsoft.com/office/powerpoint/2010/main" val="2092540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913</TotalTime>
  <Words>349</Words>
  <Application>Microsoft Office PowerPoint</Application>
  <PresentationFormat>Širokouhlá</PresentationFormat>
  <Paragraphs>62</Paragraphs>
  <Slides>16</Slides>
  <Notes>2</Notes>
  <HiddenSlides>0</HiddenSlides>
  <MMClips>0</MMClips>
  <ScaleCrop>false</ScaleCrop>
  <HeadingPairs>
    <vt:vector size="6" baseType="variant">
      <vt:variant>
        <vt:lpstr>Použité písma</vt:lpstr>
      </vt:variant>
      <vt:variant>
        <vt:i4>8</vt:i4>
      </vt:variant>
      <vt:variant>
        <vt:lpstr>Motív</vt:lpstr>
      </vt:variant>
      <vt:variant>
        <vt:i4>1</vt:i4>
      </vt:variant>
      <vt:variant>
        <vt:lpstr>Nadpisy snímok</vt:lpstr>
      </vt:variant>
      <vt:variant>
        <vt:i4>16</vt:i4>
      </vt:variant>
    </vt:vector>
  </HeadingPairs>
  <TitlesOfParts>
    <vt:vector size="25" baseType="lpstr">
      <vt:lpstr>Aptos</vt:lpstr>
      <vt:lpstr>Aptos Display</vt:lpstr>
      <vt:lpstr>Arial</vt:lpstr>
      <vt:lpstr>Avenir Next W01</vt:lpstr>
      <vt:lpstr>Calibri</vt:lpstr>
      <vt:lpstr>Google Sans</vt:lpstr>
      <vt:lpstr>Noto Sans Light</vt:lpstr>
      <vt:lpstr>Times New Roman</vt:lpstr>
      <vt:lpstr>Office Theme</vt:lpstr>
      <vt:lpstr>DETECTION OF WATER CURRENTS IN FLAT TERRAIN AREAS BASED ON LASER SCANNING DATA</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DETECTION OF WATER CURRENTS IN FLAT TERRAIN AREAS BASED ON LASER SCANNING DATA</dc:title>
  <dc:creator>Никита Якшин</dc:creator>
  <cp:lastModifiedBy>TELE-204b</cp:lastModifiedBy>
  <cp:revision>27</cp:revision>
  <dcterms:created xsi:type="dcterms:W3CDTF">2024-09-02T13:41:02Z</dcterms:created>
  <dcterms:modified xsi:type="dcterms:W3CDTF">2024-09-06T06:32:00Z</dcterms:modified>
</cp:coreProperties>
</file>