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omments/modernComment_10D_8D6C337B.xml" ContentType="application/vnd.ms-powerpoint.comment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81" r:id="rId1"/>
  </p:sldMasterIdLst>
  <p:notesMasterIdLst>
    <p:notesMasterId r:id="rId32"/>
  </p:notesMasterIdLst>
  <p:sldIdLst>
    <p:sldId id="256" r:id="rId2"/>
    <p:sldId id="302" r:id="rId3"/>
    <p:sldId id="308" r:id="rId4"/>
    <p:sldId id="303" r:id="rId5"/>
    <p:sldId id="314" r:id="rId6"/>
    <p:sldId id="289" r:id="rId7"/>
    <p:sldId id="306" r:id="rId8"/>
    <p:sldId id="298" r:id="rId9"/>
    <p:sldId id="322" r:id="rId10"/>
    <p:sldId id="325" r:id="rId11"/>
    <p:sldId id="326" r:id="rId12"/>
    <p:sldId id="327" r:id="rId13"/>
    <p:sldId id="307" r:id="rId14"/>
    <p:sldId id="315" r:id="rId15"/>
    <p:sldId id="309" r:id="rId16"/>
    <p:sldId id="316" r:id="rId17"/>
    <p:sldId id="291" r:id="rId18"/>
    <p:sldId id="323" r:id="rId19"/>
    <p:sldId id="324" r:id="rId20"/>
    <p:sldId id="317" r:id="rId21"/>
    <p:sldId id="310" r:id="rId22"/>
    <p:sldId id="318" r:id="rId23"/>
    <p:sldId id="274" r:id="rId24"/>
    <p:sldId id="275" r:id="rId25"/>
    <p:sldId id="269" r:id="rId26"/>
    <p:sldId id="280" r:id="rId27"/>
    <p:sldId id="281" r:id="rId28"/>
    <p:sldId id="282" r:id="rId29"/>
    <p:sldId id="311" r:id="rId30"/>
    <p:sldId id="273" r:id="rId31"/>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7F0200-EFB5-3BEE-8E14-3683EAADCE4E}" name="Miklušová Eva, Ing." initials="MI" userId="S::eva.miklusova@skgeodesy.sk::2098ba72-fdb9-4fe8-9ad5-647f8725b98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321E5D-B41D-1319-52D1-4010356FF305}" v="100" dt="2024-08-27T10:20:55.1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omments/modernComment_10D_8D6C337B.xml><?xml version="1.0" encoding="utf-8"?>
<p188:cmLst xmlns:a="http://schemas.openxmlformats.org/drawingml/2006/main" xmlns:r="http://schemas.openxmlformats.org/officeDocument/2006/relationships" xmlns:p188="http://schemas.microsoft.com/office/powerpoint/2018/8/main">
  <p188:cm id="{DDBADFF3-C85C-4761-9382-57E2A02F5E72}" authorId="{DE7F0200-EFB5-3BEE-8E14-3683EAADCE4E}" created="2024-08-12T11:05:46.590">
    <pc:sldMkLst xmlns:pc="http://schemas.microsoft.com/office/powerpoint/2013/main/command">
      <pc:docMk/>
      <pc:sldMk cId="2372678523" sldId="269"/>
    </pc:sldMkLst>
    <p188:txBody>
      <a:bodyPr/>
      <a:lstStyle/>
      <a:p>
        <a:r>
          <a:rPr lang="sk-SK"/>
          <a:t>18 a 19 spojiť, nechať nadpis z 19 a pridať to, čo je  na 18 a odkaz</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7795EB-93A8-4FF6-A116-00DCDFD12640}" type="datetimeFigureOut">
              <a:rPr lang="sk-SK" smtClean="0"/>
              <a:t>4. 9. 2024</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D76E7-5709-43FF-8F74-B34E49DE0E5D}" type="slidenum">
              <a:rPr lang="sk-SK" smtClean="0"/>
              <a:t>‹#›</a:t>
            </a:fld>
            <a:endParaRPr lang="sk-SK"/>
          </a:p>
        </p:txBody>
      </p:sp>
    </p:spTree>
    <p:extLst>
      <p:ext uri="{BB962C8B-B14F-4D97-AF65-F5344CB8AC3E}">
        <p14:creationId xmlns:p14="http://schemas.microsoft.com/office/powerpoint/2010/main" val="1579209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33821-597E-4B4F-8572-5DA1CB183565}"/>
              </a:ext>
            </a:extLst>
          </p:cNvPr>
          <p:cNvSpPr>
            <a:spLocks noGrp="1"/>
          </p:cNvSpPr>
          <p:nvPr>
            <p:ph type="ctrTitle"/>
          </p:nvPr>
        </p:nvSpPr>
        <p:spPr>
          <a:xfrm>
            <a:off x="548640" y="950976"/>
            <a:ext cx="6509385" cy="3556730"/>
          </a:xfrm>
        </p:spPr>
        <p:txBody>
          <a:bodyPr anchor="t">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F4C38D70-8FF5-47D7-A0DD-087A227BC94F}"/>
              </a:ext>
            </a:extLst>
          </p:cNvPr>
          <p:cNvSpPr>
            <a:spLocks noGrp="1"/>
          </p:cNvSpPr>
          <p:nvPr>
            <p:ph type="subTitle" idx="1"/>
          </p:nvPr>
        </p:nvSpPr>
        <p:spPr>
          <a:xfrm>
            <a:off x="576072" y="4572000"/>
            <a:ext cx="6481953" cy="1485900"/>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B5B485-516D-48B7-AF1D-69AEEA351A94}"/>
              </a:ext>
            </a:extLst>
          </p:cNvPr>
          <p:cNvSpPr>
            <a:spLocks noGrp="1"/>
          </p:cNvSpPr>
          <p:nvPr>
            <p:ph type="dt" sz="half" idx="10"/>
          </p:nvPr>
        </p:nvSpPr>
        <p:spPr/>
        <p:txBody>
          <a:bodyPr/>
          <a:lstStyle/>
          <a:p>
            <a:fld id="{4612EF47-EA3F-4832-A53F-F766506DD5CE}" type="datetime1">
              <a:rPr lang="en-US" smtClean="0"/>
              <a:t>9/4/2024</a:t>
            </a:fld>
            <a:endParaRPr lang="en-US"/>
          </a:p>
        </p:txBody>
      </p:sp>
      <p:sp>
        <p:nvSpPr>
          <p:cNvPr id="5" name="Footer Placeholder 4">
            <a:extLst>
              <a:ext uri="{FF2B5EF4-FFF2-40B4-BE49-F238E27FC236}">
                <a16:creationId xmlns:a16="http://schemas.microsoft.com/office/drawing/2014/main" id="{1D614DDB-2831-4FF8-9DA7-0449659D7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178F6-65BA-4964-80E2-DB6EA3355FBB}"/>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247701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7F1B-6F93-4E6E-8C8C-D01A9DEB6A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D2968-FE85-492F-A77B-1771F4EAA8C6}"/>
              </a:ext>
            </a:extLst>
          </p:cNvPr>
          <p:cNvSpPr>
            <a:spLocks noGrp="1"/>
          </p:cNvSpPr>
          <p:nvPr>
            <p:ph type="body" orient="vert" idx="1"/>
          </p:nvPr>
        </p:nvSpPr>
        <p:spPr>
          <a:xfrm>
            <a:off x="548641" y="2028826"/>
            <a:ext cx="11094348" cy="402907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592DA2-B1FB-45C6-B10C-141AC2BFB381}"/>
              </a:ext>
            </a:extLst>
          </p:cNvPr>
          <p:cNvSpPr>
            <a:spLocks noGrp="1"/>
          </p:cNvSpPr>
          <p:nvPr>
            <p:ph type="dt" sz="half" idx="10"/>
          </p:nvPr>
        </p:nvSpPr>
        <p:spPr/>
        <p:txBody>
          <a:bodyPr/>
          <a:lstStyle/>
          <a:p>
            <a:fld id="{9A043079-16B3-4EEF-AF6F-2C44A6648993}" type="datetime1">
              <a:rPr lang="en-US" smtClean="0"/>
              <a:t>9/4/2024</a:t>
            </a:fld>
            <a:endParaRPr lang="en-US"/>
          </a:p>
        </p:txBody>
      </p:sp>
      <p:sp>
        <p:nvSpPr>
          <p:cNvPr id="5" name="Footer Placeholder 4">
            <a:extLst>
              <a:ext uri="{FF2B5EF4-FFF2-40B4-BE49-F238E27FC236}">
                <a16:creationId xmlns:a16="http://schemas.microsoft.com/office/drawing/2014/main" id="{18CA6D78-CE47-4CA7-B3B6-AFAE5175F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DC5C0-8780-4819-A8FC-32A0141D271C}"/>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41875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B8F9A8-05F2-4F79-B689-1FA2F31965D8}"/>
              </a:ext>
            </a:extLst>
          </p:cNvPr>
          <p:cNvSpPr>
            <a:spLocks noGrp="1"/>
          </p:cNvSpPr>
          <p:nvPr>
            <p:ph type="title" orient="vert"/>
          </p:nvPr>
        </p:nvSpPr>
        <p:spPr>
          <a:xfrm>
            <a:off x="9472612" y="952499"/>
            <a:ext cx="2207417" cy="51054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D615BC-61CD-4D59-8E85-B59072E2B22D}"/>
              </a:ext>
            </a:extLst>
          </p:cNvPr>
          <p:cNvSpPr>
            <a:spLocks noGrp="1"/>
          </p:cNvSpPr>
          <p:nvPr>
            <p:ph type="body" orient="vert" idx="1"/>
          </p:nvPr>
        </p:nvSpPr>
        <p:spPr>
          <a:xfrm>
            <a:off x="557924" y="952499"/>
            <a:ext cx="8914688" cy="51054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81C46-8CC0-4B79-AF2E-84C86C6A803A}"/>
              </a:ext>
            </a:extLst>
          </p:cNvPr>
          <p:cNvSpPr>
            <a:spLocks noGrp="1"/>
          </p:cNvSpPr>
          <p:nvPr>
            <p:ph type="dt" sz="half" idx="10"/>
          </p:nvPr>
        </p:nvSpPr>
        <p:spPr/>
        <p:txBody>
          <a:bodyPr/>
          <a:lstStyle/>
          <a:p>
            <a:fld id="{1111A18D-E495-416D-968E-167EB92DDFBA}" type="datetime1">
              <a:rPr lang="en-US" smtClean="0"/>
              <a:t>9/4/2024</a:t>
            </a:fld>
            <a:endParaRPr lang="en-US"/>
          </a:p>
        </p:txBody>
      </p:sp>
      <p:sp>
        <p:nvSpPr>
          <p:cNvPr id="5" name="Footer Placeholder 4">
            <a:extLst>
              <a:ext uri="{FF2B5EF4-FFF2-40B4-BE49-F238E27FC236}">
                <a16:creationId xmlns:a16="http://schemas.microsoft.com/office/drawing/2014/main" id="{A1A76817-4D29-4888-B68C-A35F5A069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0B21A-30A9-4173-9E3F-D985B86A35CE}"/>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997268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45AC-24E0-45A1-90C3-7BF96C3FC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018E1-7CA3-4B5E-9683-554FDFC63E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5D32D-7150-4DF2-B992-A2B4F5605D94}"/>
              </a:ext>
            </a:extLst>
          </p:cNvPr>
          <p:cNvSpPr>
            <a:spLocks noGrp="1"/>
          </p:cNvSpPr>
          <p:nvPr>
            <p:ph type="dt" sz="half" idx="10"/>
          </p:nvPr>
        </p:nvSpPr>
        <p:spPr/>
        <p:txBody>
          <a:bodyPr/>
          <a:lstStyle/>
          <a:p>
            <a:fld id="{681D7E6D-A0F3-437D-B526-77E0ADCE5B5E}" type="datetime1">
              <a:rPr lang="en-US" smtClean="0"/>
              <a:t>9/4/2024</a:t>
            </a:fld>
            <a:endParaRPr lang="en-US"/>
          </a:p>
        </p:txBody>
      </p:sp>
      <p:sp>
        <p:nvSpPr>
          <p:cNvPr id="5" name="Footer Placeholder 4">
            <a:extLst>
              <a:ext uri="{FF2B5EF4-FFF2-40B4-BE49-F238E27FC236}">
                <a16:creationId xmlns:a16="http://schemas.microsoft.com/office/drawing/2014/main" id="{F3D03F0C-FCA3-464C-B6ED-864DB51E7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41006-DAE1-4326-B1AE-FD527A653BDE}"/>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85390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B84-BE32-464A-A765-975C21B5CF4B}"/>
              </a:ext>
            </a:extLst>
          </p:cNvPr>
          <p:cNvSpPr>
            <a:spLocks noGrp="1"/>
          </p:cNvSpPr>
          <p:nvPr>
            <p:ph type="title"/>
          </p:nvPr>
        </p:nvSpPr>
        <p:spPr>
          <a:xfrm>
            <a:off x="557923" y="952500"/>
            <a:ext cx="6678695" cy="3962398"/>
          </a:xfrm>
        </p:spPr>
        <p:txBody>
          <a:bodyPr anchor="t">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640145C2-97CF-4887-904A-8ADC80525A2E}"/>
              </a:ext>
            </a:extLst>
          </p:cNvPr>
          <p:cNvSpPr>
            <a:spLocks noGrp="1"/>
          </p:cNvSpPr>
          <p:nvPr>
            <p:ph type="body" idx="1"/>
          </p:nvPr>
        </p:nvSpPr>
        <p:spPr>
          <a:xfrm>
            <a:off x="8043860" y="952501"/>
            <a:ext cx="3500440" cy="396239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524559-DA32-4398-A8EE-EED2469D63BB}"/>
              </a:ext>
            </a:extLst>
          </p:cNvPr>
          <p:cNvSpPr>
            <a:spLocks noGrp="1"/>
          </p:cNvSpPr>
          <p:nvPr>
            <p:ph type="dt" sz="half" idx="10"/>
          </p:nvPr>
        </p:nvSpPr>
        <p:spPr/>
        <p:txBody>
          <a:bodyPr/>
          <a:lstStyle/>
          <a:p>
            <a:fld id="{5D94ACC3-466D-472D-AFE2-BACAFA4B68EF}" type="datetime1">
              <a:rPr lang="en-US" smtClean="0"/>
              <a:t>9/4/2024</a:t>
            </a:fld>
            <a:endParaRPr lang="en-US"/>
          </a:p>
        </p:txBody>
      </p:sp>
      <p:sp>
        <p:nvSpPr>
          <p:cNvPr id="5" name="Footer Placeholder 4">
            <a:extLst>
              <a:ext uri="{FF2B5EF4-FFF2-40B4-BE49-F238E27FC236}">
                <a16:creationId xmlns:a16="http://schemas.microsoft.com/office/drawing/2014/main" id="{73967BE1-F1AC-4732-B52E-1C7D63DEF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13C03-DDF0-48C6-B1BF-D28875F8238F}"/>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4045760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F411-42B3-4A17-BE7E-861BE7E7DC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8E0603-F4C0-40AC-A53E-40449D53D741}"/>
              </a:ext>
            </a:extLst>
          </p:cNvPr>
          <p:cNvSpPr>
            <a:spLocks noGrp="1"/>
          </p:cNvSpPr>
          <p:nvPr>
            <p:ph sz="half" idx="1"/>
          </p:nvPr>
        </p:nvSpPr>
        <p:spPr>
          <a:xfrm>
            <a:off x="548640" y="2029968"/>
            <a:ext cx="5281506" cy="4148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BC5634-2887-4182-A9BE-B382357D4F9C}"/>
              </a:ext>
            </a:extLst>
          </p:cNvPr>
          <p:cNvSpPr>
            <a:spLocks noGrp="1"/>
          </p:cNvSpPr>
          <p:nvPr>
            <p:ph sz="half" idx="2"/>
          </p:nvPr>
        </p:nvSpPr>
        <p:spPr>
          <a:xfrm>
            <a:off x="6257928" y="2029968"/>
            <a:ext cx="5281506" cy="4148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6B6E74-28E1-4684-B515-4265ED7B1EAE}"/>
              </a:ext>
            </a:extLst>
          </p:cNvPr>
          <p:cNvSpPr>
            <a:spLocks noGrp="1"/>
          </p:cNvSpPr>
          <p:nvPr>
            <p:ph type="dt" sz="half" idx="10"/>
          </p:nvPr>
        </p:nvSpPr>
        <p:spPr/>
        <p:txBody>
          <a:bodyPr/>
          <a:lstStyle/>
          <a:p>
            <a:fld id="{FAE841C7-AE94-42E3-9B36-C9E496DF0E51}" type="datetime1">
              <a:rPr lang="en-US" smtClean="0"/>
              <a:t>9/4/2024</a:t>
            </a:fld>
            <a:endParaRPr lang="en-US"/>
          </a:p>
        </p:txBody>
      </p:sp>
      <p:sp>
        <p:nvSpPr>
          <p:cNvPr id="6" name="Footer Placeholder 5">
            <a:extLst>
              <a:ext uri="{FF2B5EF4-FFF2-40B4-BE49-F238E27FC236}">
                <a16:creationId xmlns:a16="http://schemas.microsoft.com/office/drawing/2014/main" id="{18D375EA-A8F8-485D-A82F-CD85D4C9E1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D9E4B0-F5E3-407F-A548-B616E774987F}"/>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967600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2161A-7627-4D64-AF08-10D702AFE286}"/>
              </a:ext>
            </a:extLst>
          </p:cNvPr>
          <p:cNvSpPr>
            <a:spLocks noGrp="1"/>
          </p:cNvSpPr>
          <p:nvPr>
            <p:ph type="title"/>
          </p:nvPr>
        </p:nvSpPr>
        <p:spPr>
          <a:xfrm>
            <a:off x="552659" y="950976"/>
            <a:ext cx="10802729" cy="881796"/>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3B6884-07D8-4CC4-BE99-516F1433BED8}"/>
              </a:ext>
            </a:extLst>
          </p:cNvPr>
          <p:cNvSpPr>
            <a:spLocks noGrp="1"/>
          </p:cNvSpPr>
          <p:nvPr>
            <p:ph type="body" idx="1"/>
          </p:nvPr>
        </p:nvSpPr>
        <p:spPr>
          <a:xfrm>
            <a:off x="542918" y="1832772"/>
            <a:ext cx="5281507" cy="742638"/>
          </a:xfrm>
        </p:spPr>
        <p:txBody>
          <a:bodyPr anchor="b">
            <a:normAutofit/>
          </a:bodyPr>
          <a:lstStyle>
            <a:lvl1pPr marL="0" indent="0">
              <a:buNone/>
              <a:defRPr sz="1800" b="1" cap="all" spc="1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82C638-B5A8-4F8C-85AE-33BEAF54C07A}"/>
              </a:ext>
            </a:extLst>
          </p:cNvPr>
          <p:cNvSpPr>
            <a:spLocks noGrp="1"/>
          </p:cNvSpPr>
          <p:nvPr>
            <p:ph sz="half" idx="2"/>
          </p:nvPr>
        </p:nvSpPr>
        <p:spPr>
          <a:xfrm>
            <a:off x="548640" y="2600531"/>
            <a:ext cx="528150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0D1933-A703-4BDC-A697-728E899EEDE1}"/>
              </a:ext>
            </a:extLst>
          </p:cNvPr>
          <p:cNvSpPr>
            <a:spLocks noGrp="1"/>
          </p:cNvSpPr>
          <p:nvPr>
            <p:ph type="body" sz="quarter" idx="3"/>
          </p:nvPr>
        </p:nvSpPr>
        <p:spPr>
          <a:xfrm>
            <a:off x="6257927" y="1832772"/>
            <a:ext cx="5283202" cy="742638"/>
          </a:xfrm>
        </p:spPr>
        <p:txBody>
          <a:bodyPr anchor="b">
            <a:normAutofit/>
          </a:bodyPr>
          <a:lstStyle>
            <a:lvl1pPr marL="0" indent="0">
              <a:buNone/>
              <a:defRPr sz="1800" b="1" cap="all" spc="1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925DBD-4D51-4A2D-B1E4-6D094CD1E803}"/>
              </a:ext>
            </a:extLst>
          </p:cNvPr>
          <p:cNvSpPr>
            <a:spLocks noGrp="1"/>
          </p:cNvSpPr>
          <p:nvPr>
            <p:ph sz="quarter" idx="4"/>
          </p:nvPr>
        </p:nvSpPr>
        <p:spPr>
          <a:xfrm>
            <a:off x="6257927" y="2600531"/>
            <a:ext cx="52832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636E2-E26E-42F7-9E05-3F756C7D17AE}"/>
              </a:ext>
            </a:extLst>
          </p:cNvPr>
          <p:cNvSpPr>
            <a:spLocks noGrp="1"/>
          </p:cNvSpPr>
          <p:nvPr>
            <p:ph type="dt" sz="half" idx="10"/>
          </p:nvPr>
        </p:nvSpPr>
        <p:spPr/>
        <p:txBody>
          <a:bodyPr/>
          <a:lstStyle/>
          <a:p>
            <a:fld id="{B39BD108-3D8C-400F-82CE-D55ED17C0AFB}" type="datetime1">
              <a:rPr lang="en-US" smtClean="0"/>
              <a:t>9/4/2024</a:t>
            </a:fld>
            <a:endParaRPr lang="en-US"/>
          </a:p>
        </p:txBody>
      </p:sp>
      <p:sp>
        <p:nvSpPr>
          <p:cNvPr id="8" name="Footer Placeholder 7">
            <a:extLst>
              <a:ext uri="{FF2B5EF4-FFF2-40B4-BE49-F238E27FC236}">
                <a16:creationId xmlns:a16="http://schemas.microsoft.com/office/drawing/2014/main" id="{86F7281B-0E5C-421E-AFFE-775F57C5DD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483462-E410-4DC7-AE53-27AABECFE6E8}"/>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894998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FA68-31B5-48C5-929A-842FDF0FD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5A2600-419E-46E9-946F-FBDEDBA1D448}"/>
              </a:ext>
            </a:extLst>
          </p:cNvPr>
          <p:cNvSpPr>
            <a:spLocks noGrp="1"/>
          </p:cNvSpPr>
          <p:nvPr>
            <p:ph type="dt" sz="half" idx="10"/>
          </p:nvPr>
        </p:nvSpPr>
        <p:spPr/>
        <p:txBody>
          <a:bodyPr/>
          <a:lstStyle/>
          <a:p>
            <a:fld id="{E0EAF0AF-CB25-402E-82DA-6F9F5EC06226}" type="datetime1">
              <a:rPr lang="en-US" smtClean="0"/>
              <a:t>9/4/2024</a:t>
            </a:fld>
            <a:endParaRPr lang="en-US"/>
          </a:p>
        </p:txBody>
      </p:sp>
      <p:sp>
        <p:nvSpPr>
          <p:cNvPr id="4" name="Footer Placeholder 3">
            <a:extLst>
              <a:ext uri="{FF2B5EF4-FFF2-40B4-BE49-F238E27FC236}">
                <a16:creationId xmlns:a16="http://schemas.microsoft.com/office/drawing/2014/main" id="{1385F9A9-98FF-4653-A570-9F351A1ABD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D44457-95F1-4B15-A647-B14F91F7A6D4}"/>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617468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19EABA-1008-4E49-9184-3A946ECD7199}"/>
              </a:ext>
            </a:extLst>
          </p:cNvPr>
          <p:cNvSpPr>
            <a:spLocks noGrp="1"/>
          </p:cNvSpPr>
          <p:nvPr>
            <p:ph type="dt" sz="half" idx="10"/>
          </p:nvPr>
        </p:nvSpPr>
        <p:spPr/>
        <p:txBody>
          <a:bodyPr/>
          <a:lstStyle/>
          <a:p>
            <a:fld id="{5C4DD88A-BE34-4765-9E64-D38283273191}" type="datetime1">
              <a:rPr lang="en-US" smtClean="0"/>
              <a:t>9/4/2024</a:t>
            </a:fld>
            <a:endParaRPr lang="en-US"/>
          </a:p>
        </p:txBody>
      </p:sp>
      <p:sp>
        <p:nvSpPr>
          <p:cNvPr id="3" name="Footer Placeholder 2">
            <a:extLst>
              <a:ext uri="{FF2B5EF4-FFF2-40B4-BE49-F238E27FC236}">
                <a16:creationId xmlns:a16="http://schemas.microsoft.com/office/drawing/2014/main" id="{D05C3BD0-269D-4127-B5F7-84B0D8A74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623447-C740-4495-93EC-7252B1B929E4}"/>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59547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D1155-71E7-4F0A-BB62-933743CF6EDD}"/>
              </a:ext>
            </a:extLst>
          </p:cNvPr>
          <p:cNvSpPr>
            <a:spLocks noGrp="1"/>
          </p:cNvSpPr>
          <p:nvPr>
            <p:ph type="title"/>
          </p:nvPr>
        </p:nvSpPr>
        <p:spPr>
          <a:xfrm>
            <a:off x="548640" y="952500"/>
            <a:ext cx="4124084" cy="2362200"/>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CB6D44-5A1E-4176-8766-4B81E045D50A}"/>
              </a:ext>
            </a:extLst>
          </p:cNvPr>
          <p:cNvSpPr>
            <a:spLocks noGrp="1"/>
          </p:cNvSpPr>
          <p:nvPr>
            <p:ph idx="1"/>
          </p:nvPr>
        </p:nvSpPr>
        <p:spPr>
          <a:xfrm>
            <a:off x="5600700" y="952500"/>
            <a:ext cx="5934074" cy="49085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810EC6-11DD-4B5D-A2D2-4DCF73E58389}"/>
              </a:ext>
            </a:extLst>
          </p:cNvPr>
          <p:cNvSpPr>
            <a:spLocks noGrp="1"/>
          </p:cNvSpPr>
          <p:nvPr>
            <p:ph type="body" sz="half" idx="2"/>
          </p:nvPr>
        </p:nvSpPr>
        <p:spPr>
          <a:xfrm>
            <a:off x="548641" y="3429000"/>
            <a:ext cx="4124084" cy="24399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5DFCDF-666E-4DB4-A1C0-79D40A007066}"/>
              </a:ext>
            </a:extLst>
          </p:cNvPr>
          <p:cNvSpPr>
            <a:spLocks noGrp="1"/>
          </p:cNvSpPr>
          <p:nvPr>
            <p:ph type="dt" sz="half" idx="10"/>
          </p:nvPr>
        </p:nvSpPr>
        <p:spPr/>
        <p:txBody>
          <a:bodyPr/>
          <a:lstStyle/>
          <a:p>
            <a:fld id="{D35EFA1F-1B4C-476C-872E-6E4BC2FCABB0}" type="datetime1">
              <a:rPr lang="en-US" smtClean="0"/>
              <a:t>9/4/2024</a:t>
            </a:fld>
            <a:endParaRPr lang="en-US"/>
          </a:p>
        </p:txBody>
      </p:sp>
      <p:sp>
        <p:nvSpPr>
          <p:cNvPr id="6" name="Footer Placeholder 5">
            <a:extLst>
              <a:ext uri="{FF2B5EF4-FFF2-40B4-BE49-F238E27FC236}">
                <a16:creationId xmlns:a16="http://schemas.microsoft.com/office/drawing/2014/main" id="{083A69AC-15E6-4B19-A59D-DBDBE923DB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9F0EE-74DE-4FEC-81E9-E40D53397857}"/>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187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3CA4F-6508-4AD6-8367-A0288D888DD6}"/>
              </a:ext>
            </a:extLst>
          </p:cNvPr>
          <p:cNvSpPr>
            <a:spLocks noGrp="1"/>
          </p:cNvSpPr>
          <p:nvPr>
            <p:ph type="title"/>
          </p:nvPr>
        </p:nvSpPr>
        <p:spPr>
          <a:xfrm>
            <a:off x="548641" y="952500"/>
            <a:ext cx="4124084" cy="2397918"/>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06BFCD-2F93-4D99-89EA-F0359FB782B7}"/>
              </a:ext>
            </a:extLst>
          </p:cNvPr>
          <p:cNvSpPr>
            <a:spLocks noGrp="1"/>
          </p:cNvSpPr>
          <p:nvPr>
            <p:ph type="pic" idx="1"/>
          </p:nvPr>
        </p:nvSpPr>
        <p:spPr>
          <a:xfrm>
            <a:off x="5522119" y="987425"/>
            <a:ext cx="602218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F4C1F7-1272-41C8-8C29-676316D02D5D}"/>
              </a:ext>
            </a:extLst>
          </p:cNvPr>
          <p:cNvSpPr>
            <a:spLocks noGrp="1"/>
          </p:cNvSpPr>
          <p:nvPr>
            <p:ph type="body" sz="half" idx="2"/>
          </p:nvPr>
        </p:nvSpPr>
        <p:spPr>
          <a:xfrm>
            <a:off x="548641" y="3429000"/>
            <a:ext cx="4124084" cy="24399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DD491-0FE6-4B42-AAA6-B698E46F1A8E}"/>
              </a:ext>
            </a:extLst>
          </p:cNvPr>
          <p:cNvSpPr>
            <a:spLocks noGrp="1"/>
          </p:cNvSpPr>
          <p:nvPr>
            <p:ph type="dt" sz="half" idx="10"/>
          </p:nvPr>
        </p:nvSpPr>
        <p:spPr/>
        <p:txBody>
          <a:bodyPr/>
          <a:lstStyle/>
          <a:p>
            <a:fld id="{18F1ACA9-E6C1-4C74-9E01-A8F24E081871}" type="datetime1">
              <a:rPr lang="en-US" smtClean="0"/>
              <a:t>9/4/2024</a:t>
            </a:fld>
            <a:endParaRPr lang="en-US"/>
          </a:p>
        </p:txBody>
      </p:sp>
      <p:sp>
        <p:nvSpPr>
          <p:cNvPr id="6" name="Footer Placeholder 5">
            <a:extLst>
              <a:ext uri="{FF2B5EF4-FFF2-40B4-BE49-F238E27FC236}">
                <a16:creationId xmlns:a16="http://schemas.microsoft.com/office/drawing/2014/main" id="{D258F83F-4E9F-4607-A69B-DFC932560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324484-C6E4-4D8A-BDAB-09B1FBB43631}"/>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621195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90E843-90BA-4A7D-8F9F-FFE49387A618}"/>
              </a:ext>
            </a:extLst>
          </p:cNvPr>
          <p:cNvSpPr>
            <a:spLocks noGrp="1"/>
          </p:cNvSpPr>
          <p:nvPr>
            <p:ph type="title"/>
          </p:nvPr>
        </p:nvSpPr>
        <p:spPr>
          <a:xfrm>
            <a:off x="548639" y="950976"/>
            <a:ext cx="10995659" cy="107784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43F7CA62-9B55-49B4-94B6-EAAF7D5AE0DC}"/>
              </a:ext>
            </a:extLst>
          </p:cNvPr>
          <p:cNvSpPr>
            <a:spLocks noGrp="1"/>
          </p:cNvSpPr>
          <p:nvPr>
            <p:ph type="body" idx="1"/>
          </p:nvPr>
        </p:nvSpPr>
        <p:spPr>
          <a:xfrm>
            <a:off x="548641" y="2028826"/>
            <a:ext cx="10995660" cy="40290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CEA03-AAFA-4A69-A3DA-1DD0EF273F11}"/>
              </a:ext>
            </a:extLst>
          </p:cNvPr>
          <p:cNvSpPr>
            <a:spLocks noGrp="1"/>
          </p:cNvSpPr>
          <p:nvPr>
            <p:ph type="dt" sz="half" idx="2"/>
          </p:nvPr>
        </p:nvSpPr>
        <p:spPr>
          <a:xfrm>
            <a:off x="588729" y="6449535"/>
            <a:ext cx="2983095" cy="308453"/>
          </a:xfrm>
          <a:prstGeom prst="rect">
            <a:avLst/>
          </a:prstGeom>
        </p:spPr>
        <p:txBody>
          <a:bodyPr vert="horz" lIns="91440" tIns="45720" rIns="91440" bIns="45720" rtlCol="0" anchor="t"/>
          <a:lstStyle>
            <a:lvl1pPr algn="l">
              <a:defRPr sz="900">
                <a:solidFill>
                  <a:schemeClr val="tx1"/>
                </a:solidFill>
              </a:defRPr>
            </a:lvl1pPr>
          </a:lstStyle>
          <a:p>
            <a:fld id="{4C968216-0F98-4584-97BD-2A9506D179B6}" type="datetime1">
              <a:rPr lang="en-US" smtClean="0"/>
              <a:t>9/4/2024</a:t>
            </a:fld>
            <a:endParaRPr lang="en-US"/>
          </a:p>
        </p:txBody>
      </p:sp>
      <p:sp>
        <p:nvSpPr>
          <p:cNvPr id="5" name="Footer Placeholder 4">
            <a:extLst>
              <a:ext uri="{FF2B5EF4-FFF2-40B4-BE49-F238E27FC236}">
                <a16:creationId xmlns:a16="http://schemas.microsoft.com/office/drawing/2014/main" id="{F3E97F43-1ECB-4FC2-863E-26CEE24A008A}"/>
              </a:ext>
            </a:extLst>
          </p:cNvPr>
          <p:cNvSpPr>
            <a:spLocks noGrp="1"/>
          </p:cNvSpPr>
          <p:nvPr>
            <p:ph type="ftr" sz="quarter" idx="3"/>
          </p:nvPr>
        </p:nvSpPr>
        <p:spPr>
          <a:xfrm>
            <a:off x="557924" y="173776"/>
            <a:ext cx="411480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53C7F9D8-4B2E-4871-B2AE-EFC06BE23179}"/>
              </a:ext>
            </a:extLst>
          </p:cNvPr>
          <p:cNvSpPr>
            <a:spLocks noGrp="1"/>
          </p:cNvSpPr>
          <p:nvPr>
            <p:ph type="sldNum" sz="quarter" idx="4"/>
          </p:nvPr>
        </p:nvSpPr>
        <p:spPr>
          <a:xfrm>
            <a:off x="10710710" y="6449535"/>
            <a:ext cx="932279" cy="308453"/>
          </a:xfrm>
          <a:prstGeom prst="rect">
            <a:avLst/>
          </a:prstGeom>
        </p:spPr>
        <p:txBody>
          <a:bodyPr vert="horz" lIns="91440" tIns="45720" rIns="91440" bIns="45720" rtlCol="0" anchor="t"/>
          <a:lstStyle>
            <a:lvl1pPr algn="r">
              <a:defRPr sz="900">
                <a:solidFill>
                  <a:schemeClr val="tx1"/>
                </a:solidFill>
              </a:defRPr>
            </a:lvl1pPr>
          </a:lstStyle>
          <a:p>
            <a:fld id="{6CB39E08-E0E5-4B1A-8F7D-08FE7678A3B6}" type="slidenum">
              <a:rPr lang="en-US" smtClean="0"/>
              <a:pPr/>
              <a:t>‹#›</a:t>
            </a:fld>
            <a:endParaRPr lang="en-US"/>
          </a:p>
        </p:txBody>
      </p:sp>
      <p:cxnSp>
        <p:nvCxnSpPr>
          <p:cNvPr id="7" name="Straight Connector 6">
            <a:extLst>
              <a:ext uri="{FF2B5EF4-FFF2-40B4-BE49-F238E27FC236}">
                <a16:creationId xmlns:a16="http://schemas.microsoft.com/office/drawing/2014/main" id="{462919E4-C488-4107-9EF1-66152F848008}"/>
              </a:ext>
            </a:extLst>
          </p:cNvPr>
          <p:cNvCxnSpPr>
            <a:cxnSpLocks/>
          </p:cNvCxnSpPr>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F79732-4088-424C-A653-4534E4389443}"/>
              </a:ext>
            </a:extLst>
          </p:cNvPr>
          <p:cNvCxnSpPr>
            <a:cxnSpLocks/>
          </p:cNvCxnSpPr>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330833"/>
      </p:ext>
    </p:extLst>
  </p:cSld>
  <p:clrMap bg1="lt1" tx1="dk1" bg2="lt2" tx2="dk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Lst>
  <p:hf hdr="0" ftr="0" dt="0"/>
  <p:txStyles>
    <p:title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www.skgeodesy.sk/sk/terminologicky-slovnik/" TargetMode="Externa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geoportal.sk/sk/sluzby/mapove-sluzby/wms/wms-zbgis.html" TargetMode="External"/><Relationship Id="rId2" Type="http://schemas.openxmlformats.org/officeDocument/2006/relationships/hyperlink" Target="https://www.geoportal.sk/sk/zbgis/na-stiahnutie/" TargetMode="Externa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hyperlink" Target="https://www.geoportal.sk/sk/sluzby/mapove-sluzby/wfs/" TargetMode="External"/></Relationships>
</file>

<file path=ppt/slides/_rels/slide25.xml.rels><?xml version="1.0" encoding="UTF-8" standalone="yes"?>
<Relationships xmlns="http://schemas.openxmlformats.org/package/2006/relationships"><Relationship Id="rId8" Type="http://schemas.microsoft.com/office/2018/10/relationships/comments" Target="../comments/modernComment_10D_8D6C337B.xml"/><Relationship Id="rId3" Type="http://schemas.openxmlformats.org/officeDocument/2006/relationships/image" Target="../media/image29.png"/><Relationship Id="rId7" Type="http://schemas.openxmlformats.org/officeDocument/2006/relationships/hyperlink" Target="https://zbgis.skgeodesy.sk/mapka/" TargetMode="Externa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hyperlink" Target="https://www.skgeodesy.sk/sk/ugkk/rezortne-periodika/#Nazinfo" TargetMode="External"/><Relationship Id="rId5" Type="http://schemas.openxmlformats.org/officeDocument/2006/relationships/hyperlink" Target="https://www.skgeodesy.sk/sk/ugkk/rezortne-periodika/#Spravodajca" TargetMode="Externa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gku.sk/gku/" TargetMode="External"/><Relationship Id="rId7" Type="http://schemas.openxmlformats.org/officeDocument/2006/relationships/image" Target="../media/image37.png"/><Relationship Id="rId2" Type="http://schemas.openxmlformats.org/officeDocument/2006/relationships/hyperlink" Target="https://www.skgeodesy.sk/sk/" TargetMode="Externa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mailto:eva.michalkova@skgeodesy.sk" TargetMode="External"/><Relationship Id="rId5" Type="http://schemas.openxmlformats.org/officeDocument/2006/relationships/image" Target="../media/image36.jpeg"/><Relationship Id="rId10" Type="http://schemas.openxmlformats.org/officeDocument/2006/relationships/hyperlink" Target="mailto:zuzka.michalkova@skgeodesy.sk" TargetMode="External"/><Relationship Id="rId4" Type="http://schemas.openxmlformats.org/officeDocument/2006/relationships/hyperlink" Target="https://www.geoportal.sk/sk/geoportal.html" TargetMode="External"/><Relationship Id="rId9" Type="http://schemas.openxmlformats.org/officeDocument/2006/relationships/hyperlink" Target="mailto:maria.kubicova@skgeodesy.sk"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www.skgeodesy.sk/files/sk/slovensky/ugkk/geodezia-kartografia/standardizacia-geografickeho-nazvoslovia/dokumenty-k-cinnosti/smernica_s_dodatkom.pdf"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skgeodesy.sk/files/sk/slovensky/ugkk/geodezia-kartografia/standardizacia-geografickeho-nazvoslovia/dokumenty-k-cinnosti/ZAsady.pdf" TargetMode="External"/><Relationship Id="rId2" Type="http://schemas.openxmlformats.org/officeDocument/2006/relationships/hyperlink" Target="https://www.skgeodesy.sk/files/sk/slovensky/ugkk/geodezia-kartografia/standardizacia-geografickeho-nazvoslovia/dokumenty-k-cinnosti/TNdotlaAe.pdf" TargetMode="Externa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hyperlink" Target="https://www.skgeodesy.sk/files/sk/slovensky/ugkk/geodezia-kartografia/standardizacia-geografickeho-nazvoslovia/dokumenty-k-cinnosti/nazvoslovny-zbor-ou-ko.pdf" TargetMode="External"/><Relationship Id="rId2" Type="http://schemas.openxmlformats.org/officeDocument/2006/relationships/hyperlink" Target="https://www.skgeodesy.sk/files/sk/slovensky/ugkk/geodezia-kartografia/standardizacia-geografickeho-nazvoslovia/dokumenty-k-cinnosti/nazvoslovna-komisia-ugkk-sr.pdf"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lendar on table">
            <a:extLst>
              <a:ext uri="{FF2B5EF4-FFF2-40B4-BE49-F238E27FC236}">
                <a16:creationId xmlns:a16="http://schemas.microsoft.com/office/drawing/2014/main" id="{99E73508-EEEE-E2FB-83E6-025B7CD09853}"/>
              </a:ext>
            </a:extLst>
          </p:cNvPr>
          <p:cNvPicPr>
            <a:picLocks noChangeAspect="1"/>
          </p:cNvPicPr>
          <p:nvPr/>
        </p:nvPicPr>
        <p:blipFill rotWithShape="1">
          <a:blip r:embed="rId2">
            <a:duotone>
              <a:schemeClr val="bg2">
                <a:shade val="45000"/>
                <a:satMod val="135000"/>
              </a:schemeClr>
              <a:prstClr val="white"/>
            </a:duotone>
            <a:alphaModFix amt="50000"/>
          </a:blip>
          <a:srcRect r="-1" b="15728"/>
          <a:stretch/>
        </p:blipFill>
        <p:spPr>
          <a:xfrm>
            <a:off x="999277" y="-559016"/>
            <a:ext cx="13678639" cy="7694416"/>
          </a:xfrm>
          <a:prstGeom prst="rect">
            <a:avLst/>
          </a:prstGeom>
        </p:spPr>
      </p:pic>
      <p:sp>
        <p:nvSpPr>
          <p:cNvPr id="9" name="BlokTextu 8">
            <a:extLst>
              <a:ext uri="{FF2B5EF4-FFF2-40B4-BE49-F238E27FC236}">
                <a16:creationId xmlns:a16="http://schemas.microsoft.com/office/drawing/2014/main" id="{AB690A13-04C1-51FD-E0EC-24CB00F17181}"/>
              </a:ext>
            </a:extLst>
          </p:cNvPr>
          <p:cNvSpPr txBox="1"/>
          <p:nvPr/>
        </p:nvSpPr>
        <p:spPr>
          <a:xfrm>
            <a:off x="554209" y="1480592"/>
            <a:ext cx="11536218" cy="2246769"/>
          </a:xfrm>
          <a:prstGeom prst="rect">
            <a:avLst/>
          </a:prstGeom>
          <a:noFill/>
        </p:spPr>
        <p:txBody>
          <a:bodyPr wrap="square" lIns="91440" tIns="45720" rIns="91440" bIns="45720" rtlCol="0" anchor="t">
            <a:spAutoFit/>
          </a:bodyPr>
          <a:lstStyle/>
          <a:p>
            <a:pPr algn="l"/>
            <a:endParaRPr lang="en-US" sz="4000" b="0" i="0" u="none" strike="noStrike" baseline="0">
              <a:solidFill>
                <a:schemeClr val="accent1"/>
              </a:solidFill>
              <a:latin typeface="Calibri" panose="020F0502020204030204" pitchFamily="34" charset="0"/>
              <a:cs typeface="Calibri" panose="020F0502020204030204" pitchFamily="34" charset="0"/>
            </a:endParaRPr>
          </a:p>
          <a:p>
            <a:pPr algn="ctr"/>
            <a:r>
              <a:rPr lang="en-US" sz="4000" b="0" i="0" u="none" strike="noStrike" baseline="0">
                <a:solidFill>
                  <a:schemeClr val="accent1"/>
                </a:solidFill>
                <a:latin typeface="Calibri"/>
                <a:cs typeface="Calibri"/>
              </a:rPr>
              <a:t> </a:t>
            </a:r>
            <a:r>
              <a:rPr lang="en-US" sz="5000" b="1" i="0" u="none" strike="noStrike" baseline="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a:cs typeface="Calibri"/>
              </a:rPr>
              <a:t>UPDATING AND DENSIFYING </a:t>
            </a:r>
            <a:endParaRPr lang="sk-SK" sz="5000" b="1" i="0" u="none" strike="noStrike" baseline="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a:cs typeface="Calibri"/>
            </a:endParaRPr>
          </a:p>
          <a:p>
            <a:pPr algn="ctr"/>
            <a:r>
              <a:rPr lang="sk-SK" sz="5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a:cs typeface="Calibri"/>
              </a:rPr>
              <a:t>THE </a:t>
            </a:r>
            <a:r>
              <a:rPr lang="en-US" sz="5000" b="1" i="0" u="none" strike="noStrike" baseline="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a:cs typeface="Calibri"/>
              </a:rPr>
              <a:t>GEOGRAPHICAL NAMES </a:t>
            </a:r>
            <a:endParaRPr lang="sk-SK" sz="5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a:cs typeface="Calibri"/>
            </a:endParaRPr>
          </a:p>
        </p:txBody>
      </p:sp>
      <p:pic>
        <p:nvPicPr>
          <p:cNvPr id="2" name="Obrázok 1" descr="Obrázok, na ktorom je grafika, logo, písmo, grafický dizajn&#10;&#10;Automaticky generovaný popis">
            <a:extLst>
              <a:ext uri="{FF2B5EF4-FFF2-40B4-BE49-F238E27FC236}">
                <a16:creationId xmlns:a16="http://schemas.microsoft.com/office/drawing/2014/main" id="{25BE4044-E1C0-652A-E1A9-0A094792AC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7572" y="68975"/>
            <a:ext cx="812855" cy="574079"/>
          </a:xfrm>
          <a:prstGeom prst="rect">
            <a:avLst/>
          </a:prstGeom>
        </p:spPr>
      </p:pic>
      <p:pic>
        <p:nvPicPr>
          <p:cNvPr id="4" name="Picture 6">
            <a:extLst>
              <a:ext uri="{FF2B5EF4-FFF2-40B4-BE49-F238E27FC236}">
                <a16:creationId xmlns:a16="http://schemas.microsoft.com/office/drawing/2014/main" id="{7245C9B2-BF14-479E-D03C-FA892F8381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023"/>
          <a:stretch/>
        </p:blipFill>
        <p:spPr bwMode="auto">
          <a:xfrm>
            <a:off x="9862446" y="98554"/>
            <a:ext cx="1208139" cy="465534"/>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cký objekt 4">
            <a:extLst>
              <a:ext uri="{FF2B5EF4-FFF2-40B4-BE49-F238E27FC236}">
                <a16:creationId xmlns:a16="http://schemas.microsoft.com/office/drawing/2014/main" id="{8BEC97B9-2C32-4A93-1A2A-D885D050179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278694" y="5147158"/>
            <a:ext cx="3405305" cy="1164207"/>
          </a:xfrm>
          <a:prstGeom prst="rect">
            <a:avLst/>
          </a:prstGeom>
        </p:spPr>
      </p:pic>
      <p:sp>
        <p:nvSpPr>
          <p:cNvPr id="12" name="Obdĺžnik 11">
            <a:extLst>
              <a:ext uri="{FF2B5EF4-FFF2-40B4-BE49-F238E27FC236}">
                <a16:creationId xmlns:a16="http://schemas.microsoft.com/office/drawing/2014/main" id="{8E71161D-6F9B-5462-8113-D70BBE2A159C}"/>
              </a:ext>
            </a:extLst>
          </p:cNvPr>
          <p:cNvSpPr/>
          <p:nvPr/>
        </p:nvSpPr>
        <p:spPr>
          <a:xfrm>
            <a:off x="825622" y="4799314"/>
            <a:ext cx="10858377" cy="1769715"/>
          </a:xfrm>
          <a:prstGeom prst="rect">
            <a:avLst/>
          </a:prstGeom>
        </p:spPr>
        <p:txBody>
          <a:bodyPr wrap="square">
            <a:spAutoFit/>
          </a:bodyPr>
          <a:lstStyle/>
          <a:p>
            <a:pPr algn="r">
              <a:spcAft>
                <a:spcPts val="600"/>
              </a:spcAft>
            </a:pPr>
            <a:r>
              <a:rPr lang="sk-SK" sz="2200">
                <a:latin typeface="Arial" panose="020B0604020202020204" pitchFamily="34" charset="0"/>
                <a:cs typeface="Arial" panose="020B0604020202020204" pitchFamily="34" charset="0"/>
              </a:rPr>
              <a:t>Ing. Mária KUBICOVÁ, Mgr. Zuzana MICHALKOVÁ, Ing. Eva MIKLUŠOVÁ</a:t>
            </a:r>
          </a:p>
          <a:p>
            <a:pPr algn="r">
              <a:spcAft>
                <a:spcPts val="600"/>
              </a:spcAft>
            </a:pPr>
            <a:endParaRPr lang="sk-SK" sz="2400">
              <a:latin typeface="Arial" panose="020B0604020202020204" pitchFamily="34" charset="0"/>
              <a:cs typeface="Arial" panose="020B0604020202020204" pitchFamily="34" charset="0"/>
            </a:endParaRPr>
          </a:p>
          <a:p>
            <a:pPr algn="r">
              <a:spcAft>
                <a:spcPts val="600"/>
              </a:spcAft>
            </a:pPr>
            <a:endParaRPr lang="sk-SK" sz="2400">
              <a:effectLst/>
              <a:latin typeface="Arial" panose="020B0604020202020204" pitchFamily="34" charset="0"/>
              <a:ea typeface="Calibri" panose="020F0502020204030204" pitchFamily="34" charset="0"/>
              <a:cs typeface="Arial" panose="020B0604020202020204" pitchFamily="34" charset="0"/>
            </a:endParaRPr>
          </a:p>
          <a:p>
            <a:pPr algn="r">
              <a:spcAft>
                <a:spcPts val="600"/>
              </a:spcAft>
            </a:pPr>
            <a:endParaRPr lang="sk-SK" sz="2400" b="1">
              <a:latin typeface="Arial" panose="020B0604020202020204" pitchFamily="34" charset="0"/>
              <a:cs typeface="Arial" panose="020B0604020202020204" pitchFamily="34" charset="0"/>
            </a:endParaRPr>
          </a:p>
        </p:txBody>
      </p:sp>
      <p:sp>
        <p:nvSpPr>
          <p:cNvPr id="3" name="Zástupný objekt pre číslo snímky 2">
            <a:extLst>
              <a:ext uri="{FF2B5EF4-FFF2-40B4-BE49-F238E27FC236}">
                <a16:creationId xmlns:a16="http://schemas.microsoft.com/office/drawing/2014/main" id="{C1316810-DE7F-7C8D-3510-266AB00372CA}"/>
              </a:ext>
            </a:extLst>
          </p:cNvPr>
          <p:cNvSpPr>
            <a:spLocks noGrp="1"/>
          </p:cNvSpPr>
          <p:nvPr>
            <p:ph type="sldNum" sz="quarter" idx="12"/>
          </p:nvPr>
        </p:nvSpPr>
        <p:spPr/>
        <p:txBody>
          <a:bodyPr/>
          <a:lstStyle/>
          <a:p>
            <a:fld id="{6CB39E08-E0E5-4B1A-8F7D-08FE7678A3B6}" type="slidenum">
              <a:rPr lang="en-US" smtClean="0"/>
              <a:t>1</a:t>
            </a:fld>
            <a:endParaRPr lang="en-US"/>
          </a:p>
        </p:txBody>
      </p:sp>
    </p:spTree>
    <p:extLst>
      <p:ext uri="{BB962C8B-B14F-4D97-AF65-F5344CB8AC3E}">
        <p14:creationId xmlns:p14="http://schemas.microsoft.com/office/powerpoint/2010/main" val="657155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Obrázok, na ktorom je text, snímka obrazovky, číslo, čierno-biela&#10;&#10;Automaticky generovaný popis">
            <a:extLst>
              <a:ext uri="{FF2B5EF4-FFF2-40B4-BE49-F238E27FC236}">
                <a16:creationId xmlns:a16="http://schemas.microsoft.com/office/drawing/2014/main" id="{25D667A3-C4D9-1D07-AA5B-7EE3A200C565}"/>
              </a:ext>
            </a:extLst>
          </p:cNvPr>
          <p:cNvPicPr>
            <a:picLocks noChangeAspect="1"/>
          </p:cNvPicPr>
          <p:nvPr/>
        </p:nvPicPr>
        <p:blipFill rotWithShape="1">
          <a:blip r:embed="rId2">
            <a:extLst>
              <a:ext uri="{28A0092B-C50C-407E-A947-70E740481C1C}">
                <a14:useLocalDpi xmlns:a14="http://schemas.microsoft.com/office/drawing/2010/main" val="0"/>
              </a:ext>
            </a:extLst>
          </a:blip>
          <a:srcRect b="4297"/>
          <a:stretch/>
        </p:blipFill>
        <p:spPr>
          <a:xfrm>
            <a:off x="1062221" y="1365296"/>
            <a:ext cx="9725025" cy="4776616"/>
          </a:xfrm>
          <a:prstGeom prst="rect">
            <a:avLst/>
          </a:prstGeom>
        </p:spPr>
      </p:pic>
      <p:sp>
        <p:nvSpPr>
          <p:cNvPr id="4" name="Obdĺžnik 3">
            <a:extLst>
              <a:ext uri="{FF2B5EF4-FFF2-40B4-BE49-F238E27FC236}">
                <a16:creationId xmlns:a16="http://schemas.microsoft.com/office/drawing/2014/main" id="{45D37D58-615C-A5EF-A6F1-51A9E37B5E1D}"/>
              </a:ext>
            </a:extLst>
          </p:cNvPr>
          <p:cNvSpPr/>
          <p:nvPr/>
        </p:nvSpPr>
        <p:spPr>
          <a:xfrm>
            <a:off x="1062220" y="1365296"/>
            <a:ext cx="9725025" cy="2539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BlokTextu 9">
            <a:extLst>
              <a:ext uri="{FF2B5EF4-FFF2-40B4-BE49-F238E27FC236}">
                <a16:creationId xmlns:a16="http://schemas.microsoft.com/office/drawing/2014/main" id="{69B39094-E941-0EFD-6012-F7154DF138E1}"/>
              </a:ext>
            </a:extLst>
          </p:cNvPr>
          <p:cNvSpPr txBox="1"/>
          <p:nvPr/>
        </p:nvSpPr>
        <p:spPr>
          <a:xfrm>
            <a:off x="1768337" y="727943"/>
            <a:ext cx="85653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k-SK" sz="2400" b="1" cap="all" dirty="0" err="1">
                <a:solidFill>
                  <a:schemeClr val="accent1"/>
                </a:solidFill>
                <a:latin typeface="Calibri"/>
                <a:ea typeface="Calibri"/>
                <a:cs typeface="Calibri"/>
              </a:rPr>
              <a:t>Example</a:t>
            </a:r>
            <a:r>
              <a:rPr lang="sk-SK" sz="2400" b="1" cap="all" dirty="0">
                <a:solidFill>
                  <a:schemeClr val="accent1"/>
                </a:solidFill>
                <a:latin typeface="Calibri"/>
                <a:ea typeface="Calibri"/>
                <a:cs typeface="Calibri"/>
              </a:rPr>
              <a:t> OF</a:t>
            </a:r>
            <a:r>
              <a:rPr lang="en-US" sz="2400" b="1" cap="all" dirty="0">
                <a:solidFill>
                  <a:schemeClr val="accent1"/>
                </a:solidFill>
                <a:latin typeface="Calibri"/>
                <a:ea typeface="Calibri"/>
                <a:cs typeface="Calibri"/>
              </a:rPr>
              <a:t> additional </a:t>
            </a:r>
            <a:r>
              <a:rPr lang="en-US" sz="2400" b="1" cap="all" dirty="0" smtClean="0">
                <a:solidFill>
                  <a:schemeClr val="accent1"/>
                </a:solidFill>
                <a:latin typeface="Calibri"/>
                <a:ea typeface="Calibri"/>
                <a:cs typeface="Calibri"/>
              </a:rPr>
              <a:t>Attributes</a:t>
            </a:r>
            <a:r>
              <a:rPr lang="sk-SK" sz="2400" b="1" cap="all" dirty="0" smtClean="0">
                <a:solidFill>
                  <a:schemeClr val="accent1"/>
                </a:solidFill>
                <a:latin typeface="Calibri"/>
                <a:ea typeface="Calibri"/>
                <a:cs typeface="Calibri"/>
              </a:rPr>
              <a:t> </a:t>
            </a:r>
            <a:r>
              <a:rPr lang="en-US" sz="2400" b="1" cap="all" dirty="0" smtClean="0">
                <a:solidFill>
                  <a:schemeClr val="accent1"/>
                </a:solidFill>
                <a:latin typeface="Calibri"/>
                <a:ea typeface="Calibri"/>
                <a:cs typeface="Calibri"/>
              </a:rPr>
              <a:t>for </a:t>
            </a:r>
            <a:r>
              <a:rPr lang="en-US" sz="2400" b="1" cap="all" dirty="0">
                <a:solidFill>
                  <a:schemeClr val="accent1"/>
                </a:solidFill>
                <a:latin typeface="Calibri"/>
                <a:ea typeface="Calibri"/>
                <a:cs typeface="Calibri"/>
              </a:rPr>
              <a:t>category "Peak"</a:t>
            </a:r>
            <a:endParaRPr lang="sk-SK" sz="2400" b="1" cap="all" dirty="0">
              <a:solidFill>
                <a:schemeClr val="accent1"/>
              </a:solidFill>
              <a:latin typeface="Calibri"/>
              <a:ea typeface="Calibri"/>
              <a:cs typeface="Calibri"/>
            </a:endParaRPr>
          </a:p>
        </p:txBody>
      </p:sp>
      <p:sp>
        <p:nvSpPr>
          <p:cNvPr id="2" name="Zástupný objekt pre číslo snímky 1">
            <a:extLst>
              <a:ext uri="{FF2B5EF4-FFF2-40B4-BE49-F238E27FC236}">
                <a16:creationId xmlns:a16="http://schemas.microsoft.com/office/drawing/2014/main" id="{75CFE50B-588E-2E51-B59E-B70E9B7C562D}"/>
              </a:ext>
            </a:extLst>
          </p:cNvPr>
          <p:cNvSpPr>
            <a:spLocks noGrp="1"/>
          </p:cNvSpPr>
          <p:nvPr>
            <p:ph type="sldNum" sz="quarter" idx="12"/>
          </p:nvPr>
        </p:nvSpPr>
        <p:spPr/>
        <p:txBody>
          <a:bodyPr/>
          <a:lstStyle/>
          <a:p>
            <a:fld id="{6CB39E08-E0E5-4B1A-8F7D-08FE7678A3B6}" type="slidenum">
              <a:rPr lang="en-US" smtClean="0"/>
              <a:t>10</a:t>
            </a:fld>
            <a:endParaRPr lang="en-US"/>
          </a:p>
        </p:txBody>
      </p:sp>
    </p:spTree>
    <p:extLst>
      <p:ext uri="{BB962C8B-B14F-4D97-AF65-F5344CB8AC3E}">
        <p14:creationId xmlns:p14="http://schemas.microsoft.com/office/powerpoint/2010/main" val="34847778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Obrázok, na ktorom je text, číslo, rad, písmo&#10;&#10;Automaticky generovaný popis">
            <a:extLst>
              <a:ext uri="{FF2B5EF4-FFF2-40B4-BE49-F238E27FC236}">
                <a16:creationId xmlns:a16="http://schemas.microsoft.com/office/drawing/2014/main" id="{2538E4B6-E0A6-AD4E-85A8-BC1268A15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27" y="1544861"/>
            <a:ext cx="12192000" cy="3294632"/>
          </a:xfrm>
          <a:prstGeom prst="rect">
            <a:avLst/>
          </a:prstGeom>
        </p:spPr>
      </p:pic>
      <p:sp>
        <p:nvSpPr>
          <p:cNvPr id="2" name="BlokTextu 1">
            <a:extLst>
              <a:ext uri="{FF2B5EF4-FFF2-40B4-BE49-F238E27FC236}">
                <a16:creationId xmlns:a16="http://schemas.microsoft.com/office/drawing/2014/main" id="{D179CD00-5BAF-AACF-7612-DC9C88852AA6}"/>
              </a:ext>
            </a:extLst>
          </p:cNvPr>
          <p:cNvSpPr txBox="1"/>
          <p:nvPr/>
        </p:nvSpPr>
        <p:spPr>
          <a:xfrm>
            <a:off x="1416669" y="737785"/>
            <a:ext cx="101618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k-SK" sz="2400" b="1" cap="all" dirty="0" err="1">
                <a:solidFill>
                  <a:schemeClr val="accent1"/>
                </a:solidFill>
                <a:latin typeface="Calibri"/>
                <a:ea typeface="Calibri"/>
                <a:cs typeface="Calibri"/>
              </a:rPr>
              <a:t>Example</a:t>
            </a:r>
            <a:r>
              <a:rPr lang="sk-SK" sz="2400" b="1" cap="all" dirty="0">
                <a:solidFill>
                  <a:schemeClr val="accent1"/>
                </a:solidFill>
                <a:latin typeface="Calibri"/>
                <a:ea typeface="Calibri"/>
                <a:cs typeface="Calibri"/>
              </a:rPr>
              <a:t> OF</a:t>
            </a:r>
            <a:r>
              <a:rPr lang="en-US" sz="2400" b="1" cap="all" dirty="0">
                <a:solidFill>
                  <a:schemeClr val="accent1"/>
                </a:solidFill>
                <a:latin typeface="Calibri"/>
                <a:ea typeface="Calibri"/>
                <a:cs typeface="Calibri"/>
              </a:rPr>
              <a:t> additional </a:t>
            </a:r>
            <a:r>
              <a:rPr lang="en-US" sz="2400" b="1" cap="all" dirty="0" err="1">
                <a:solidFill>
                  <a:schemeClr val="accent1"/>
                </a:solidFill>
                <a:latin typeface="Calibri"/>
                <a:ea typeface="Calibri"/>
                <a:cs typeface="Calibri"/>
              </a:rPr>
              <a:t>ATtributes</a:t>
            </a:r>
            <a:r>
              <a:rPr lang="en-US" sz="2400" b="1" cap="all" dirty="0">
                <a:solidFill>
                  <a:schemeClr val="accent1"/>
                </a:solidFill>
                <a:latin typeface="Calibri"/>
                <a:ea typeface="Calibri"/>
                <a:cs typeface="Calibri"/>
              </a:rPr>
              <a:t> for category </a:t>
            </a:r>
            <a:r>
              <a:rPr lang="en-US" sz="2400" b="1" dirty="0">
                <a:solidFill>
                  <a:schemeClr val="accent1"/>
                </a:solidFill>
                <a:latin typeface="Calibri"/>
                <a:ea typeface="Calibri"/>
                <a:cs typeface="Calibri"/>
              </a:rPr>
              <a:t>"</a:t>
            </a:r>
            <a:r>
              <a:rPr lang="sk-SK" sz="2400" b="1" cap="all" dirty="0" err="1">
                <a:solidFill>
                  <a:schemeClr val="accent1"/>
                </a:solidFill>
                <a:latin typeface="Calibri"/>
                <a:ea typeface="Calibri"/>
                <a:cs typeface="Calibri"/>
              </a:rPr>
              <a:t>watercourse</a:t>
            </a:r>
            <a:r>
              <a:rPr lang="en-US" sz="2400" b="1" cap="all" dirty="0">
                <a:solidFill>
                  <a:schemeClr val="accent1"/>
                </a:solidFill>
                <a:latin typeface="Calibri"/>
                <a:ea typeface="Calibri"/>
                <a:cs typeface="Calibri"/>
              </a:rPr>
              <a:t>"</a:t>
            </a:r>
            <a:endParaRPr lang="sk-SK" sz="2400" b="1" cap="all" dirty="0">
              <a:solidFill>
                <a:schemeClr val="accent1"/>
              </a:solidFill>
              <a:latin typeface="Calibri"/>
              <a:ea typeface="Calibri"/>
              <a:cs typeface="Calibri"/>
            </a:endParaRPr>
          </a:p>
        </p:txBody>
      </p:sp>
      <p:sp>
        <p:nvSpPr>
          <p:cNvPr id="4" name="Obdĺžnik 3">
            <a:extLst>
              <a:ext uri="{FF2B5EF4-FFF2-40B4-BE49-F238E27FC236}">
                <a16:creationId xmlns:a16="http://schemas.microsoft.com/office/drawing/2014/main" id="{D24AD88C-DCF5-BF11-3D9B-9E5B1CD1E5D8}"/>
              </a:ext>
            </a:extLst>
          </p:cNvPr>
          <p:cNvSpPr/>
          <p:nvPr/>
        </p:nvSpPr>
        <p:spPr>
          <a:xfrm>
            <a:off x="8178800" y="1544861"/>
            <a:ext cx="3960573" cy="315689"/>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Zástupný objekt pre číslo snímky 4">
            <a:extLst>
              <a:ext uri="{FF2B5EF4-FFF2-40B4-BE49-F238E27FC236}">
                <a16:creationId xmlns:a16="http://schemas.microsoft.com/office/drawing/2014/main" id="{9C870782-B28E-1D9F-3AD6-0FF6083FC29F}"/>
              </a:ext>
            </a:extLst>
          </p:cNvPr>
          <p:cNvSpPr>
            <a:spLocks noGrp="1"/>
          </p:cNvSpPr>
          <p:nvPr>
            <p:ph type="sldNum" sz="quarter" idx="12"/>
          </p:nvPr>
        </p:nvSpPr>
        <p:spPr/>
        <p:txBody>
          <a:bodyPr/>
          <a:lstStyle/>
          <a:p>
            <a:fld id="{6CB39E08-E0E5-4B1A-8F7D-08FE7678A3B6}" type="slidenum">
              <a:rPr lang="en-US" smtClean="0"/>
              <a:t>11</a:t>
            </a:fld>
            <a:endParaRPr lang="en-US"/>
          </a:p>
        </p:txBody>
      </p:sp>
    </p:spTree>
    <p:extLst>
      <p:ext uri="{BB962C8B-B14F-4D97-AF65-F5344CB8AC3E}">
        <p14:creationId xmlns:p14="http://schemas.microsoft.com/office/powerpoint/2010/main" val="18351284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Obrázok, na ktorom je text, snímka obrazovky, rad, číslo&#10;&#10;Automaticky generovaný popis">
            <a:extLst>
              <a:ext uri="{FF2B5EF4-FFF2-40B4-BE49-F238E27FC236}">
                <a16:creationId xmlns:a16="http://schemas.microsoft.com/office/drawing/2014/main" id="{C44ADB26-4101-78B0-3FF7-E0586B135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2139"/>
            <a:ext cx="12192000" cy="3193721"/>
          </a:xfrm>
          <a:prstGeom prst="rect">
            <a:avLst/>
          </a:prstGeom>
        </p:spPr>
      </p:pic>
      <p:sp>
        <p:nvSpPr>
          <p:cNvPr id="4" name="Obdĺžnik 3">
            <a:extLst>
              <a:ext uri="{FF2B5EF4-FFF2-40B4-BE49-F238E27FC236}">
                <a16:creationId xmlns:a16="http://schemas.microsoft.com/office/drawing/2014/main" id="{1129D3AA-5FDA-C0A9-C53F-CC80805E168E}"/>
              </a:ext>
            </a:extLst>
          </p:cNvPr>
          <p:cNvSpPr/>
          <p:nvPr/>
        </p:nvSpPr>
        <p:spPr>
          <a:xfrm>
            <a:off x="184150" y="1974850"/>
            <a:ext cx="12007850" cy="146050"/>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BlokTextu 5">
            <a:extLst>
              <a:ext uri="{FF2B5EF4-FFF2-40B4-BE49-F238E27FC236}">
                <a16:creationId xmlns:a16="http://schemas.microsoft.com/office/drawing/2014/main" id="{CC2F24D8-D111-5203-3906-C2C4A3EF4E13}"/>
              </a:ext>
            </a:extLst>
          </p:cNvPr>
          <p:cNvSpPr txBox="1"/>
          <p:nvPr/>
        </p:nvSpPr>
        <p:spPr>
          <a:xfrm>
            <a:off x="1377464" y="1000698"/>
            <a:ext cx="1031783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k-SK" sz="2400" b="1" cap="all" err="1">
                <a:solidFill>
                  <a:schemeClr val="accent1"/>
                </a:solidFill>
                <a:latin typeface="Calibri"/>
                <a:ea typeface="Calibri"/>
                <a:cs typeface="Calibri"/>
              </a:rPr>
              <a:t>Example</a:t>
            </a:r>
            <a:r>
              <a:rPr lang="sk-SK" sz="2400" b="1" cap="all">
                <a:solidFill>
                  <a:schemeClr val="accent1"/>
                </a:solidFill>
                <a:latin typeface="Calibri"/>
                <a:ea typeface="Calibri"/>
                <a:cs typeface="Calibri"/>
              </a:rPr>
              <a:t> OF</a:t>
            </a:r>
            <a:r>
              <a:rPr lang="en-US" sz="2400" b="1" cap="all">
                <a:solidFill>
                  <a:schemeClr val="accent1"/>
                </a:solidFill>
                <a:latin typeface="Calibri"/>
                <a:ea typeface="Calibri"/>
                <a:cs typeface="Calibri"/>
              </a:rPr>
              <a:t> additional </a:t>
            </a:r>
            <a:r>
              <a:rPr lang="en-US" sz="2400" b="1" cap="all" err="1">
                <a:solidFill>
                  <a:schemeClr val="accent1"/>
                </a:solidFill>
                <a:latin typeface="Calibri"/>
                <a:ea typeface="Calibri"/>
                <a:cs typeface="Calibri"/>
              </a:rPr>
              <a:t>ATtributes</a:t>
            </a:r>
            <a:r>
              <a:rPr lang="en-US" sz="2400" b="1" cap="all">
                <a:solidFill>
                  <a:schemeClr val="accent1"/>
                </a:solidFill>
                <a:latin typeface="Calibri"/>
                <a:ea typeface="Calibri"/>
                <a:cs typeface="Calibri"/>
              </a:rPr>
              <a:t> for category </a:t>
            </a:r>
            <a:r>
              <a:rPr lang="en-US" sz="2400" b="1">
                <a:solidFill>
                  <a:schemeClr val="accent1"/>
                </a:solidFill>
                <a:latin typeface="Calibri"/>
                <a:ea typeface="Calibri"/>
                <a:cs typeface="Calibri"/>
              </a:rPr>
              <a:t>"</a:t>
            </a:r>
            <a:r>
              <a:rPr lang="sk-SK" sz="2400" b="1" cap="all" err="1">
                <a:solidFill>
                  <a:schemeClr val="accent1"/>
                </a:solidFill>
                <a:latin typeface="Calibri"/>
                <a:ea typeface="Calibri"/>
                <a:cs typeface="Calibri"/>
              </a:rPr>
              <a:t>watercourse</a:t>
            </a:r>
            <a:r>
              <a:rPr lang="en-US" sz="2400" b="1" cap="all">
                <a:solidFill>
                  <a:schemeClr val="accent1"/>
                </a:solidFill>
                <a:latin typeface="Calibri"/>
                <a:ea typeface="Calibri"/>
                <a:cs typeface="Calibri"/>
              </a:rPr>
              <a:t>"</a:t>
            </a:r>
            <a:endParaRPr lang="sk-SK" sz="2400" b="1" cap="all">
              <a:solidFill>
                <a:schemeClr val="accent1"/>
              </a:solidFill>
              <a:latin typeface="Calibri"/>
              <a:ea typeface="Calibri"/>
              <a:cs typeface="Calibri"/>
            </a:endParaRPr>
          </a:p>
          <a:p>
            <a:endParaRPr lang="sk-SK" sz="2400" b="1" cap="all">
              <a:solidFill>
                <a:schemeClr val="accent1"/>
              </a:solidFill>
              <a:latin typeface="Calibri" panose="020F0502020204030204" pitchFamily="34" charset="0"/>
              <a:ea typeface="Calibri"/>
              <a:cs typeface="Calibri" panose="020F0502020204030204" pitchFamily="34" charset="0"/>
            </a:endParaRPr>
          </a:p>
        </p:txBody>
      </p:sp>
      <p:sp>
        <p:nvSpPr>
          <p:cNvPr id="2" name="Zástupný objekt pre číslo snímky 1">
            <a:extLst>
              <a:ext uri="{FF2B5EF4-FFF2-40B4-BE49-F238E27FC236}">
                <a16:creationId xmlns:a16="http://schemas.microsoft.com/office/drawing/2014/main" id="{CE919D6B-5EAC-B779-2C42-987508882C1A}"/>
              </a:ext>
            </a:extLst>
          </p:cNvPr>
          <p:cNvSpPr>
            <a:spLocks noGrp="1"/>
          </p:cNvSpPr>
          <p:nvPr>
            <p:ph type="sldNum" sz="quarter" idx="12"/>
          </p:nvPr>
        </p:nvSpPr>
        <p:spPr/>
        <p:txBody>
          <a:bodyPr/>
          <a:lstStyle/>
          <a:p>
            <a:fld id="{6CB39E08-E0E5-4B1A-8F7D-08FE7678A3B6}" type="slidenum">
              <a:rPr lang="en-US" smtClean="0"/>
              <a:t>12</a:t>
            </a:fld>
            <a:endParaRPr lang="en-US"/>
          </a:p>
        </p:txBody>
      </p:sp>
    </p:spTree>
    <p:extLst>
      <p:ext uri="{BB962C8B-B14F-4D97-AF65-F5344CB8AC3E}">
        <p14:creationId xmlns:p14="http://schemas.microsoft.com/office/powerpoint/2010/main" val="1617124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objekt pre obsah 2">
            <a:extLst>
              <a:ext uri="{FF2B5EF4-FFF2-40B4-BE49-F238E27FC236}">
                <a16:creationId xmlns:a16="http://schemas.microsoft.com/office/drawing/2014/main" id="{F31EC380-0AC5-9800-623D-0703585932FC}"/>
              </a:ext>
            </a:extLst>
          </p:cNvPr>
          <p:cNvSpPr txBox="1">
            <a:spLocks/>
          </p:cNvSpPr>
          <p:nvPr/>
        </p:nvSpPr>
        <p:spPr>
          <a:xfrm>
            <a:off x="557499" y="2272145"/>
            <a:ext cx="11077001" cy="476532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000" b="1">
                <a:latin typeface="Calibri"/>
                <a:ea typeface="Calibri"/>
                <a:cs typeface="Calibri"/>
              </a:rPr>
              <a:t>Basic information about the project:</a:t>
            </a:r>
            <a:endParaRPr lang="sk-SK" sz="2000" b="1">
              <a:latin typeface="Calibri"/>
              <a:ea typeface="Calibri"/>
              <a:cs typeface="Calibri"/>
            </a:endParaRPr>
          </a:p>
          <a:p>
            <a:pPr marL="342900" indent="-342900">
              <a:buFont typeface="Arial" panose="020B0604020202020204" pitchFamily="34" charset="0"/>
              <a:buChar char="•"/>
            </a:pPr>
            <a:r>
              <a:rPr lang="en-GB" sz="2000">
                <a:latin typeface="Calibri"/>
                <a:ea typeface="Calibri"/>
                <a:cs typeface="Calibri"/>
              </a:rPr>
              <a:t>beginning in 2015</a:t>
            </a:r>
            <a:endParaRPr lang="sk-SK" sz="2000">
              <a:latin typeface="Calibri"/>
              <a:ea typeface="Calibri"/>
              <a:cs typeface="Calibri"/>
            </a:endParaRPr>
          </a:p>
          <a:p>
            <a:pPr marL="342900" indent="-342900">
              <a:buFont typeface="Arial" panose="020B0604020202020204" pitchFamily="34" charset="0"/>
              <a:buChar char="•"/>
            </a:pPr>
            <a:r>
              <a:rPr lang="en-GB" sz="2000">
                <a:latin typeface="Calibri"/>
                <a:ea typeface="Calibri"/>
                <a:cs typeface="Calibri"/>
              </a:rPr>
              <a:t>pilot district Banská </a:t>
            </a:r>
            <a:r>
              <a:rPr lang="en-GB" sz="2000" err="1">
                <a:latin typeface="Calibri"/>
                <a:ea typeface="Calibri"/>
                <a:cs typeface="Calibri"/>
              </a:rPr>
              <a:t>Štiavnica</a:t>
            </a:r>
            <a:endParaRPr lang="sk-SK" sz="2000">
              <a:latin typeface="Calibri"/>
              <a:ea typeface="Calibri"/>
              <a:cs typeface="Calibri"/>
            </a:endParaRPr>
          </a:p>
          <a:p>
            <a:pPr marL="342900" indent="-342900">
              <a:buFont typeface="Arial" panose="020B0604020202020204" pitchFamily="34" charset="0"/>
              <a:buChar char="•"/>
            </a:pPr>
            <a:r>
              <a:rPr lang="en-US" sz="2000">
                <a:latin typeface="Calibri"/>
                <a:ea typeface="Calibri"/>
                <a:cs typeface="Calibri"/>
              </a:rPr>
              <a:t>the work process is carried out in 3 phases</a:t>
            </a:r>
            <a:endParaRPr lang="sk-SK" sz="2000">
              <a:latin typeface="Calibri"/>
              <a:ea typeface="Calibri"/>
              <a:cs typeface="Calibri"/>
            </a:endParaRPr>
          </a:p>
          <a:p>
            <a:pPr marL="342900" indent="-342900">
              <a:buFont typeface="Arial" panose="020B0604020202020204" pitchFamily="34" charset="0"/>
              <a:buChar char="•"/>
            </a:pPr>
            <a:r>
              <a:rPr lang="en-US" sz="2000">
                <a:latin typeface="Calibri"/>
                <a:ea typeface="Calibri"/>
                <a:cs typeface="Calibri"/>
              </a:rPr>
              <a:t>names in all cadastral areas of one district are considered</a:t>
            </a:r>
            <a:endParaRPr lang="sk-SK" sz="2000">
              <a:latin typeface="Calibri"/>
              <a:ea typeface="Calibri"/>
              <a:cs typeface="Calibri"/>
            </a:endParaRPr>
          </a:p>
          <a:p>
            <a:pPr marL="342900" indent="-342900">
              <a:buFont typeface="Arial" panose="020B0604020202020204" pitchFamily="34" charset="0"/>
              <a:buChar char="•"/>
            </a:pPr>
            <a:r>
              <a:rPr lang="en-US" sz="2000">
                <a:latin typeface="Calibri"/>
                <a:ea typeface="Calibri"/>
                <a:cs typeface="Calibri"/>
              </a:rPr>
              <a:t>disputed names are verified with local experts</a:t>
            </a:r>
            <a:endParaRPr lang="sk-SK" sz="2000">
              <a:latin typeface="Calibri"/>
              <a:ea typeface="Calibri"/>
              <a:cs typeface="Calibri"/>
            </a:endParaRPr>
          </a:p>
          <a:p>
            <a:pPr marL="342900" indent="-342900">
              <a:buFont typeface="Arial" panose="020B0604020202020204" pitchFamily="34" charset="0"/>
              <a:buChar char="•"/>
            </a:pPr>
            <a:endParaRPr lang="sk-SK" sz="2000" b="1">
              <a:latin typeface="Calibri"/>
              <a:ea typeface="Calibri"/>
              <a:cs typeface="Calibri"/>
            </a:endParaRPr>
          </a:p>
          <a:p>
            <a:r>
              <a:rPr lang="sk-SK" sz="2000" b="1" err="1">
                <a:latin typeface="Calibri"/>
                <a:ea typeface="Calibri"/>
                <a:cs typeface="Calibri"/>
              </a:rPr>
              <a:t>Materials</a:t>
            </a:r>
            <a:r>
              <a:rPr lang="sk-SK" sz="2000" b="1">
                <a:latin typeface="Calibri"/>
                <a:ea typeface="Calibri"/>
                <a:cs typeface="Calibri"/>
              </a:rPr>
              <a:t> </a:t>
            </a:r>
            <a:r>
              <a:rPr lang="sk-SK" sz="2000" b="1" err="1">
                <a:latin typeface="Calibri"/>
                <a:ea typeface="Calibri"/>
                <a:cs typeface="Calibri"/>
              </a:rPr>
              <a:t>used</a:t>
            </a:r>
            <a:r>
              <a:rPr lang="sk-SK" sz="2000" b="1">
                <a:latin typeface="Calibri"/>
                <a:ea typeface="Calibri"/>
                <a:cs typeface="Calibri"/>
              </a:rPr>
              <a:t> </a:t>
            </a:r>
            <a:r>
              <a:rPr lang="en-GB" sz="2000" b="1">
                <a:latin typeface="Calibri"/>
                <a:ea typeface="Calibri"/>
                <a:cs typeface="Calibri"/>
              </a:rPr>
              <a:t>: </a:t>
            </a:r>
            <a:r>
              <a:rPr lang="sk-SK" sz="2000" err="1">
                <a:latin typeface="Calibri"/>
                <a:ea typeface="Calibri"/>
                <a:cs typeface="Calibri"/>
              </a:rPr>
              <a:t>historic</a:t>
            </a:r>
            <a:r>
              <a:rPr lang="sk-SK" sz="2000">
                <a:latin typeface="Calibri"/>
                <a:ea typeface="Calibri"/>
                <a:cs typeface="Calibri"/>
              </a:rPr>
              <a:t> </a:t>
            </a:r>
            <a:r>
              <a:rPr lang="sk-SK" sz="2000" err="1">
                <a:latin typeface="Calibri"/>
                <a:ea typeface="Calibri"/>
                <a:cs typeface="Calibri"/>
              </a:rPr>
              <a:t>maps</a:t>
            </a:r>
            <a:r>
              <a:rPr lang="sk-SK" sz="2000">
                <a:latin typeface="Calibri"/>
                <a:ea typeface="Calibri"/>
                <a:cs typeface="Calibri"/>
              </a:rPr>
              <a:t> </a:t>
            </a:r>
            <a:r>
              <a:rPr lang="en-GB" sz="2000">
                <a:latin typeface="Calibri"/>
                <a:ea typeface="Calibri"/>
                <a:cs typeface="Calibri"/>
              </a:rPr>
              <a:t>(1:2880, 1:5000), </a:t>
            </a:r>
            <a:r>
              <a:rPr lang="sk-SK" sz="2000">
                <a:latin typeface="Calibri"/>
                <a:ea typeface="Calibri"/>
                <a:cs typeface="Calibri"/>
              </a:rPr>
              <a:t>ZM SR </a:t>
            </a:r>
            <a:r>
              <a:rPr lang="en-GB" sz="2000">
                <a:latin typeface="Calibri"/>
                <a:ea typeface="Calibri"/>
                <a:cs typeface="Calibri"/>
              </a:rPr>
              <a:t>(1:10 000; 1:50 000), </a:t>
            </a:r>
            <a:endParaRPr lang="en-US" sz="2000">
              <a:latin typeface="Calibri"/>
              <a:ea typeface="Calibri"/>
              <a:cs typeface="Calibri"/>
            </a:endParaRPr>
          </a:p>
          <a:p>
            <a:r>
              <a:rPr lang="sk-SK" sz="2000" kern="700" spc="20">
                <a:latin typeface="Calibri"/>
                <a:ea typeface="Calibri"/>
                <a:cs typeface="Calibri"/>
              </a:rPr>
              <a:t>w</a:t>
            </a:r>
            <a:r>
              <a:rPr lang="en-US" sz="2000" kern="700" spc="20" err="1">
                <a:effectLst/>
                <a:latin typeface="Calibri"/>
                <a:ea typeface="Calibri"/>
                <a:cs typeface="Calibri"/>
              </a:rPr>
              <a:t>ater</a:t>
            </a:r>
            <a:r>
              <a:rPr lang="en-US" sz="2000" kern="700" spc="20">
                <a:effectLst/>
                <a:latin typeface="Calibri"/>
                <a:ea typeface="Calibri"/>
                <a:cs typeface="Calibri"/>
              </a:rPr>
              <a:t> management map</a:t>
            </a:r>
            <a:r>
              <a:rPr lang="sk-SK" sz="2000">
                <a:latin typeface="Calibri"/>
                <a:ea typeface="Calibri"/>
                <a:cs typeface="Calibri"/>
              </a:rPr>
              <a:t> </a:t>
            </a:r>
            <a:r>
              <a:rPr lang="en-GB" sz="2000">
                <a:latin typeface="Calibri"/>
                <a:ea typeface="Calibri"/>
                <a:cs typeface="Calibri"/>
              </a:rPr>
              <a:t>(1:50 000), </a:t>
            </a:r>
            <a:r>
              <a:rPr lang="sk-SK" sz="2000" err="1">
                <a:latin typeface="Calibri"/>
                <a:ea typeface="Calibri"/>
                <a:cs typeface="Calibri"/>
              </a:rPr>
              <a:t>military</a:t>
            </a:r>
            <a:r>
              <a:rPr lang="sk-SK" sz="2000">
                <a:latin typeface="Calibri"/>
                <a:ea typeface="Calibri"/>
                <a:cs typeface="Calibri"/>
              </a:rPr>
              <a:t> </a:t>
            </a:r>
            <a:r>
              <a:rPr lang="sk-SK" sz="2000" err="1">
                <a:latin typeface="Calibri"/>
                <a:ea typeface="Calibri"/>
                <a:cs typeface="Calibri"/>
              </a:rPr>
              <a:t>topographic</a:t>
            </a:r>
            <a:r>
              <a:rPr lang="sk-SK" sz="2000">
                <a:latin typeface="Calibri"/>
                <a:ea typeface="Calibri"/>
                <a:cs typeface="Calibri"/>
              </a:rPr>
              <a:t> </a:t>
            </a:r>
            <a:r>
              <a:rPr lang="sk-SK" sz="2000" err="1">
                <a:latin typeface="Calibri"/>
                <a:ea typeface="Calibri"/>
                <a:cs typeface="Calibri"/>
              </a:rPr>
              <a:t>map</a:t>
            </a:r>
            <a:r>
              <a:rPr lang="sk-SK" sz="2000">
                <a:latin typeface="Calibri"/>
                <a:ea typeface="Calibri"/>
                <a:cs typeface="Calibri"/>
              </a:rPr>
              <a:t> TM </a:t>
            </a:r>
            <a:r>
              <a:rPr lang="en-GB" sz="2000">
                <a:latin typeface="Calibri"/>
                <a:ea typeface="Calibri"/>
                <a:cs typeface="Calibri"/>
              </a:rPr>
              <a:t>(1:25</a:t>
            </a:r>
            <a:r>
              <a:rPr lang="sk-SK" sz="2000">
                <a:latin typeface="Calibri"/>
                <a:ea typeface="Calibri"/>
                <a:cs typeface="Calibri"/>
              </a:rPr>
              <a:t> </a:t>
            </a:r>
            <a:r>
              <a:rPr lang="en-GB" sz="2000">
                <a:latin typeface="Calibri"/>
                <a:ea typeface="Calibri"/>
                <a:cs typeface="Calibri"/>
              </a:rPr>
              <a:t>000), </a:t>
            </a:r>
            <a:endParaRPr lang="sk-SK" sz="2000">
              <a:latin typeface="Calibri"/>
              <a:ea typeface="Calibri"/>
              <a:cs typeface="Calibri"/>
            </a:endParaRPr>
          </a:p>
          <a:p>
            <a:r>
              <a:rPr lang="en-US" sz="2000" err="1">
                <a:latin typeface="Calibri"/>
                <a:ea typeface="Calibri"/>
                <a:cs typeface="Calibri"/>
              </a:rPr>
              <a:t>orthophotomosaic</a:t>
            </a:r>
            <a:r>
              <a:rPr lang="en-US" sz="2000">
                <a:latin typeface="Calibri"/>
                <a:ea typeface="Calibri"/>
                <a:cs typeface="Calibri"/>
              </a:rPr>
              <a:t> of the Slovak Republic</a:t>
            </a:r>
            <a:r>
              <a:rPr lang="sk-SK" sz="2000">
                <a:latin typeface="Calibri"/>
                <a:ea typeface="Calibri"/>
                <a:cs typeface="Calibri"/>
              </a:rPr>
              <a:t>, DMR 5.0</a:t>
            </a:r>
          </a:p>
          <a:p>
            <a:pPr marL="342900" indent="-342900">
              <a:buChar char="•"/>
            </a:pPr>
            <a:endParaRPr lang="sk-SK" sz="2000">
              <a:latin typeface="Calibri"/>
              <a:ea typeface="Calibri"/>
              <a:cs typeface="Calibri"/>
            </a:endParaRPr>
          </a:p>
          <a:p>
            <a:pPr marL="342900" indent="-342900">
              <a:buChar char="•"/>
            </a:pPr>
            <a:endParaRPr lang="sk-SK" sz="2000">
              <a:latin typeface="Calibri"/>
              <a:ea typeface="Calibri"/>
              <a:cs typeface="Calibri"/>
            </a:endParaRPr>
          </a:p>
          <a:p>
            <a:endParaRPr lang="en-GB" sz="2000">
              <a:latin typeface="Calibri" panose="020F0502020204030204" pitchFamily="34" charset="0"/>
              <a:ea typeface="Calibri" panose="020F0502020204030204" pitchFamily="34" charset="0"/>
              <a:cs typeface="Calibri" panose="020F0502020204030204" pitchFamily="34" charset="0"/>
            </a:endParaRPr>
          </a:p>
          <a:p>
            <a:endParaRPr lang="en-GB" sz="2000"/>
          </a:p>
          <a:p>
            <a:endParaRPr lang="en-GB" sz="2000"/>
          </a:p>
        </p:txBody>
      </p:sp>
      <p:pic>
        <p:nvPicPr>
          <p:cNvPr id="8" name="Picture 2">
            <a:extLst>
              <a:ext uri="{FF2B5EF4-FFF2-40B4-BE49-F238E27FC236}">
                <a16:creationId xmlns:a16="http://schemas.microsoft.com/office/drawing/2014/main" id="{15FCFA20-70ED-F216-4E51-F8D3574C8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9076" y="2166857"/>
            <a:ext cx="2229049" cy="150243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BlokTextu 3">
            <a:extLst>
              <a:ext uri="{FF2B5EF4-FFF2-40B4-BE49-F238E27FC236}">
                <a16:creationId xmlns:a16="http://schemas.microsoft.com/office/drawing/2014/main" id="{91284E8F-711D-2256-57EE-CF488744C19A}"/>
              </a:ext>
            </a:extLst>
          </p:cNvPr>
          <p:cNvSpPr txBox="1"/>
          <p:nvPr/>
        </p:nvSpPr>
        <p:spPr>
          <a:xfrm>
            <a:off x="919415" y="738296"/>
            <a:ext cx="1022405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cap="all" dirty="0">
                <a:solidFill>
                  <a:schemeClr val="accent1"/>
                </a:solidFill>
                <a:latin typeface="Calibri" panose="020F0502020204030204" pitchFamily="34" charset="0"/>
                <a:cs typeface="Calibri" panose="020F0502020204030204" pitchFamily="34" charset="0"/>
              </a:rPr>
              <a:t>Project of d</a:t>
            </a:r>
            <a:r>
              <a:rPr lang="en-GB" sz="2400" b="1" i="0" u="none" strike="noStrike" cap="all" baseline="0" dirty="0">
                <a:solidFill>
                  <a:schemeClr val="accent1"/>
                </a:solidFill>
                <a:latin typeface="Calibri" panose="020F0502020204030204" pitchFamily="34" charset="0"/>
                <a:cs typeface="Calibri" panose="020F0502020204030204" pitchFamily="34" charset="0"/>
              </a:rPr>
              <a:t>ensifying the content of the database of </a:t>
            </a:r>
            <a:r>
              <a:rPr lang="en-GB" sz="2400" b="1" i="0" u="none" strike="noStrike" cap="all" baseline="0" dirty="0" err="1">
                <a:solidFill>
                  <a:schemeClr val="accent1"/>
                </a:solidFill>
                <a:latin typeface="Calibri" panose="020F0502020204030204" pitchFamily="34" charset="0"/>
                <a:cs typeface="Calibri" panose="020F0502020204030204" pitchFamily="34" charset="0"/>
              </a:rPr>
              <a:t>standardi</a:t>
            </a:r>
            <a:r>
              <a:rPr lang="sk-SK" sz="2400" b="1" i="0" u="none" strike="noStrike" cap="all" baseline="0" dirty="0">
                <a:solidFill>
                  <a:schemeClr val="accent1"/>
                </a:solidFill>
                <a:latin typeface="Calibri" panose="020F0502020204030204" pitchFamily="34" charset="0"/>
                <a:cs typeface="Calibri" panose="020F0502020204030204" pitchFamily="34" charset="0"/>
              </a:rPr>
              <a:t>s</a:t>
            </a:r>
            <a:r>
              <a:rPr lang="en-GB" sz="2400" b="1" i="0" u="none" strike="noStrike" cap="all" baseline="0" dirty="0" err="1">
                <a:solidFill>
                  <a:schemeClr val="accent1"/>
                </a:solidFill>
                <a:latin typeface="Calibri" panose="020F0502020204030204" pitchFamily="34" charset="0"/>
                <a:cs typeface="Calibri" panose="020F0502020204030204" pitchFamily="34" charset="0"/>
              </a:rPr>
              <a:t>ed</a:t>
            </a:r>
            <a:r>
              <a:rPr lang="en-GB" sz="2400" b="1" i="0" u="none" strike="noStrike" cap="all" baseline="0" dirty="0">
                <a:solidFill>
                  <a:schemeClr val="accent1"/>
                </a:solidFill>
                <a:latin typeface="Calibri" panose="020F0502020204030204" pitchFamily="34" charset="0"/>
                <a:cs typeface="Calibri" panose="020F0502020204030204" pitchFamily="34" charset="0"/>
              </a:rPr>
              <a:t> geographical names by names from cadastral maps, forestry maps and managed watercourses names </a:t>
            </a:r>
            <a:endParaRPr lang="sk-SK" sz="2400" b="1" i="0" u="none" strike="noStrike" cap="all" baseline="0" dirty="0">
              <a:solidFill>
                <a:schemeClr val="accent1"/>
              </a:solidFill>
              <a:latin typeface="Calibri" panose="020F0502020204030204" pitchFamily="34" charset="0"/>
              <a:cs typeface="Calibri" panose="020F0502020204030204" pitchFamily="34" charset="0"/>
            </a:endParaRPr>
          </a:p>
        </p:txBody>
      </p:sp>
      <p:sp>
        <p:nvSpPr>
          <p:cNvPr id="2" name="Zástupný objekt pre číslo snímky 1">
            <a:extLst>
              <a:ext uri="{FF2B5EF4-FFF2-40B4-BE49-F238E27FC236}">
                <a16:creationId xmlns:a16="http://schemas.microsoft.com/office/drawing/2014/main" id="{EA1E8477-A954-A9D2-53B5-850D34BAB726}"/>
              </a:ext>
            </a:extLst>
          </p:cNvPr>
          <p:cNvSpPr>
            <a:spLocks noGrp="1"/>
          </p:cNvSpPr>
          <p:nvPr>
            <p:ph type="sldNum" sz="quarter" idx="12"/>
          </p:nvPr>
        </p:nvSpPr>
        <p:spPr/>
        <p:txBody>
          <a:bodyPr/>
          <a:lstStyle/>
          <a:p>
            <a:fld id="{6CB39E08-E0E5-4B1A-8F7D-08FE7678A3B6}" type="slidenum">
              <a:rPr lang="en-US" smtClean="0"/>
              <a:t>13</a:t>
            </a:fld>
            <a:endParaRPr lang="en-US"/>
          </a:p>
        </p:txBody>
      </p:sp>
    </p:spTree>
    <p:extLst>
      <p:ext uri="{BB962C8B-B14F-4D97-AF65-F5344CB8AC3E}">
        <p14:creationId xmlns:p14="http://schemas.microsoft.com/office/powerpoint/2010/main" val="36697498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ED881C-77FC-1B94-E9E8-140E26CA8A48}"/>
              </a:ext>
            </a:extLst>
          </p:cNvPr>
          <p:cNvSpPr>
            <a:spLocks noGrp="1"/>
          </p:cNvSpPr>
          <p:nvPr>
            <p:ph type="title"/>
          </p:nvPr>
        </p:nvSpPr>
        <p:spPr>
          <a:xfrm>
            <a:off x="4717703" y="2141360"/>
            <a:ext cx="2271712" cy="424668"/>
          </a:xfrm>
        </p:spPr>
        <p:txBody>
          <a:bodyPr>
            <a:normAutofit fontScale="90000"/>
          </a:bodyPr>
          <a:lstStyle/>
          <a:p>
            <a:pPr algn="ctr"/>
            <a:r>
              <a:rPr lang="en-GB" sz="3200" b="1" i="1">
                <a:latin typeface="+mn-lt"/>
                <a:cs typeface="Times New Roman" panose="02020603050405020304" pitchFamily="18" charset="0"/>
              </a:rPr>
              <a:t/>
            </a:r>
            <a:br>
              <a:rPr lang="en-GB" sz="3200" b="1" i="1">
                <a:latin typeface="+mn-lt"/>
                <a:cs typeface="Times New Roman" panose="02020603050405020304" pitchFamily="18" charset="0"/>
              </a:rPr>
            </a:br>
            <a:endParaRPr lang="en-US"/>
          </a:p>
        </p:txBody>
      </p:sp>
      <p:sp>
        <p:nvSpPr>
          <p:cNvPr id="7" name="Zástupný objekt pre obsah 2">
            <a:extLst>
              <a:ext uri="{FF2B5EF4-FFF2-40B4-BE49-F238E27FC236}">
                <a16:creationId xmlns:a16="http://schemas.microsoft.com/office/drawing/2014/main" id="{18BA1B19-025C-9B1B-1704-FD82B678466A}"/>
              </a:ext>
            </a:extLst>
          </p:cNvPr>
          <p:cNvSpPr>
            <a:spLocks noGrp="1"/>
          </p:cNvSpPr>
          <p:nvPr>
            <p:ph idx="1"/>
          </p:nvPr>
        </p:nvSpPr>
        <p:spPr>
          <a:xfrm>
            <a:off x="838200" y="2760440"/>
            <a:ext cx="10515600" cy="3406753"/>
          </a:xfrm>
        </p:spPr>
        <p:txBody>
          <a:bodyPr vert="horz" lIns="91440" tIns="45720" rIns="91440" bIns="45720" rtlCol="0" anchor="t">
            <a:noAutofit/>
          </a:bodyPr>
          <a:lstStyle/>
          <a:p>
            <a:pPr>
              <a:buFontTx/>
              <a:buChar char="-"/>
            </a:pPr>
            <a:r>
              <a:rPr lang="sk-SK" sz="2000" b="0" i="0" u="none" strike="noStrike" dirty="0">
                <a:solidFill>
                  <a:srgbClr val="000000"/>
                </a:solidFill>
                <a:effectLst/>
                <a:latin typeface="Calibri"/>
                <a:ea typeface="Calibri"/>
                <a:cs typeface="Calibri"/>
              </a:rPr>
              <a:t>c</a:t>
            </a:r>
            <a:r>
              <a:rPr lang="en-US" sz="2000" b="0" i="0" u="none" strike="noStrike" dirty="0" err="1">
                <a:solidFill>
                  <a:srgbClr val="000000"/>
                </a:solidFill>
                <a:effectLst/>
                <a:latin typeface="Calibri"/>
                <a:ea typeface="Calibri"/>
                <a:cs typeface="Calibri"/>
              </a:rPr>
              <a:t>omparin</a:t>
            </a:r>
            <a:r>
              <a:rPr lang="sk-SK" sz="2000" b="0" i="0" u="none" strike="noStrike" dirty="0">
                <a:solidFill>
                  <a:srgbClr val="000000"/>
                </a:solidFill>
                <a:effectLst/>
                <a:latin typeface="Calibri"/>
                <a:ea typeface="Calibri"/>
                <a:cs typeface="Calibri"/>
              </a:rPr>
              <a:t>g</a:t>
            </a:r>
            <a:r>
              <a:rPr lang="en-US" sz="2000" b="0" i="0" u="none" strike="noStrike" dirty="0">
                <a:solidFill>
                  <a:srgbClr val="000000"/>
                </a:solidFill>
                <a:effectLst/>
                <a:latin typeface="Calibri"/>
                <a:ea typeface="Calibri"/>
                <a:cs typeface="Calibri"/>
              </a:rPr>
              <a:t> names from cadastral maps and forest maps with </a:t>
            </a:r>
            <a:r>
              <a:rPr lang="en-US" sz="2000" dirty="0" err="1">
                <a:solidFill>
                  <a:srgbClr val="000000"/>
                </a:solidFill>
                <a:latin typeface="Calibri"/>
                <a:ea typeface="Calibri"/>
                <a:cs typeface="Calibri"/>
              </a:rPr>
              <a:t>standardi</a:t>
            </a:r>
            <a:r>
              <a:rPr lang="sk-SK" sz="2000" b="0" i="0" u="none" strike="noStrike" dirty="0">
                <a:solidFill>
                  <a:srgbClr val="000000"/>
                </a:solidFill>
                <a:effectLst/>
                <a:latin typeface="Calibri"/>
                <a:ea typeface="Calibri"/>
                <a:cs typeface="Calibri"/>
              </a:rPr>
              <a:t>s</a:t>
            </a:r>
            <a:r>
              <a:rPr lang="en-US" sz="2000" b="0" i="0" u="none" strike="noStrike" dirty="0" err="1">
                <a:solidFill>
                  <a:srgbClr val="000000"/>
                </a:solidFill>
                <a:effectLst/>
                <a:latin typeface="Calibri"/>
                <a:ea typeface="Calibri"/>
                <a:cs typeface="Calibri"/>
              </a:rPr>
              <a:t>ed</a:t>
            </a:r>
            <a:r>
              <a:rPr lang="en-US" sz="2000" b="0" i="0" u="none" strike="noStrike" dirty="0">
                <a:solidFill>
                  <a:srgbClr val="000000"/>
                </a:solidFill>
                <a:effectLst/>
                <a:latin typeface="Calibri"/>
                <a:ea typeface="Calibri"/>
                <a:cs typeface="Calibri"/>
              </a:rPr>
              <a:t> names from the </a:t>
            </a:r>
            <a:r>
              <a:rPr lang="sk-SK" sz="2000" b="0" i="0" u="none" strike="noStrike" dirty="0">
                <a:solidFill>
                  <a:srgbClr val="000000"/>
                </a:solidFill>
                <a:effectLst/>
                <a:latin typeface="Calibri"/>
                <a:ea typeface="Calibri"/>
                <a:cs typeface="Calibri"/>
              </a:rPr>
              <a:t>ZBGIS</a:t>
            </a:r>
            <a:r>
              <a:rPr lang="en-US" sz="2000" b="0" i="0" u="none" strike="noStrike" dirty="0">
                <a:solidFill>
                  <a:srgbClr val="000000"/>
                </a:solidFill>
                <a:effectLst/>
                <a:latin typeface="Calibri"/>
                <a:ea typeface="Calibri"/>
                <a:cs typeface="Calibri"/>
              </a:rPr>
              <a:t> database </a:t>
            </a:r>
            <a:r>
              <a:rPr lang="sk-SK" sz="2000" b="0" i="0" u="none" strike="noStrike" dirty="0">
                <a:solidFill>
                  <a:srgbClr val="000000"/>
                </a:solidFill>
                <a:effectLst/>
                <a:latin typeface="Calibri"/>
                <a:ea typeface="Calibri"/>
                <a:cs typeface="Calibri"/>
              </a:rPr>
              <a:t>on </a:t>
            </a:r>
            <a:r>
              <a:rPr lang="sk-SK" sz="2000" b="0" i="0" u="none" strike="noStrike" dirty="0" err="1">
                <a:solidFill>
                  <a:srgbClr val="000000"/>
                </a:solidFill>
                <a:effectLst/>
                <a:latin typeface="Calibri"/>
                <a:ea typeface="Calibri"/>
                <a:cs typeface="Calibri"/>
              </a:rPr>
              <a:t>the</a:t>
            </a:r>
            <a:r>
              <a:rPr lang="sk-SK" sz="2000" b="0" i="0" u="none" strike="noStrike" dirty="0">
                <a:solidFill>
                  <a:srgbClr val="000000"/>
                </a:solidFill>
                <a:effectLst/>
                <a:latin typeface="Calibri"/>
                <a:ea typeface="Calibri"/>
                <a:cs typeface="Calibri"/>
              </a:rPr>
              <a:t> </a:t>
            </a:r>
            <a:r>
              <a:rPr lang="sk-SK" sz="2000" b="0" i="0" u="none" strike="noStrike" dirty="0" err="1">
                <a:solidFill>
                  <a:srgbClr val="000000"/>
                </a:solidFill>
                <a:effectLst/>
                <a:latin typeface="Calibri"/>
                <a:ea typeface="Calibri"/>
                <a:cs typeface="Calibri"/>
              </a:rPr>
              <a:t>basis</a:t>
            </a:r>
            <a:r>
              <a:rPr lang="sk-SK" sz="2000" b="0" i="0" u="none" strike="noStrike" dirty="0">
                <a:solidFill>
                  <a:srgbClr val="000000"/>
                </a:solidFill>
                <a:effectLst/>
                <a:latin typeface="Calibri"/>
                <a:ea typeface="Calibri"/>
                <a:cs typeface="Calibri"/>
              </a:rPr>
              <a:t> of </a:t>
            </a:r>
            <a:r>
              <a:rPr lang="sk-SK" sz="2000" b="0" i="0" u="none" strike="noStrike" dirty="0" err="1">
                <a:solidFill>
                  <a:srgbClr val="000000"/>
                </a:solidFill>
                <a:effectLst/>
                <a:latin typeface="Calibri"/>
                <a:ea typeface="Calibri"/>
                <a:cs typeface="Calibri"/>
              </a:rPr>
              <a:t>maps</a:t>
            </a:r>
            <a:endParaRPr lang="sk-SK" sz="2000" b="0" i="0" u="none" strike="noStrike" dirty="0">
              <a:solidFill>
                <a:srgbClr val="000000"/>
              </a:solidFill>
              <a:effectLst/>
              <a:latin typeface="Calibri"/>
              <a:ea typeface="Calibri"/>
              <a:cs typeface="Calibri"/>
            </a:endParaRPr>
          </a:p>
          <a:p>
            <a:pPr>
              <a:buFontTx/>
              <a:buChar char="-"/>
            </a:pPr>
            <a:r>
              <a:rPr lang="sk-SK" sz="2000" dirty="0" err="1">
                <a:latin typeface="Calibri"/>
                <a:ea typeface="Calibri"/>
                <a:cs typeface="Calibri"/>
              </a:rPr>
              <a:t>determining</a:t>
            </a:r>
            <a:r>
              <a:rPr lang="sk-SK" sz="2000" dirty="0">
                <a:latin typeface="Calibri"/>
                <a:ea typeface="Calibri"/>
                <a:cs typeface="Calibri"/>
              </a:rPr>
              <a:t> </a:t>
            </a:r>
            <a:r>
              <a:rPr lang="sk-SK" sz="2000" dirty="0" err="1">
                <a:latin typeface="Calibri"/>
                <a:ea typeface="Calibri"/>
                <a:cs typeface="Calibri"/>
              </a:rPr>
              <a:t>the</a:t>
            </a:r>
            <a:r>
              <a:rPr lang="sk-SK" sz="2000" dirty="0">
                <a:latin typeface="Calibri"/>
                <a:ea typeface="Calibri"/>
                <a:cs typeface="Calibri"/>
              </a:rPr>
              <a:t> </a:t>
            </a:r>
            <a:r>
              <a:rPr lang="sk-SK" sz="2000" dirty="0" err="1">
                <a:latin typeface="Calibri"/>
                <a:ea typeface="Calibri"/>
                <a:cs typeface="Calibri"/>
              </a:rPr>
              <a:t>position</a:t>
            </a:r>
            <a:r>
              <a:rPr lang="sk-SK" sz="2000" dirty="0">
                <a:latin typeface="Calibri"/>
                <a:ea typeface="Calibri"/>
                <a:cs typeface="Calibri"/>
              </a:rPr>
              <a:t> of </a:t>
            </a:r>
            <a:r>
              <a:rPr lang="sk-SK" sz="2000" dirty="0" err="1">
                <a:latin typeface="Calibri"/>
                <a:ea typeface="Calibri"/>
                <a:cs typeface="Calibri"/>
              </a:rPr>
              <a:t>the</a:t>
            </a:r>
            <a:r>
              <a:rPr lang="sk-SK" sz="2000" dirty="0">
                <a:latin typeface="Calibri"/>
                <a:ea typeface="Calibri"/>
                <a:cs typeface="Calibri"/>
              </a:rPr>
              <a:t> </a:t>
            </a:r>
            <a:r>
              <a:rPr lang="sk-SK" sz="2000" dirty="0" err="1">
                <a:latin typeface="Calibri"/>
                <a:ea typeface="Calibri"/>
                <a:cs typeface="Calibri"/>
              </a:rPr>
              <a:t>object</a:t>
            </a:r>
            <a:r>
              <a:rPr lang="sk-SK" sz="2000" dirty="0">
                <a:latin typeface="Calibri"/>
                <a:ea typeface="Calibri"/>
                <a:cs typeface="Calibri"/>
              </a:rPr>
              <a:t>, </a:t>
            </a:r>
            <a:r>
              <a:rPr lang="sk-SK" sz="2000" dirty="0" err="1">
                <a:latin typeface="Calibri"/>
                <a:ea typeface="Calibri"/>
                <a:cs typeface="Calibri"/>
              </a:rPr>
              <a:t>category</a:t>
            </a:r>
            <a:r>
              <a:rPr lang="sk-SK" sz="2000" dirty="0">
                <a:latin typeface="Calibri"/>
                <a:ea typeface="Calibri"/>
                <a:cs typeface="Calibri"/>
              </a:rPr>
              <a:t> and</a:t>
            </a:r>
            <a:r>
              <a:rPr lang="en-US" sz="2000" b="0" i="0" u="none" strike="noStrike" dirty="0">
                <a:solidFill>
                  <a:srgbClr val="000000"/>
                </a:solidFill>
                <a:effectLst/>
                <a:latin typeface="Calibri"/>
                <a:ea typeface="Calibri"/>
                <a:cs typeface="Calibri"/>
              </a:rPr>
              <a:t> further manipulation </a:t>
            </a:r>
            <a:r>
              <a:rPr lang="sk-SK" sz="2000" b="0" i="0" u="none" strike="noStrike" dirty="0">
                <a:solidFill>
                  <a:srgbClr val="000000"/>
                </a:solidFill>
                <a:effectLst/>
                <a:latin typeface="Calibri"/>
                <a:ea typeface="Calibri"/>
                <a:cs typeface="Calibri"/>
              </a:rPr>
              <a:t>of </a:t>
            </a:r>
            <a:r>
              <a:rPr lang="sk-SK" sz="2000" b="0" i="0" u="none" strike="noStrike" dirty="0" err="1">
                <a:solidFill>
                  <a:srgbClr val="000000"/>
                </a:solidFill>
                <a:effectLst/>
                <a:latin typeface="Calibri"/>
                <a:ea typeface="Calibri"/>
                <a:cs typeface="Calibri"/>
              </a:rPr>
              <a:t>the</a:t>
            </a:r>
            <a:r>
              <a:rPr lang="sk-SK" sz="2000" b="0" i="0" u="none" strike="noStrike" dirty="0">
                <a:solidFill>
                  <a:srgbClr val="000000"/>
                </a:solidFill>
                <a:effectLst/>
                <a:latin typeface="Calibri"/>
                <a:ea typeface="Calibri"/>
                <a:cs typeface="Calibri"/>
              </a:rPr>
              <a:t> </a:t>
            </a:r>
            <a:r>
              <a:rPr lang="sk-SK" sz="2000" b="0" i="0" u="none" strike="noStrike" dirty="0" err="1">
                <a:solidFill>
                  <a:srgbClr val="000000"/>
                </a:solidFill>
                <a:effectLst/>
                <a:latin typeface="Calibri"/>
                <a:ea typeface="Calibri"/>
                <a:cs typeface="Calibri"/>
              </a:rPr>
              <a:t>object</a:t>
            </a:r>
            <a:endParaRPr lang="sk-SK" sz="2000" dirty="0">
              <a:latin typeface="Calibri"/>
              <a:ea typeface="Calibri"/>
              <a:cs typeface="Calibri"/>
            </a:endParaRPr>
          </a:p>
          <a:p>
            <a:pPr>
              <a:buFontTx/>
              <a:buChar char="-"/>
            </a:pPr>
            <a:r>
              <a:rPr lang="sk-SK" sz="2000" dirty="0" err="1">
                <a:latin typeface="Calibri"/>
                <a:ea typeface="Calibri"/>
                <a:cs typeface="Calibri"/>
              </a:rPr>
              <a:t>completing</a:t>
            </a:r>
            <a:r>
              <a:rPr lang="sk-SK" sz="2000" dirty="0">
                <a:latin typeface="Calibri"/>
                <a:ea typeface="Calibri"/>
                <a:cs typeface="Calibri"/>
              </a:rPr>
              <a:t> of </a:t>
            </a:r>
            <a:r>
              <a:rPr lang="sk-SK" sz="2000" dirty="0" err="1">
                <a:latin typeface="Calibri"/>
                <a:ea typeface="Calibri"/>
                <a:cs typeface="Calibri"/>
              </a:rPr>
              <a:t>the</a:t>
            </a:r>
            <a:r>
              <a:rPr lang="sk-SK" sz="2000" dirty="0">
                <a:latin typeface="Calibri"/>
                <a:ea typeface="Calibri"/>
                <a:cs typeface="Calibri"/>
              </a:rPr>
              <a:t> </a:t>
            </a:r>
            <a:r>
              <a:rPr lang="sk-SK" sz="2000" dirty="0" err="1">
                <a:latin typeface="Calibri"/>
                <a:ea typeface="Calibri"/>
                <a:cs typeface="Calibri"/>
              </a:rPr>
              <a:t>attribute</a:t>
            </a:r>
            <a:r>
              <a:rPr lang="sk-SK" sz="2000" dirty="0">
                <a:latin typeface="Calibri"/>
                <a:ea typeface="Calibri"/>
                <a:cs typeface="Calibri"/>
              </a:rPr>
              <a:t> table</a:t>
            </a:r>
          </a:p>
          <a:p>
            <a:pPr>
              <a:buFontTx/>
              <a:buChar char="-"/>
            </a:pPr>
            <a:r>
              <a:rPr lang="en-US" sz="2000" dirty="0">
                <a:latin typeface="Calibri"/>
                <a:ea typeface="Calibri"/>
                <a:cs typeface="Calibri"/>
              </a:rPr>
              <a:t>automatic generation of maps and name tables using scripts</a:t>
            </a:r>
            <a:endParaRPr lang="sk-SK" sz="2000" dirty="0">
              <a:latin typeface="Calibri"/>
              <a:ea typeface="Calibri"/>
              <a:cs typeface="Calibri"/>
            </a:endParaRPr>
          </a:p>
          <a:p>
            <a:pPr>
              <a:buFontTx/>
              <a:buChar char="-"/>
            </a:pPr>
            <a:r>
              <a:rPr lang="sk-SK" sz="2000" dirty="0" err="1">
                <a:latin typeface="Calibri"/>
                <a:ea typeface="Calibri"/>
                <a:cs typeface="Calibri"/>
              </a:rPr>
              <a:t>sending</a:t>
            </a:r>
            <a:r>
              <a:rPr lang="sk-SK" sz="2000" dirty="0">
                <a:latin typeface="Calibri"/>
                <a:ea typeface="Calibri"/>
                <a:cs typeface="Calibri"/>
              </a:rPr>
              <a:t> </a:t>
            </a:r>
            <a:r>
              <a:rPr lang="sk-SK" sz="2000" dirty="0" err="1">
                <a:latin typeface="Calibri"/>
                <a:ea typeface="Calibri"/>
                <a:cs typeface="Calibri"/>
              </a:rPr>
              <a:t>the</a:t>
            </a:r>
            <a:r>
              <a:rPr lang="sk-SK" sz="2000" dirty="0">
                <a:latin typeface="Calibri"/>
                <a:ea typeface="Calibri"/>
                <a:cs typeface="Calibri"/>
              </a:rPr>
              <a:t> </a:t>
            </a:r>
            <a:r>
              <a:rPr lang="sk-SK" sz="2000" dirty="0" err="1">
                <a:latin typeface="Calibri"/>
                <a:ea typeface="Calibri"/>
                <a:cs typeface="Calibri"/>
              </a:rPr>
              <a:t>materials</a:t>
            </a:r>
            <a:r>
              <a:rPr lang="sk-SK" sz="2000" dirty="0">
                <a:latin typeface="Calibri"/>
                <a:ea typeface="Calibri"/>
                <a:cs typeface="Calibri"/>
              </a:rPr>
              <a:t> to </a:t>
            </a:r>
            <a:r>
              <a:rPr lang="en-US" sz="2000" dirty="0">
                <a:latin typeface="Calibri"/>
                <a:ea typeface="Calibri"/>
                <a:cs typeface="Calibri"/>
              </a:rPr>
              <a:t>to </a:t>
            </a:r>
            <a:r>
              <a:rPr lang="en-GB" sz="2000" dirty="0">
                <a:effectLst/>
                <a:latin typeface="Calibri"/>
                <a:ea typeface="Calibri"/>
                <a:cs typeface="Calibri"/>
              </a:rPr>
              <a:t>District Office Cadastral Departments </a:t>
            </a:r>
            <a:r>
              <a:rPr lang="sk-SK" sz="2000" dirty="0">
                <a:latin typeface="Calibri"/>
                <a:ea typeface="Calibri"/>
                <a:cs typeface="Calibri"/>
              </a:rPr>
              <a:t>(</a:t>
            </a:r>
            <a:r>
              <a:rPr lang="en-US" sz="2000" dirty="0">
                <a:latin typeface="Calibri"/>
                <a:ea typeface="Calibri"/>
                <a:cs typeface="Calibri"/>
              </a:rPr>
              <a:t>KOOÚ</a:t>
            </a:r>
            <a:r>
              <a:rPr lang="sk-SK" sz="2000" dirty="0">
                <a:latin typeface="Calibri"/>
                <a:ea typeface="Calibri"/>
                <a:cs typeface="Calibri"/>
              </a:rPr>
              <a:t>) </a:t>
            </a:r>
            <a:r>
              <a:rPr lang="en-US" sz="2000" dirty="0">
                <a:latin typeface="Calibri"/>
                <a:ea typeface="Calibri"/>
                <a:cs typeface="Calibri"/>
              </a:rPr>
              <a:t>for verification </a:t>
            </a:r>
            <a:r>
              <a:rPr lang="sk-SK" sz="2000" dirty="0">
                <a:latin typeface="Calibri" panose="020F0502020204030204" pitchFamily="34" charset="0"/>
                <a:cs typeface="Calibri" panose="020F0502020204030204" pitchFamily="34" charset="0"/>
              </a:rPr>
              <a:t/>
            </a:r>
            <a:br>
              <a:rPr lang="sk-SK" sz="2000" dirty="0">
                <a:latin typeface="Calibri" panose="020F0502020204030204" pitchFamily="34" charset="0"/>
                <a:cs typeface="Calibri" panose="020F0502020204030204" pitchFamily="34" charset="0"/>
              </a:rPr>
            </a:br>
            <a:r>
              <a:rPr lang="en-US" sz="2000" dirty="0">
                <a:latin typeface="Calibri"/>
                <a:ea typeface="Calibri"/>
                <a:cs typeface="Calibri"/>
              </a:rPr>
              <a:t>or assessment</a:t>
            </a:r>
            <a:r>
              <a:rPr lang="sk-SK" sz="2000" b="0" i="0" u="none" strike="noStrike" dirty="0">
                <a:solidFill>
                  <a:srgbClr val="000000"/>
                </a:solidFill>
                <a:effectLst/>
                <a:latin typeface="Calibri"/>
                <a:ea typeface="Calibri"/>
                <a:cs typeface="Calibri"/>
              </a:rPr>
              <a:t>.</a:t>
            </a:r>
            <a:endParaRPr lang="en-GB" sz="2000" dirty="0">
              <a:latin typeface="Calibri"/>
              <a:ea typeface="Calibri"/>
              <a:cs typeface="Calibri"/>
            </a:endParaRPr>
          </a:p>
          <a:p>
            <a:pPr>
              <a:buFontTx/>
              <a:buChar char="-"/>
            </a:pPr>
            <a:endParaRPr lang="sk-SK" sz="2000" dirty="0">
              <a:latin typeface="Calibri" panose="020F0502020204030204" pitchFamily="34" charset="0"/>
              <a:ea typeface="Calibri"/>
              <a:cs typeface="Calibri" panose="020F0502020204030204" pitchFamily="34" charset="0"/>
            </a:endParaRPr>
          </a:p>
        </p:txBody>
      </p:sp>
      <p:sp>
        <p:nvSpPr>
          <p:cNvPr id="5" name="Nadpis 1">
            <a:extLst>
              <a:ext uri="{FF2B5EF4-FFF2-40B4-BE49-F238E27FC236}">
                <a16:creationId xmlns:a16="http://schemas.microsoft.com/office/drawing/2014/main" id="{CE4082D7-18A9-F3B5-CFA4-E9916536C673}"/>
              </a:ext>
            </a:extLst>
          </p:cNvPr>
          <p:cNvSpPr txBox="1">
            <a:spLocks/>
          </p:cNvSpPr>
          <p:nvPr/>
        </p:nvSpPr>
        <p:spPr>
          <a:xfrm>
            <a:off x="838200" y="733647"/>
            <a:ext cx="10515600" cy="181111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GB" sz="2400" b="1" cap="all" dirty="0">
                <a:solidFill>
                  <a:schemeClr val="accent1"/>
                </a:solidFill>
                <a:latin typeface="Calibri" panose="020F0502020204030204" pitchFamily="34" charset="0"/>
                <a:cs typeface="Calibri" panose="020F0502020204030204" pitchFamily="34" charset="0"/>
              </a:rPr>
              <a:t>Project of d</a:t>
            </a:r>
            <a:r>
              <a:rPr lang="en-GB" sz="2400" b="1" i="0" u="none" strike="noStrike" cap="all" baseline="0" dirty="0">
                <a:solidFill>
                  <a:schemeClr val="accent1"/>
                </a:solidFill>
                <a:latin typeface="Calibri" panose="020F0502020204030204" pitchFamily="34" charset="0"/>
                <a:cs typeface="Calibri" panose="020F0502020204030204" pitchFamily="34" charset="0"/>
              </a:rPr>
              <a:t>ensifying the content of the database of </a:t>
            </a:r>
            <a:r>
              <a:rPr lang="en-GB" sz="2400" b="1" i="0" u="none" strike="noStrike" cap="all" baseline="0" dirty="0" err="1">
                <a:solidFill>
                  <a:schemeClr val="accent1"/>
                </a:solidFill>
                <a:latin typeface="Calibri" panose="020F0502020204030204" pitchFamily="34" charset="0"/>
                <a:cs typeface="Calibri" panose="020F0502020204030204" pitchFamily="34" charset="0"/>
              </a:rPr>
              <a:t>standardi</a:t>
            </a:r>
            <a:r>
              <a:rPr lang="sk-SK" sz="2400" b="1" i="0" u="none" strike="noStrike" cap="all" baseline="0" dirty="0">
                <a:solidFill>
                  <a:schemeClr val="accent1"/>
                </a:solidFill>
                <a:latin typeface="Calibri" panose="020F0502020204030204" pitchFamily="34" charset="0"/>
                <a:cs typeface="Calibri" panose="020F0502020204030204" pitchFamily="34" charset="0"/>
              </a:rPr>
              <a:t>s</a:t>
            </a:r>
            <a:r>
              <a:rPr lang="en-GB" sz="2400" b="1" i="0" u="none" strike="noStrike" cap="all" baseline="0" dirty="0" err="1">
                <a:solidFill>
                  <a:schemeClr val="accent1"/>
                </a:solidFill>
                <a:latin typeface="Calibri" panose="020F0502020204030204" pitchFamily="34" charset="0"/>
                <a:cs typeface="Calibri" panose="020F0502020204030204" pitchFamily="34" charset="0"/>
              </a:rPr>
              <a:t>ed</a:t>
            </a:r>
            <a:r>
              <a:rPr lang="en-GB" sz="2400" b="1" i="0" u="none" strike="noStrike" cap="all" baseline="0" dirty="0">
                <a:solidFill>
                  <a:schemeClr val="accent1"/>
                </a:solidFill>
                <a:latin typeface="Calibri" panose="020F0502020204030204" pitchFamily="34" charset="0"/>
                <a:cs typeface="Calibri" panose="020F0502020204030204" pitchFamily="34" charset="0"/>
              </a:rPr>
              <a:t> geographical names by names from cadastral maps, forestry maps and managed watercourses names </a:t>
            </a:r>
            <a:endParaRPr lang="sk-SK" sz="2400" b="1" i="0" u="none" strike="noStrike" cap="all" baseline="0" dirty="0">
              <a:solidFill>
                <a:schemeClr val="accent1"/>
              </a:solidFill>
              <a:latin typeface="Calibri" panose="020F0502020204030204" pitchFamily="34" charset="0"/>
              <a:cs typeface="Calibri" panose="020F0502020204030204" pitchFamily="34" charset="0"/>
            </a:endParaRPr>
          </a:p>
          <a:p>
            <a:pPr algn="ctr"/>
            <a:endParaRPr lang="sk-SK" sz="2400" b="1" cap="all"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gn="ctr"/>
            <a:r>
              <a:rPr lang="sk-SK" sz="2400" b="1" dirty="0">
                <a:solidFill>
                  <a:schemeClr val="accent1"/>
                </a:solidFill>
                <a:latin typeface="Calibri" panose="020F0502020204030204" pitchFamily="34" charset="0"/>
                <a:cs typeface="Calibri" panose="020F0502020204030204" pitchFamily="34" charset="0"/>
              </a:rPr>
              <a:t>1</a:t>
            </a:r>
            <a:r>
              <a:rPr lang="sk-SK" sz="2400" b="1" baseline="30000" dirty="0">
                <a:solidFill>
                  <a:schemeClr val="accent1"/>
                </a:solidFill>
                <a:latin typeface="Calibri" panose="020F0502020204030204" pitchFamily="34" charset="0"/>
                <a:cs typeface="Calibri" panose="020F0502020204030204" pitchFamily="34" charset="0"/>
              </a:rPr>
              <a:t>st </a:t>
            </a:r>
            <a:r>
              <a:rPr lang="sk-SK" sz="2400" b="1" dirty="0" err="1">
                <a:solidFill>
                  <a:schemeClr val="accent1"/>
                </a:solidFill>
                <a:latin typeface="Calibri" panose="020F0502020204030204" pitchFamily="34" charset="0"/>
                <a:cs typeface="Calibri" panose="020F0502020204030204" pitchFamily="34" charset="0"/>
              </a:rPr>
              <a:t>phase</a:t>
            </a:r>
            <a:endParaRPr lang="en-GB" sz="2400" b="1" cap="all"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Zástupný objekt pre číslo snímky 2">
            <a:extLst>
              <a:ext uri="{FF2B5EF4-FFF2-40B4-BE49-F238E27FC236}">
                <a16:creationId xmlns:a16="http://schemas.microsoft.com/office/drawing/2014/main" id="{D5EB154E-2E38-3FD4-FCDA-29C11DE4515E}"/>
              </a:ext>
            </a:extLst>
          </p:cNvPr>
          <p:cNvSpPr>
            <a:spLocks noGrp="1"/>
          </p:cNvSpPr>
          <p:nvPr>
            <p:ph type="sldNum" sz="quarter" idx="12"/>
          </p:nvPr>
        </p:nvSpPr>
        <p:spPr/>
        <p:txBody>
          <a:bodyPr/>
          <a:lstStyle/>
          <a:p>
            <a:fld id="{6CB39E08-E0E5-4B1A-8F7D-08FE7678A3B6}" type="slidenum">
              <a:rPr lang="en-US" smtClean="0"/>
              <a:t>14</a:t>
            </a:fld>
            <a:endParaRPr lang="en-US"/>
          </a:p>
        </p:txBody>
      </p:sp>
    </p:spTree>
    <p:extLst>
      <p:ext uri="{BB962C8B-B14F-4D97-AF65-F5344CB8AC3E}">
        <p14:creationId xmlns:p14="http://schemas.microsoft.com/office/powerpoint/2010/main" val="14816484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522B96-28A9-C777-5F91-49971E977AD4}"/>
              </a:ext>
            </a:extLst>
          </p:cNvPr>
          <p:cNvSpPr>
            <a:spLocks noGrp="1"/>
          </p:cNvSpPr>
          <p:nvPr>
            <p:ph type="title"/>
          </p:nvPr>
        </p:nvSpPr>
        <p:spPr>
          <a:xfrm>
            <a:off x="10548259" y="831320"/>
            <a:ext cx="1542247" cy="531207"/>
          </a:xfrm>
        </p:spPr>
        <p:txBody>
          <a:bodyPr>
            <a:normAutofit/>
          </a:bodyPr>
          <a:lstStyle/>
          <a:p>
            <a:r>
              <a:rPr lang="sk-SK" sz="2400" b="1" dirty="0">
                <a:latin typeface="Calibri"/>
                <a:ea typeface="Calibri" panose="020F0502020204030204" pitchFamily="34" charset="0"/>
                <a:cs typeface="Calibri"/>
              </a:rPr>
              <a:t>1</a:t>
            </a:r>
            <a:r>
              <a:rPr lang="sk-SK" sz="2400" b="1" baseline="30000" dirty="0">
                <a:latin typeface="Calibri"/>
                <a:ea typeface="Calibri" panose="020F0502020204030204" pitchFamily="34" charset="0"/>
                <a:cs typeface="Calibri"/>
              </a:rPr>
              <a:t>st</a:t>
            </a:r>
            <a:r>
              <a:rPr lang="sk-SK" sz="2400" b="1" dirty="0">
                <a:latin typeface="Calibri"/>
                <a:ea typeface="Calibri" panose="020F0502020204030204" pitchFamily="34" charset="0"/>
                <a:cs typeface="Calibri"/>
              </a:rPr>
              <a:t> </a:t>
            </a:r>
            <a:r>
              <a:rPr lang="sk-SK" sz="2400" b="1" dirty="0" err="1">
                <a:latin typeface="Calibri"/>
                <a:ea typeface="Calibri" panose="020F0502020204030204" pitchFamily="34" charset="0"/>
                <a:cs typeface="Calibri"/>
              </a:rPr>
              <a:t>phase</a:t>
            </a:r>
            <a:endParaRPr lang="en-US" sz="2400" b="1" dirty="0">
              <a:latin typeface="Calibri"/>
              <a:ea typeface="Calibri" panose="020F0502020204030204" pitchFamily="34" charset="0"/>
              <a:cs typeface="Calibri"/>
            </a:endParaRPr>
          </a:p>
        </p:txBody>
      </p:sp>
      <p:pic>
        <p:nvPicPr>
          <p:cNvPr id="6" name="Obrázok 5" descr="Obrázok, na ktorom je text, mapa, diagram&#10;&#10;Automaticky generovaný popis">
            <a:extLst>
              <a:ext uri="{FF2B5EF4-FFF2-40B4-BE49-F238E27FC236}">
                <a16:creationId xmlns:a16="http://schemas.microsoft.com/office/drawing/2014/main" id="{AF9064CB-9A4C-04A2-429C-EAAC240614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280" y="390391"/>
            <a:ext cx="4865837" cy="3509830"/>
          </a:xfrm>
          <a:prstGeom prst="rect">
            <a:avLst/>
          </a:prstGeom>
          <a:ln>
            <a:solidFill>
              <a:schemeClr val="bg1">
                <a:lumMod val="50000"/>
              </a:schemeClr>
            </a:solidFill>
          </a:ln>
        </p:spPr>
      </p:pic>
      <p:pic>
        <p:nvPicPr>
          <p:cNvPr id="8" name="Obrázok 7" descr="Obrázok, na ktorom je mapa, text, diagram, plán&#10;&#10;Automaticky generovaný popis">
            <a:extLst>
              <a:ext uri="{FF2B5EF4-FFF2-40B4-BE49-F238E27FC236}">
                <a16:creationId xmlns:a16="http://schemas.microsoft.com/office/drawing/2014/main" id="{4188EDB2-8210-7F4C-72F2-1A3B5346E4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7926" y="1163546"/>
            <a:ext cx="4872560" cy="3372463"/>
          </a:xfrm>
          <a:prstGeom prst="rect">
            <a:avLst/>
          </a:prstGeom>
          <a:ln>
            <a:solidFill>
              <a:schemeClr val="bg1">
                <a:lumMod val="50000"/>
              </a:schemeClr>
            </a:solidFill>
          </a:ln>
        </p:spPr>
      </p:pic>
      <p:pic>
        <p:nvPicPr>
          <p:cNvPr id="10" name="Obrázok 9" descr="Obrázok, na ktorom je mapa, text, atlas&#10;&#10;Automaticky generovaný popis">
            <a:extLst>
              <a:ext uri="{FF2B5EF4-FFF2-40B4-BE49-F238E27FC236}">
                <a16:creationId xmlns:a16="http://schemas.microsoft.com/office/drawing/2014/main" id="{01C1835A-C621-59A4-C158-06F1DBF38D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5637" y="2211341"/>
            <a:ext cx="4865077" cy="3483113"/>
          </a:xfrm>
          <a:prstGeom prst="rect">
            <a:avLst/>
          </a:prstGeom>
          <a:ln>
            <a:solidFill>
              <a:schemeClr val="bg1">
                <a:lumMod val="50000"/>
              </a:schemeClr>
            </a:solidFill>
          </a:ln>
        </p:spPr>
      </p:pic>
      <p:pic>
        <p:nvPicPr>
          <p:cNvPr id="12" name="Obrázok 11" descr="Obrázok, na ktorom je mapa, text&#10;&#10;Automaticky generovaný popis">
            <a:extLst>
              <a:ext uri="{FF2B5EF4-FFF2-40B4-BE49-F238E27FC236}">
                <a16:creationId xmlns:a16="http://schemas.microsoft.com/office/drawing/2014/main" id="{4DBF29E9-334E-866E-0264-C66F99D23E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4098" y="2849777"/>
            <a:ext cx="4865077" cy="3686840"/>
          </a:xfrm>
          <a:prstGeom prst="rect">
            <a:avLst/>
          </a:prstGeom>
          <a:ln>
            <a:solidFill>
              <a:schemeClr val="bg1">
                <a:lumMod val="50000"/>
              </a:schemeClr>
            </a:solidFill>
          </a:ln>
        </p:spPr>
      </p:pic>
      <p:sp>
        <p:nvSpPr>
          <p:cNvPr id="14" name="BlokTextu 13">
            <a:extLst>
              <a:ext uri="{FF2B5EF4-FFF2-40B4-BE49-F238E27FC236}">
                <a16:creationId xmlns:a16="http://schemas.microsoft.com/office/drawing/2014/main" id="{591D62E3-BE4A-6643-0DE8-70D653F03458}"/>
              </a:ext>
            </a:extLst>
          </p:cNvPr>
          <p:cNvSpPr txBox="1"/>
          <p:nvPr/>
        </p:nvSpPr>
        <p:spPr>
          <a:xfrm>
            <a:off x="6641357" y="723147"/>
            <a:ext cx="3842348" cy="461665"/>
          </a:xfrm>
          <a:prstGeom prst="rect">
            <a:avLst/>
          </a:prstGeom>
          <a:noFill/>
        </p:spPr>
        <p:txBody>
          <a:bodyPr wrap="square" lIns="91440" tIns="45720" rIns="91440" bIns="45720" anchor="t">
            <a:spAutoFit/>
          </a:bodyPr>
          <a:lstStyle/>
          <a:p>
            <a:r>
              <a:rPr lang="sk-SK" sz="2400" b="1" cap="all" dirty="0" err="1">
                <a:solidFill>
                  <a:schemeClr val="accent1"/>
                </a:solidFill>
                <a:latin typeface="Calibri"/>
                <a:ea typeface="Calibri"/>
                <a:cs typeface="Calibri"/>
              </a:rPr>
              <a:t>Examples</a:t>
            </a:r>
            <a:r>
              <a:rPr lang="sk-SK" sz="2400" b="1" cap="all" dirty="0">
                <a:solidFill>
                  <a:schemeClr val="accent1"/>
                </a:solidFill>
                <a:latin typeface="Calibri"/>
                <a:ea typeface="Calibri"/>
                <a:cs typeface="Calibri"/>
              </a:rPr>
              <a:t> of </a:t>
            </a:r>
            <a:r>
              <a:rPr lang="sk-SK" sz="2400" b="1" cap="all" dirty="0" err="1">
                <a:solidFill>
                  <a:schemeClr val="accent1"/>
                </a:solidFill>
                <a:latin typeface="Calibri"/>
                <a:ea typeface="Calibri"/>
                <a:cs typeface="Calibri"/>
              </a:rPr>
              <a:t>used</a:t>
            </a:r>
            <a:r>
              <a:rPr lang="sk-SK" sz="2400" b="1" cap="all" dirty="0">
                <a:solidFill>
                  <a:schemeClr val="accent1"/>
                </a:solidFill>
                <a:latin typeface="Calibri"/>
                <a:ea typeface="Calibri"/>
                <a:cs typeface="Calibri"/>
              </a:rPr>
              <a:t> </a:t>
            </a:r>
            <a:r>
              <a:rPr lang="sk-SK" sz="2400" b="1" cap="all" dirty="0" err="1">
                <a:solidFill>
                  <a:schemeClr val="accent1"/>
                </a:solidFill>
                <a:latin typeface="Calibri"/>
                <a:ea typeface="Calibri"/>
                <a:cs typeface="Calibri"/>
              </a:rPr>
              <a:t>maps</a:t>
            </a:r>
            <a:r>
              <a:rPr lang="sk-SK" sz="2400" b="1" cap="all" dirty="0">
                <a:solidFill>
                  <a:schemeClr val="accent1"/>
                </a:solidFill>
                <a:latin typeface="Calibri"/>
                <a:ea typeface="Calibri"/>
                <a:cs typeface="Calibri"/>
              </a:rPr>
              <a:t> </a:t>
            </a:r>
            <a:endParaRPr lang="sk-SK" dirty="0">
              <a:solidFill>
                <a:schemeClr val="accent1"/>
              </a:solidFill>
            </a:endParaRPr>
          </a:p>
        </p:txBody>
      </p:sp>
      <p:pic>
        <p:nvPicPr>
          <p:cNvPr id="17" name="Obrázok 16" descr="Obrázok, na ktorom je mapa, text&#10;&#10;Automaticky generovaný popis">
            <a:extLst>
              <a:ext uri="{FF2B5EF4-FFF2-40B4-BE49-F238E27FC236}">
                <a16:creationId xmlns:a16="http://schemas.microsoft.com/office/drawing/2014/main" id="{4165915B-E1EC-C383-BD16-63C3F7CA8C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6265" y="3305050"/>
            <a:ext cx="4984241" cy="3414867"/>
          </a:xfrm>
          <a:prstGeom prst="rect">
            <a:avLst/>
          </a:prstGeom>
          <a:ln>
            <a:solidFill>
              <a:schemeClr val="bg1">
                <a:lumMod val="50000"/>
              </a:schemeClr>
            </a:solidFill>
          </a:ln>
        </p:spPr>
      </p:pic>
      <p:sp>
        <p:nvSpPr>
          <p:cNvPr id="3" name="Zástupný objekt pre číslo snímky 2">
            <a:extLst>
              <a:ext uri="{FF2B5EF4-FFF2-40B4-BE49-F238E27FC236}">
                <a16:creationId xmlns:a16="http://schemas.microsoft.com/office/drawing/2014/main" id="{E6164456-9FD3-5A9D-E563-3B3270408362}"/>
              </a:ext>
            </a:extLst>
          </p:cNvPr>
          <p:cNvSpPr>
            <a:spLocks noGrp="1"/>
          </p:cNvSpPr>
          <p:nvPr>
            <p:ph type="sldNum" sz="quarter" idx="12"/>
          </p:nvPr>
        </p:nvSpPr>
        <p:spPr/>
        <p:txBody>
          <a:bodyPr/>
          <a:lstStyle/>
          <a:p>
            <a:fld id="{6CB39E08-E0E5-4B1A-8F7D-08FE7678A3B6}" type="slidenum">
              <a:rPr lang="en-US" smtClean="0"/>
              <a:t>15</a:t>
            </a:fld>
            <a:endParaRPr lang="en-US"/>
          </a:p>
        </p:txBody>
      </p:sp>
    </p:spTree>
    <p:extLst>
      <p:ext uri="{BB962C8B-B14F-4D97-AF65-F5344CB8AC3E}">
        <p14:creationId xmlns:p14="http://schemas.microsoft.com/office/powerpoint/2010/main" val="758528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a:extLst>
              <a:ext uri="{FF2B5EF4-FFF2-40B4-BE49-F238E27FC236}">
                <a16:creationId xmlns:a16="http://schemas.microsoft.com/office/drawing/2014/main" id="{1DBB2EEE-1124-85F4-04E2-BB67567785C1}"/>
              </a:ext>
            </a:extLst>
          </p:cNvPr>
          <p:cNvSpPr txBox="1"/>
          <p:nvPr/>
        </p:nvSpPr>
        <p:spPr>
          <a:xfrm>
            <a:off x="614039" y="731181"/>
            <a:ext cx="10963922" cy="830997"/>
          </a:xfrm>
          <a:prstGeom prst="rect">
            <a:avLst/>
          </a:prstGeom>
          <a:noFill/>
        </p:spPr>
        <p:txBody>
          <a:bodyPr wrap="square" lIns="91440" tIns="45720" rIns="91440" bIns="45720" rtlCol="0" anchor="t">
            <a:spAutoFit/>
          </a:bodyPr>
          <a:lstStyle/>
          <a:p>
            <a:pPr algn="ctr"/>
            <a:r>
              <a:rPr lang="sk-SK" sz="2400" b="1" cap="all" dirty="0">
                <a:solidFill>
                  <a:schemeClr val="accent1"/>
                </a:solidFill>
                <a:latin typeface="Calibri" panose="020F0502020204030204" pitchFamily="34" charset="0"/>
                <a:cs typeface="Calibri" panose="020F0502020204030204" pitchFamily="34" charset="0"/>
              </a:rPr>
              <a:t>EXAMPLE OF OBJECT</a:t>
            </a:r>
            <a:r>
              <a:rPr lang="en-US" sz="2400" b="1" cap="all" dirty="0">
                <a:solidFill>
                  <a:schemeClr val="accent1"/>
                </a:solidFill>
                <a:latin typeface="Calibri" panose="020F0502020204030204" pitchFamily="34" charset="0"/>
                <a:cs typeface="Calibri" panose="020F0502020204030204" pitchFamily="34" charset="0"/>
              </a:rPr>
              <a:t> </a:t>
            </a:r>
            <a:r>
              <a:rPr lang="en-US" sz="2400" b="1" dirty="0">
                <a:solidFill>
                  <a:schemeClr val="accent1"/>
                </a:solidFill>
                <a:latin typeface="Calibri" panose="020F0502020204030204" pitchFamily="34" charset="0"/>
                <a:cs typeface="Calibri" panose="020F0502020204030204" pitchFamily="34" charset="0"/>
              </a:rPr>
              <a:t>"</a:t>
            </a:r>
            <a:r>
              <a:rPr lang="sk-SK" sz="2400" b="1" cap="all" dirty="0">
                <a:solidFill>
                  <a:schemeClr val="accent1"/>
                </a:solidFill>
                <a:latin typeface="Calibri" panose="020F0502020204030204" pitchFamily="34" charset="0"/>
                <a:cs typeface="Calibri" panose="020F0502020204030204" pitchFamily="34" charset="0"/>
              </a:rPr>
              <a:t>GN</a:t>
            </a:r>
            <a:r>
              <a:rPr lang="en-US" sz="2400" b="1" dirty="0">
                <a:solidFill>
                  <a:schemeClr val="accent1"/>
                </a:solidFill>
                <a:latin typeface="Calibri" panose="020F0502020204030204" pitchFamily="34" charset="0"/>
                <a:cs typeface="Calibri" panose="020F0502020204030204" pitchFamily="34" charset="0"/>
              </a:rPr>
              <a:t>"</a:t>
            </a:r>
            <a:r>
              <a:rPr lang="sk-SK" sz="2400" b="1" cap="all" dirty="0">
                <a:solidFill>
                  <a:schemeClr val="accent1"/>
                </a:solidFill>
                <a:latin typeface="Calibri" panose="020F0502020204030204" pitchFamily="34" charset="0"/>
                <a:cs typeface="Calibri" panose="020F0502020204030204" pitchFamily="34" charset="0"/>
              </a:rPr>
              <a:t> FROM </a:t>
            </a:r>
            <a:r>
              <a:rPr lang="en-US" sz="2400" b="1" dirty="0">
                <a:solidFill>
                  <a:schemeClr val="accent1"/>
                </a:solidFill>
                <a:latin typeface="Calibri" panose="020F0502020204030204" pitchFamily="34" charset="0"/>
                <a:cs typeface="Calibri" panose="020F0502020204030204" pitchFamily="34" charset="0"/>
              </a:rPr>
              <a:t>"</a:t>
            </a:r>
            <a:r>
              <a:rPr lang="sk-SK" sz="2400" b="1" cap="all" dirty="0">
                <a:solidFill>
                  <a:schemeClr val="accent1"/>
                </a:solidFill>
                <a:latin typeface="Calibri" panose="020F0502020204030204" pitchFamily="34" charset="0"/>
                <a:cs typeface="Calibri" panose="020F0502020204030204" pitchFamily="34" charset="0"/>
              </a:rPr>
              <a:t>KN</a:t>
            </a:r>
            <a:r>
              <a:rPr lang="en-US" sz="2400" b="1" dirty="0">
                <a:solidFill>
                  <a:schemeClr val="accent1"/>
                </a:solidFill>
                <a:latin typeface="Calibri" panose="020F0502020204030204" pitchFamily="34" charset="0"/>
                <a:cs typeface="Calibri" panose="020F0502020204030204" pitchFamily="34" charset="0"/>
              </a:rPr>
              <a:t>"</a:t>
            </a:r>
            <a:r>
              <a:rPr lang="en-US" sz="2400" b="1" cap="all" dirty="0">
                <a:solidFill>
                  <a:schemeClr val="accent1"/>
                </a:solidFill>
                <a:latin typeface="Calibri" panose="020F0502020204030204" pitchFamily="34" charset="0"/>
                <a:cs typeface="Calibri" panose="020F0502020204030204" pitchFamily="34" charset="0"/>
              </a:rPr>
              <a:t> </a:t>
            </a:r>
            <a:r>
              <a:rPr lang="sk-SK" sz="2400" b="1" cap="all" dirty="0" err="1">
                <a:solidFill>
                  <a:schemeClr val="accent1"/>
                </a:solidFill>
                <a:latin typeface="Calibri" panose="020F0502020204030204" pitchFamily="34" charset="0"/>
                <a:cs typeface="Calibri" panose="020F0502020204030204" pitchFamily="34" charset="0"/>
              </a:rPr>
              <a:t>Label</a:t>
            </a:r>
            <a:r>
              <a:rPr lang="en-US" sz="2400" b="1" cap="all" dirty="0">
                <a:solidFill>
                  <a:schemeClr val="accent1"/>
                </a:solidFill>
                <a:latin typeface="Calibri" panose="020F0502020204030204" pitchFamily="34" charset="0"/>
                <a:cs typeface="Calibri" panose="020F0502020204030204" pitchFamily="34" charset="0"/>
              </a:rPr>
              <a:t> </a:t>
            </a:r>
            <a:r>
              <a:rPr lang="en-US" sz="2400" b="1" dirty="0">
                <a:solidFill>
                  <a:schemeClr val="accent1"/>
                </a:solidFill>
                <a:latin typeface="Calibri" panose="020F0502020204030204" pitchFamily="34" charset="0"/>
                <a:cs typeface="Calibri" panose="020F0502020204030204" pitchFamily="34" charset="0"/>
              </a:rPr>
              <a:t>"</a:t>
            </a:r>
            <a:r>
              <a:rPr lang="sk-SK" sz="2400" b="1" cap="all" dirty="0">
                <a:solidFill>
                  <a:schemeClr val="accent1"/>
                </a:solidFill>
                <a:latin typeface="Calibri" panose="020F0502020204030204" pitchFamily="34" charset="0"/>
                <a:cs typeface="Calibri" panose="020F0502020204030204" pitchFamily="34" charset="0"/>
              </a:rPr>
              <a:t>ŠPANIA</a:t>
            </a:r>
            <a:r>
              <a:rPr lang="en-US" sz="2400" b="1" dirty="0">
                <a:solidFill>
                  <a:schemeClr val="accent1"/>
                </a:solidFill>
                <a:latin typeface="Calibri" panose="020F0502020204030204" pitchFamily="34" charset="0"/>
                <a:cs typeface="Calibri" panose="020F0502020204030204" pitchFamily="34" charset="0"/>
              </a:rPr>
              <a:t>„</a:t>
            </a:r>
            <a:r>
              <a:rPr lang="sk-SK" sz="2400" b="1" dirty="0">
                <a:solidFill>
                  <a:schemeClr val="accent1"/>
                </a:solidFill>
                <a:latin typeface="Calibri" panose="020F0502020204030204" pitchFamily="34" charset="0"/>
                <a:cs typeface="Calibri" panose="020F0502020204030204" pitchFamily="34" charset="0"/>
              </a:rPr>
              <a:t> </a:t>
            </a:r>
            <a:r>
              <a:rPr lang="en-US" sz="2400" b="1" cap="all" dirty="0">
                <a:solidFill>
                  <a:schemeClr val="accent1"/>
                </a:solidFill>
                <a:latin typeface="Calibri" panose="020F0502020204030204" pitchFamily="34" charset="0"/>
                <a:cs typeface="Calibri" panose="020F0502020204030204" pitchFamily="34" charset="0"/>
              </a:rPr>
              <a:t>on a </a:t>
            </a:r>
            <a:r>
              <a:rPr lang="sk-SK" sz="2400" b="1" cap="all" dirty="0" smtClean="0">
                <a:solidFill>
                  <a:schemeClr val="accent1"/>
                </a:solidFill>
                <a:latin typeface="Calibri" panose="020F0502020204030204" pitchFamily="34" charset="0"/>
                <a:cs typeface="Calibri" panose="020F0502020204030204" pitchFamily="34" charset="0"/>
              </a:rPr>
              <a:t> 1:5 000 </a:t>
            </a:r>
            <a:r>
              <a:rPr lang="en-US" sz="2400" b="1" cap="all" dirty="0" smtClean="0">
                <a:solidFill>
                  <a:schemeClr val="accent1"/>
                </a:solidFill>
                <a:latin typeface="Calibri" panose="020F0502020204030204" pitchFamily="34" charset="0"/>
                <a:cs typeface="Calibri" panose="020F0502020204030204" pitchFamily="34" charset="0"/>
              </a:rPr>
              <a:t>map </a:t>
            </a:r>
            <a:r>
              <a:rPr lang="en-US" sz="2400" b="1" cap="all" dirty="0">
                <a:solidFill>
                  <a:schemeClr val="accent1"/>
                </a:solidFill>
                <a:latin typeface="Calibri" panose="020F0502020204030204" pitchFamily="34" charset="0"/>
                <a:cs typeface="Calibri" panose="020F0502020204030204" pitchFamily="34" charset="0"/>
              </a:rPr>
              <a:t>with attribute table</a:t>
            </a:r>
            <a:endParaRPr lang="sk-SK" sz="2400" b="1" cap="all" dirty="0">
              <a:solidFill>
                <a:schemeClr val="accent1"/>
              </a:solidFill>
              <a:latin typeface="Calibri" panose="020F0502020204030204" pitchFamily="34" charset="0"/>
              <a:cs typeface="Calibri" panose="020F0502020204030204" pitchFamily="34" charset="0"/>
            </a:endParaRPr>
          </a:p>
        </p:txBody>
      </p:sp>
      <p:pic>
        <p:nvPicPr>
          <p:cNvPr id="7" name="Obrázok 6" descr="Obrázok, na ktorom je text, mapa, diagram, rad&#10;&#10;Automaticky generovaný popis">
            <a:extLst>
              <a:ext uri="{FF2B5EF4-FFF2-40B4-BE49-F238E27FC236}">
                <a16:creationId xmlns:a16="http://schemas.microsoft.com/office/drawing/2014/main" id="{B478E896-FC3A-42C0-52C7-E25258653CBF}"/>
              </a:ext>
            </a:extLst>
          </p:cNvPr>
          <p:cNvPicPr>
            <a:picLocks noChangeAspect="1"/>
          </p:cNvPicPr>
          <p:nvPr/>
        </p:nvPicPr>
        <p:blipFill rotWithShape="1">
          <a:blip r:embed="rId2">
            <a:extLst>
              <a:ext uri="{28A0092B-C50C-407E-A947-70E740481C1C}">
                <a14:useLocalDpi xmlns:a14="http://schemas.microsoft.com/office/drawing/2010/main" val="0"/>
              </a:ext>
            </a:extLst>
          </a:blip>
          <a:srcRect l="2506" t="19663" r="670"/>
          <a:stretch/>
        </p:blipFill>
        <p:spPr>
          <a:xfrm>
            <a:off x="1192091" y="1562178"/>
            <a:ext cx="10011204" cy="5148000"/>
          </a:xfrm>
          <a:prstGeom prst="rect">
            <a:avLst/>
          </a:prstGeom>
          <a:ln>
            <a:solidFill>
              <a:schemeClr val="bg1">
                <a:lumMod val="50000"/>
              </a:schemeClr>
            </a:solidFill>
          </a:ln>
        </p:spPr>
      </p:pic>
      <p:sp>
        <p:nvSpPr>
          <p:cNvPr id="8" name="Ovál 7">
            <a:extLst>
              <a:ext uri="{FF2B5EF4-FFF2-40B4-BE49-F238E27FC236}">
                <a16:creationId xmlns:a16="http://schemas.microsoft.com/office/drawing/2014/main" id="{122F9F89-B946-A165-BDFF-94DDC61D2E15}"/>
              </a:ext>
            </a:extLst>
          </p:cNvPr>
          <p:cNvSpPr>
            <a:spLocks/>
          </p:cNvSpPr>
          <p:nvPr/>
        </p:nvSpPr>
        <p:spPr>
          <a:xfrm>
            <a:off x="4567775" y="4261159"/>
            <a:ext cx="988291" cy="895927"/>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Nadpis 1">
            <a:extLst>
              <a:ext uri="{FF2B5EF4-FFF2-40B4-BE49-F238E27FC236}">
                <a16:creationId xmlns:a16="http://schemas.microsoft.com/office/drawing/2014/main" id="{F0A15335-FF9C-112B-2FB0-3332A3C761EE}"/>
              </a:ext>
            </a:extLst>
          </p:cNvPr>
          <p:cNvSpPr txBox="1">
            <a:spLocks/>
          </p:cNvSpPr>
          <p:nvPr/>
        </p:nvSpPr>
        <p:spPr>
          <a:xfrm>
            <a:off x="611468" y="198332"/>
            <a:ext cx="1542247" cy="531207"/>
          </a:xfrm>
          <a:prstGeom prst="rect">
            <a:avLst/>
          </a:prstGeom>
        </p:spPr>
        <p:txBody>
          <a:bodyPr>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sk-SK" sz="2400" b="1">
                <a:latin typeface="Calibri"/>
                <a:ea typeface="Calibri" panose="020F0502020204030204" pitchFamily="34" charset="0"/>
                <a:cs typeface="Calibri"/>
              </a:rPr>
              <a:t>1. </a:t>
            </a:r>
            <a:r>
              <a:rPr lang="sk-SK" sz="2400" b="1" err="1">
                <a:latin typeface="Calibri"/>
                <a:ea typeface="Calibri" panose="020F0502020204030204" pitchFamily="34" charset="0"/>
                <a:cs typeface="Calibri"/>
              </a:rPr>
              <a:t>phase</a:t>
            </a:r>
            <a:endParaRPr lang="en-US" sz="2400" b="1">
              <a:latin typeface="Calibri"/>
              <a:ea typeface="Calibri" panose="020F0502020204030204" pitchFamily="34" charset="0"/>
              <a:cs typeface="Calibri"/>
            </a:endParaRPr>
          </a:p>
        </p:txBody>
      </p:sp>
      <p:sp>
        <p:nvSpPr>
          <p:cNvPr id="3" name="Zástupný objekt pre číslo snímky 2">
            <a:extLst>
              <a:ext uri="{FF2B5EF4-FFF2-40B4-BE49-F238E27FC236}">
                <a16:creationId xmlns:a16="http://schemas.microsoft.com/office/drawing/2014/main" id="{A8737F98-E0C6-004D-F689-514FD8808721}"/>
              </a:ext>
            </a:extLst>
          </p:cNvPr>
          <p:cNvSpPr>
            <a:spLocks noGrp="1"/>
          </p:cNvSpPr>
          <p:nvPr>
            <p:ph type="sldNum" sz="quarter" idx="12"/>
          </p:nvPr>
        </p:nvSpPr>
        <p:spPr/>
        <p:txBody>
          <a:bodyPr/>
          <a:lstStyle/>
          <a:p>
            <a:fld id="{6CB39E08-E0E5-4B1A-8F7D-08FE7678A3B6}" type="slidenum">
              <a:rPr lang="en-US" smtClean="0"/>
              <a:t>16</a:t>
            </a:fld>
            <a:endParaRPr lang="en-US"/>
          </a:p>
        </p:txBody>
      </p:sp>
    </p:spTree>
    <p:extLst>
      <p:ext uri="{BB962C8B-B14F-4D97-AF65-F5344CB8AC3E}">
        <p14:creationId xmlns:p14="http://schemas.microsoft.com/office/powerpoint/2010/main" val="10186521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descr="Obrázok, na ktorom je mapa, text, snímka obrazovky&#10;&#10;Automaticky generovaný popis">
            <a:extLst>
              <a:ext uri="{FF2B5EF4-FFF2-40B4-BE49-F238E27FC236}">
                <a16:creationId xmlns:a16="http://schemas.microsoft.com/office/drawing/2014/main" id="{4ED2E2DB-62D2-0B42-3EAF-2A306F7BCE71}"/>
              </a:ext>
            </a:extLst>
          </p:cNvPr>
          <p:cNvPicPr>
            <a:picLocks noChangeAspect="1"/>
          </p:cNvPicPr>
          <p:nvPr/>
        </p:nvPicPr>
        <p:blipFill rotWithShape="1">
          <a:blip r:embed="rId2">
            <a:extLst>
              <a:ext uri="{28A0092B-C50C-407E-A947-70E740481C1C}">
                <a14:useLocalDpi xmlns:a14="http://schemas.microsoft.com/office/drawing/2010/main" val="0"/>
              </a:ext>
            </a:extLst>
          </a:blip>
          <a:srcRect l="1777" t="10909" b="14613"/>
          <a:stretch/>
        </p:blipFill>
        <p:spPr>
          <a:xfrm>
            <a:off x="948575" y="1506131"/>
            <a:ext cx="9801649" cy="5107710"/>
          </a:xfrm>
          <a:prstGeom prst="rect">
            <a:avLst/>
          </a:prstGeom>
        </p:spPr>
      </p:pic>
      <p:sp>
        <p:nvSpPr>
          <p:cNvPr id="7" name="BlokTextu 6">
            <a:extLst>
              <a:ext uri="{FF2B5EF4-FFF2-40B4-BE49-F238E27FC236}">
                <a16:creationId xmlns:a16="http://schemas.microsoft.com/office/drawing/2014/main" id="{EEEBB3AA-EC85-83E1-5CAE-CBC22B352CA6}"/>
              </a:ext>
            </a:extLst>
          </p:cNvPr>
          <p:cNvSpPr txBox="1"/>
          <p:nvPr/>
        </p:nvSpPr>
        <p:spPr>
          <a:xfrm>
            <a:off x="2573596" y="675134"/>
            <a:ext cx="6740525" cy="830997"/>
          </a:xfrm>
          <a:prstGeom prst="rect">
            <a:avLst/>
          </a:prstGeom>
          <a:noFill/>
        </p:spPr>
        <p:txBody>
          <a:bodyPr wrap="square">
            <a:spAutoFit/>
          </a:bodyPr>
          <a:lstStyle/>
          <a:p>
            <a:pPr algn="ctr"/>
            <a:r>
              <a:rPr lang="sk-SK" sz="2400" b="1" cap="all" dirty="0">
                <a:solidFill>
                  <a:schemeClr val="accent1"/>
                </a:solidFill>
                <a:latin typeface="Calibri" panose="020F0502020204030204" pitchFamily="34" charset="0"/>
                <a:cs typeface="Calibri" panose="020F0502020204030204" pitchFamily="34" charset="0"/>
              </a:rPr>
              <a:t>EXAMPLE OF OBJECT</a:t>
            </a:r>
            <a:r>
              <a:rPr lang="en-US" sz="2400" b="1" cap="all" dirty="0">
                <a:solidFill>
                  <a:schemeClr val="accent1"/>
                </a:solidFill>
                <a:latin typeface="Calibri" panose="020F0502020204030204" pitchFamily="34" charset="0"/>
                <a:cs typeface="Calibri" panose="020F0502020204030204" pitchFamily="34" charset="0"/>
              </a:rPr>
              <a:t> </a:t>
            </a:r>
            <a:r>
              <a:rPr lang="en-US" sz="2400" b="1" dirty="0">
                <a:solidFill>
                  <a:schemeClr val="accent1"/>
                </a:solidFill>
                <a:latin typeface="Calibri" panose="020F0502020204030204" pitchFamily="34" charset="0"/>
                <a:cs typeface="Calibri" panose="020F0502020204030204" pitchFamily="34" charset="0"/>
              </a:rPr>
              <a:t>"</a:t>
            </a:r>
            <a:r>
              <a:rPr lang="sk-SK" sz="2400" b="1" cap="all" dirty="0">
                <a:solidFill>
                  <a:schemeClr val="accent1"/>
                </a:solidFill>
                <a:latin typeface="Calibri" panose="020F0502020204030204" pitchFamily="34" charset="0"/>
                <a:cs typeface="Calibri" panose="020F0502020204030204" pitchFamily="34" charset="0"/>
              </a:rPr>
              <a:t>GN</a:t>
            </a:r>
            <a:r>
              <a:rPr lang="en-US" sz="2400" b="1" dirty="0">
                <a:solidFill>
                  <a:schemeClr val="accent1"/>
                </a:solidFill>
                <a:latin typeface="Calibri" panose="020F0502020204030204" pitchFamily="34" charset="0"/>
                <a:cs typeface="Calibri" panose="020F0502020204030204" pitchFamily="34" charset="0"/>
              </a:rPr>
              <a:t>"</a:t>
            </a:r>
            <a:r>
              <a:rPr lang="sk-SK" sz="2400" b="1" cap="all" dirty="0">
                <a:solidFill>
                  <a:schemeClr val="accent1"/>
                </a:solidFill>
                <a:latin typeface="Calibri" panose="020F0502020204030204" pitchFamily="34" charset="0"/>
                <a:cs typeface="Calibri" panose="020F0502020204030204" pitchFamily="34" charset="0"/>
              </a:rPr>
              <a:t> FROM </a:t>
            </a:r>
            <a:r>
              <a:rPr lang="en-US" sz="2400" b="1" dirty="0">
                <a:solidFill>
                  <a:schemeClr val="accent1"/>
                </a:solidFill>
                <a:latin typeface="Calibri" panose="020F0502020204030204" pitchFamily="34" charset="0"/>
                <a:cs typeface="Calibri" panose="020F0502020204030204" pitchFamily="34" charset="0"/>
              </a:rPr>
              <a:t>"</a:t>
            </a:r>
            <a:r>
              <a:rPr lang="sk-SK" sz="2400" b="1" cap="all" dirty="0">
                <a:solidFill>
                  <a:schemeClr val="accent1"/>
                </a:solidFill>
                <a:latin typeface="Calibri" panose="020F0502020204030204" pitchFamily="34" charset="0"/>
                <a:cs typeface="Calibri" panose="020F0502020204030204" pitchFamily="34" charset="0"/>
              </a:rPr>
              <a:t>KN</a:t>
            </a:r>
            <a:r>
              <a:rPr lang="en-US" sz="2400" b="1" dirty="0">
                <a:solidFill>
                  <a:schemeClr val="accent1"/>
                </a:solidFill>
                <a:latin typeface="Calibri" panose="020F0502020204030204" pitchFamily="34" charset="0"/>
                <a:cs typeface="Calibri" panose="020F0502020204030204" pitchFamily="34" charset="0"/>
              </a:rPr>
              <a:t>"</a:t>
            </a:r>
            <a:r>
              <a:rPr lang="en-US" sz="2400" b="1" cap="all" dirty="0">
                <a:solidFill>
                  <a:schemeClr val="accent1"/>
                </a:solidFill>
                <a:latin typeface="Calibri" panose="020F0502020204030204" pitchFamily="34" charset="0"/>
                <a:cs typeface="Calibri" panose="020F0502020204030204" pitchFamily="34" charset="0"/>
              </a:rPr>
              <a:t> </a:t>
            </a:r>
            <a:r>
              <a:rPr lang="sk-SK" sz="2400" b="1" cap="all" dirty="0">
                <a:solidFill>
                  <a:schemeClr val="accent1"/>
                </a:solidFill>
                <a:latin typeface="Calibri" panose="020F0502020204030204" pitchFamily="34" charset="0"/>
                <a:cs typeface="Calibri" panose="020F0502020204030204" pitchFamily="34" charset="0"/>
              </a:rPr>
              <a:t>LABEL</a:t>
            </a:r>
            <a:r>
              <a:rPr lang="en-US" sz="2400" b="1" cap="all" dirty="0">
                <a:solidFill>
                  <a:schemeClr val="accent1"/>
                </a:solidFill>
                <a:latin typeface="Calibri" panose="020F0502020204030204" pitchFamily="34" charset="0"/>
                <a:cs typeface="Calibri" panose="020F0502020204030204" pitchFamily="34" charset="0"/>
              </a:rPr>
              <a:t>  </a:t>
            </a:r>
            <a:endParaRPr lang="sk-SK" sz="2400" b="1" cap="all" dirty="0">
              <a:solidFill>
                <a:schemeClr val="accent1"/>
              </a:solidFill>
              <a:latin typeface="Calibri" panose="020F0502020204030204" pitchFamily="34" charset="0"/>
              <a:cs typeface="Calibri" panose="020F0502020204030204" pitchFamily="34" charset="0"/>
            </a:endParaRPr>
          </a:p>
          <a:p>
            <a:pPr algn="ctr"/>
            <a:r>
              <a:rPr lang="en-US" sz="2400" b="1" cap="all" dirty="0">
                <a:solidFill>
                  <a:schemeClr val="accent1"/>
                </a:solidFill>
                <a:latin typeface="Calibri" panose="020F0502020204030204" pitchFamily="34" charset="0"/>
                <a:cs typeface="Calibri" panose="020F0502020204030204" pitchFamily="34" charset="0"/>
              </a:rPr>
              <a:t>on </a:t>
            </a:r>
            <a:r>
              <a:rPr lang="en-US" sz="2400" b="1" cap="all" dirty="0" err="1">
                <a:solidFill>
                  <a:schemeClr val="accent1"/>
                </a:solidFill>
                <a:latin typeface="Calibri" panose="020F0502020204030204" pitchFamily="34" charset="0"/>
                <a:cs typeface="Calibri" panose="020F0502020204030204" pitchFamily="34" charset="0"/>
              </a:rPr>
              <a:t>orthophotomap</a:t>
            </a:r>
            <a:r>
              <a:rPr lang="en-US" sz="2400" b="1" cap="all" dirty="0">
                <a:solidFill>
                  <a:schemeClr val="accent1"/>
                </a:solidFill>
                <a:latin typeface="Calibri" panose="020F0502020204030204" pitchFamily="34" charset="0"/>
                <a:cs typeface="Calibri" panose="020F0502020204030204" pitchFamily="34" charset="0"/>
              </a:rPr>
              <a:t> with filled attributes</a:t>
            </a:r>
            <a:endParaRPr lang="sk-SK" sz="2400" b="1" cap="all" dirty="0">
              <a:solidFill>
                <a:schemeClr val="accent1"/>
              </a:solidFill>
              <a:latin typeface="Calibri" panose="020F0502020204030204" pitchFamily="34" charset="0"/>
              <a:cs typeface="Calibri" panose="020F0502020204030204" pitchFamily="34" charset="0"/>
            </a:endParaRPr>
          </a:p>
        </p:txBody>
      </p:sp>
      <p:sp>
        <p:nvSpPr>
          <p:cNvPr id="3" name="Nadpis 1">
            <a:extLst>
              <a:ext uri="{FF2B5EF4-FFF2-40B4-BE49-F238E27FC236}">
                <a16:creationId xmlns:a16="http://schemas.microsoft.com/office/drawing/2014/main" id="{FEF14091-8CF4-4534-E99E-DBB6215693C7}"/>
              </a:ext>
            </a:extLst>
          </p:cNvPr>
          <p:cNvSpPr txBox="1">
            <a:spLocks/>
          </p:cNvSpPr>
          <p:nvPr/>
        </p:nvSpPr>
        <p:spPr>
          <a:xfrm>
            <a:off x="633291" y="144820"/>
            <a:ext cx="1542247" cy="531207"/>
          </a:xfrm>
          <a:prstGeom prst="rect">
            <a:avLst/>
          </a:prstGeom>
        </p:spPr>
        <p:txBody>
          <a:bodyPr>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sk-SK" sz="2400" b="1">
                <a:latin typeface="Calibri"/>
                <a:ea typeface="Calibri" panose="020F0502020204030204" pitchFamily="34" charset="0"/>
                <a:cs typeface="Calibri"/>
              </a:rPr>
              <a:t>1. </a:t>
            </a:r>
            <a:r>
              <a:rPr lang="sk-SK" sz="2400" b="1" err="1">
                <a:latin typeface="Calibri"/>
                <a:ea typeface="Calibri" panose="020F0502020204030204" pitchFamily="34" charset="0"/>
                <a:cs typeface="Calibri"/>
              </a:rPr>
              <a:t>phase</a:t>
            </a:r>
            <a:endParaRPr lang="en-US" sz="2400" b="1">
              <a:latin typeface="Calibri"/>
              <a:ea typeface="Calibri" panose="020F0502020204030204" pitchFamily="34" charset="0"/>
              <a:cs typeface="Calibri"/>
            </a:endParaRPr>
          </a:p>
        </p:txBody>
      </p:sp>
      <p:sp>
        <p:nvSpPr>
          <p:cNvPr id="4" name="Ovál 3">
            <a:extLst>
              <a:ext uri="{FF2B5EF4-FFF2-40B4-BE49-F238E27FC236}">
                <a16:creationId xmlns:a16="http://schemas.microsoft.com/office/drawing/2014/main" id="{6B53F1F0-25B6-9CF8-D15F-98DC4E0C3962}"/>
              </a:ext>
            </a:extLst>
          </p:cNvPr>
          <p:cNvSpPr/>
          <p:nvPr/>
        </p:nvSpPr>
        <p:spPr>
          <a:xfrm>
            <a:off x="3716594" y="3429000"/>
            <a:ext cx="2234380" cy="120199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Obdĺžnik 5">
            <a:extLst>
              <a:ext uri="{FF2B5EF4-FFF2-40B4-BE49-F238E27FC236}">
                <a16:creationId xmlns:a16="http://schemas.microsoft.com/office/drawing/2014/main" id="{7F1C8814-B857-9A21-B7E6-245019F974C6}"/>
              </a:ext>
            </a:extLst>
          </p:cNvPr>
          <p:cNvSpPr/>
          <p:nvPr/>
        </p:nvSpPr>
        <p:spPr>
          <a:xfrm>
            <a:off x="4143983" y="6231194"/>
            <a:ext cx="2101959" cy="382647"/>
          </a:xfrm>
          <a:prstGeom prst="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Zástupný objekt pre číslo snímky 1">
            <a:extLst>
              <a:ext uri="{FF2B5EF4-FFF2-40B4-BE49-F238E27FC236}">
                <a16:creationId xmlns:a16="http://schemas.microsoft.com/office/drawing/2014/main" id="{19CC155A-A313-F770-0307-4DFF48BAA30D}"/>
              </a:ext>
            </a:extLst>
          </p:cNvPr>
          <p:cNvSpPr>
            <a:spLocks noGrp="1"/>
          </p:cNvSpPr>
          <p:nvPr>
            <p:ph type="sldNum" sz="quarter" idx="12"/>
          </p:nvPr>
        </p:nvSpPr>
        <p:spPr/>
        <p:txBody>
          <a:bodyPr/>
          <a:lstStyle/>
          <a:p>
            <a:fld id="{6CB39E08-E0E5-4B1A-8F7D-08FE7678A3B6}" type="slidenum">
              <a:rPr lang="en-US" smtClean="0"/>
              <a:t>17</a:t>
            </a:fld>
            <a:endParaRPr lang="en-US"/>
          </a:p>
        </p:txBody>
      </p:sp>
    </p:spTree>
    <p:extLst>
      <p:ext uri="{BB962C8B-B14F-4D97-AF65-F5344CB8AC3E}">
        <p14:creationId xmlns:p14="http://schemas.microsoft.com/office/powerpoint/2010/main" val="1114098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Obrázok, na ktorom je mapa, text, atlas&#10;&#10;Automaticky generovaný popis">
            <a:extLst>
              <a:ext uri="{FF2B5EF4-FFF2-40B4-BE49-F238E27FC236}">
                <a16:creationId xmlns:a16="http://schemas.microsoft.com/office/drawing/2014/main" id="{C82013A7-3F3D-A5FB-58A3-BE83DAD97F56}"/>
              </a:ext>
            </a:extLst>
          </p:cNvPr>
          <p:cNvPicPr>
            <a:picLocks noChangeAspect="1"/>
          </p:cNvPicPr>
          <p:nvPr/>
        </p:nvPicPr>
        <p:blipFill rotWithShape="1">
          <a:blip r:embed="rId2">
            <a:extLst>
              <a:ext uri="{28A0092B-C50C-407E-A947-70E740481C1C}">
                <a14:useLocalDpi xmlns:a14="http://schemas.microsoft.com/office/drawing/2010/main" val="0"/>
              </a:ext>
            </a:extLst>
          </a:blip>
          <a:srcRect l="5271"/>
          <a:stretch/>
        </p:blipFill>
        <p:spPr>
          <a:xfrm>
            <a:off x="824197" y="814610"/>
            <a:ext cx="5643594" cy="5436000"/>
          </a:xfrm>
          <a:prstGeom prst="rect">
            <a:avLst/>
          </a:prstGeom>
        </p:spPr>
      </p:pic>
      <p:sp>
        <p:nvSpPr>
          <p:cNvPr id="2" name="BlokTextu 1">
            <a:extLst>
              <a:ext uri="{FF2B5EF4-FFF2-40B4-BE49-F238E27FC236}">
                <a16:creationId xmlns:a16="http://schemas.microsoft.com/office/drawing/2014/main" id="{A42A1F33-AB60-7013-A094-D304CA5F7698}"/>
              </a:ext>
            </a:extLst>
          </p:cNvPr>
          <p:cNvSpPr txBox="1"/>
          <p:nvPr/>
        </p:nvSpPr>
        <p:spPr>
          <a:xfrm>
            <a:off x="6653750" y="732031"/>
            <a:ext cx="4902200" cy="1569660"/>
          </a:xfrm>
          <a:prstGeom prst="rect">
            <a:avLst/>
          </a:prstGeom>
          <a:noFill/>
        </p:spPr>
        <p:txBody>
          <a:bodyPr wrap="square" rtlCol="0">
            <a:spAutoFit/>
          </a:bodyPr>
          <a:lstStyle/>
          <a:p>
            <a:r>
              <a:rPr lang="sk-SK" sz="2400" b="1" dirty="0">
                <a:solidFill>
                  <a:schemeClr val="accent1"/>
                </a:solidFill>
                <a:latin typeface="Calibri" panose="020F0502020204030204" pitchFamily="34" charset="0"/>
                <a:cs typeface="Calibri" panose="020F0502020204030204" pitchFamily="34" charset="0"/>
              </a:rPr>
              <a:t>EXAMPL</a:t>
            </a:r>
            <a:r>
              <a:rPr lang="en-US" sz="2400" b="1" dirty="0">
                <a:solidFill>
                  <a:schemeClr val="accent1"/>
                </a:solidFill>
                <a:latin typeface="Calibri" panose="020F0502020204030204" pitchFamily="34" charset="0"/>
                <a:cs typeface="Calibri" panose="020F0502020204030204" pitchFamily="34" charset="0"/>
              </a:rPr>
              <a:t>E OF THE CADASTRAL AREA "ŽABOKREKY NAD NITROU" </a:t>
            </a:r>
            <a:endParaRPr lang="sk-SK" sz="2400" b="1" dirty="0">
              <a:solidFill>
                <a:schemeClr val="accent1"/>
              </a:solidFill>
              <a:latin typeface="Calibri" panose="020F0502020204030204" pitchFamily="34" charset="0"/>
              <a:cs typeface="Calibri" panose="020F0502020204030204" pitchFamily="34" charset="0"/>
            </a:endParaRPr>
          </a:p>
          <a:p>
            <a:r>
              <a:rPr lang="en-US" sz="2400" b="1" dirty="0">
                <a:solidFill>
                  <a:schemeClr val="accent1"/>
                </a:solidFill>
                <a:latin typeface="Calibri" panose="020F0502020204030204" pitchFamily="34" charset="0"/>
                <a:cs typeface="Calibri" panose="020F0502020204030204" pitchFamily="34" charset="0"/>
              </a:rPr>
              <a:t>ON THE ORTHOPHOTOMAP WITH GEOGRAPHICAL NAMES</a:t>
            </a:r>
            <a:endParaRPr lang="sk-SK" sz="2400" b="1" dirty="0">
              <a:solidFill>
                <a:schemeClr val="accent1"/>
              </a:solidFill>
              <a:latin typeface="Calibri" panose="020F0502020204030204" pitchFamily="34" charset="0"/>
              <a:cs typeface="Calibri" panose="020F0502020204030204" pitchFamily="34" charset="0"/>
            </a:endParaRPr>
          </a:p>
        </p:txBody>
      </p:sp>
      <p:pic>
        <p:nvPicPr>
          <p:cNvPr id="6" name="Obrázok 5" descr="Obrázok, na ktorom je text, snímka obrazovky, písmo&#10;&#10;Automaticky generovaný popis">
            <a:extLst>
              <a:ext uri="{FF2B5EF4-FFF2-40B4-BE49-F238E27FC236}">
                <a16:creationId xmlns:a16="http://schemas.microsoft.com/office/drawing/2014/main" id="{3D26C86A-6C43-ABC5-5116-26FFEB5BC8C5}"/>
              </a:ext>
            </a:extLst>
          </p:cNvPr>
          <p:cNvPicPr>
            <a:picLocks noChangeAspect="1"/>
          </p:cNvPicPr>
          <p:nvPr/>
        </p:nvPicPr>
        <p:blipFill rotWithShape="1">
          <a:blip r:embed="rId3">
            <a:extLst>
              <a:ext uri="{28A0092B-C50C-407E-A947-70E740481C1C}">
                <a14:useLocalDpi xmlns:a14="http://schemas.microsoft.com/office/drawing/2010/main" val="0"/>
              </a:ext>
            </a:extLst>
          </a:blip>
          <a:srcRect l="10929"/>
          <a:stretch/>
        </p:blipFill>
        <p:spPr>
          <a:xfrm>
            <a:off x="6739790" y="4300315"/>
            <a:ext cx="2231290" cy="1743075"/>
          </a:xfrm>
          <a:prstGeom prst="rect">
            <a:avLst/>
          </a:prstGeom>
        </p:spPr>
      </p:pic>
      <p:sp>
        <p:nvSpPr>
          <p:cNvPr id="7" name="BlokTextu 6">
            <a:extLst>
              <a:ext uri="{FF2B5EF4-FFF2-40B4-BE49-F238E27FC236}">
                <a16:creationId xmlns:a16="http://schemas.microsoft.com/office/drawing/2014/main" id="{A8CC53EB-8ABC-68C0-12B0-E9D0158C2F08}"/>
              </a:ext>
            </a:extLst>
          </p:cNvPr>
          <p:cNvSpPr txBox="1"/>
          <p:nvPr/>
        </p:nvSpPr>
        <p:spPr>
          <a:xfrm>
            <a:off x="6803290" y="3765845"/>
            <a:ext cx="2439789" cy="400110"/>
          </a:xfrm>
          <a:prstGeom prst="rect">
            <a:avLst/>
          </a:prstGeom>
          <a:noFill/>
        </p:spPr>
        <p:txBody>
          <a:bodyPr wrap="square" rtlCol="0">
            <a:spAutoFit/>
          </a:bodyPr>
          <a:lstStyle/>
          <a:p>
            <a:r>
              <a:rPr lang="sk-SK" sz="2000">
                <a:solidFill>
                  <a:schemeClr val="accent1"/>
                </a:solidFill>
                <a:latin typeface="Calibri" panose="020F0502020204030204" pitchFamily="34" charset="0"/>
                <a:cs typeface="Calibri" panose="020F0502020204030204" pitchFamily="34" charset="0"/>
              </a:rPr>
              <a:t>LEGEND</a:t>
            </a:r>
          </a:p>
        </p:txBody>
      </p:sp>
      <p:sp>
        <p:nvSpPr>
          <p:cNvPr id="4" name="BlokTextu 3">
            <a:extLst>
              <a:ext uri="{FF2B5EF4-FFF2-40B4-BE49-F238E27FC236}">
                <a16:creationId xmlns:a16="http://schemas.microsoft.com/office/drawing/2014/main" id="{737E4193-8BC7-B595-CE89-7122C4BBF42F}"/>
              </a:ext>
            </a:extLst>
          </p:cNvPr>
          <p:cNvSpPr txBox="1"/>
          <p:nvPr/>
        </p:nvSpPr>
        <p:spPr>
          <a:xfrm>
            <a:off x="591910" y="108856"/>
            <a:ext cx="15239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k-SK" sz="2400" b="1" baseline="0">
                <a:solidFill>
                  <a:srgbClr val="D56A17"/>
                </a:solidFill>
                <a:latin typeface="Calibri"/>
              </a:rPr>
              <a:t>1. phase</a:t>
            </a:r>
            <a:endParaRPr lang="sk-SK"/>
          </a:p>
        </p:txBody>
      </p:sp>
      <p:sp>
        <p:nvSpPr>
          <p:cNvPr id="5" name="Zástupný objekt pre číslo snímky 4">
            <a:extLst>
              <a:ext uri="{FF2B5EF4-FFF2-40B4-BE49-F238E27FC236}">
                <a16:creationId xmlns:a16="http://schemas.microsoft.com/office/drawing/2014/main" id="{AE965587-52D3-01D7-104A-1F3E5500FD23}"/>
              </a:ext>
            </a:extLst>
          </p:cNvPr>
          <p:cNvSpPr>
            <a:spLocks noGrp="1"/>
          </p:cNvSpPr>
          <p:nvPr>
            <p:ph type="sldNum" sz="quarter" idx="12"/>
          </p:nvPr>
        </p:nvSpPr>
        <p:spPr/>
        <p:txBody>
          <a:bodyPr/>
          <a:lstStyle/>
          <a:p>
            <a:fld id="{6CB39E08-E0E5-4B1A-8F7D-08FE7678A3B6}" type="slidenum">
              <a:rPr lang="en-US" smtClean="0"/>
              <a:t>18</a:t>
            </a:fld>
            <a:endParaRPr lang="en-US"/>
          </a:p>
        </p:txBody>
      </p:sp>
    </p:spTree>
    <p:extLst>
      <p:ext uri="{BB962C8B-B14F-4D97-AF65-F5344CB8AC3E}">
        <p14:creationId xmlns:p14="http://schemas.microsoft.com/office/powerpoint/2010/main" val="3523965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Obrázok, na ktorom je text, mapa, snímka obrazovky&#10;&#10;Automaticky generovaný popis">
            <a:extLst>
              <a:ext uri="{FF2B5EF4-FFF2-40B4-BE49-F238E27FC236}">
                <a16:creationId xmlns:a16="http://schemas.microsoft.com/office/drawing/2014/main" id="{0386868C-3C5B-9ED3-C6EB-88B84CA85558}"/>
              </a:ext>
            </a:extLst>
          </p:cNvPr>
          <p:cNvPicPr>
            <a:picLocks noChangeAspect="1"/>
          </p:cNvPicPr>
          <p:nvPr/>
        </p:nvPicPr>
        <p:blipFill>
          <a:blip r:embed="rId2"/>
          <a:stretch>
            <a:fillRect/>
          </a:stretch>
        </p:blipFill>
        <p:spPr>
          <a:xfrm>
            <a:off x="647700" y="835025"/>
            <a:ext cx="6438900" cy="5429250"/>
          </a:xfrm>
          <a:prstGeom prst="rect">
            <a:avLst/>
          </a:prstGeom>
        </p:spPr>
      </p:pic>
      <p:sp>
        <p:nvSpPr>
          <p:cNvPr id="6" name="BlokTextu 5">
            <a:extLst>
              <a:ext uri="{FF2B5EF4-FFF2-40B4-BE49-F238E27FC236}">
                <a16:creationId xmlns:a16="http://schemas.microsoft.com/office/drawing/2014/main" id="{2DB3DDD8-9060-2AA3-1016-5A0C54E26575}"/>
              </a:ext>
            </a:extLst>
          </p:cNvPr>
          <p:cNvSpPr txBox="1"/>
          <p:nvPr/>
        </p:nvSpPr>
        <p:spPr>
          <a:xfrm>
            <a:off x="7181254" y="739328"/>
            <a:ext cx="4883150" cy="1569660"/>
          </a:xfrm>
          <a:prstGeom prst="rect">
            <a:avLst/>
          </a:prstGeom>
          <a:noFill/>
        </p:spPr>
        <p:txBody>
          <a:bodyPr wrap="square">
            <a:spAutoFit/>
          </a:bodyPr>
          <a:lstStyle/>
          <a:p>
            <a:r>
              <a:rPr lang="sk-SK" sz="2400" b="1" dirty="0">
                <a:solidFill>
                  <a:schemeClr val="accent1"/>
                </a:solidFill>
                <a:latin typeface="Calibri" panose="020F0502020204030204" pitchFamily="34" charset="0"/>
                <a:cs typeface="Calibri" panose="020F0502020204030204" pitchFamily="34" charset="0"/>
              </a:rPr>
              <a:t>EXAMPLE</a:t>
            </a:r>
            <a:r>
              <a:rPr lang="en-US" sz="2400" b="1" dirty="0">
                <a:solidFill>
                  <a:schemeClr val="accent1"/>
                </a:solidFill>
                <a:latin typeface="Calibri" panose="020F0502020204030204" pitchFamily="34" charset="0"/>
                <a:cs typeface="Calibri" panose="020F0502020204030204" pitchFamily="34" charset="0"/>
              </a:rPr>
              <a:t> OF THE CADASTRAL AREA "ŽABOKREKY NAD NITROU" </a:t>
            </a:r>
            <a:endParaRPr lang="sk-SK" sz="2400" b="1" dirty="0">
              <a:solidFill>
                <a:schemeClr val="accent1"/>
              </a:solidFill>
              <a:latin typeface="Calibri" panose="020F0502020204030204" pitchFamily="34" charset="0"/>
              <a:cs typeface="Calibri" panose="020F0502020204030204" pitchFamily="34" charset="0"/>
            </a:endParaRPr>
          </a:p>
          <a:p>
            <a:r>
              <a:rPr lang="en-US" sz="2400" b="1" dirty="0">
                <a:solidFill>
                  <a:schemeClr val="accent1"/>
                </a:solidFill>
                <a:latin typeface="Calibri" panose="020F0502020204030204" pitchFamily="34" charset="0"/>
                <a:cs typeface="Calibri" panose="020F0502020204030204" pitchFamily="34" charset="0"/>
              </a:rPr>
              <a:t>ON THE  ORTHOPHOTOMAP </a:t>
            </a:r>
            <a:endParaRPr lang="sk-SK" sz="2400" b="1" dirty="0">
              <a:solidFill>
                <a:schemeClr val="accent1"/>
              </a:solidFill>
              <a:latin typeface="Calibri" panose="020F0502020204030204" pitchFamily="34" charset="0"/>
              <a:cs typeface="Calibri" panose="020F0502020204030204" pitchFamily="34" charset="0"/>
            </a:endParaRPr>
          </a:p>
          <a:p>
            <a:r>
              <a:rPr lang="en-US" sz="2400" b="1" dirty="0">
                <a:solidFill>
                  <a:schemeClr val="accent1"/>
                </a:solidFill>
                <a:latin typeface="Calibri" panose="020F0502020204030204" pitchFamily="34" charset="0"/>
                <a:cs typeface="Calibri" panose="020F0502020204030204" pitchFamily="34" charset="0"/>
              </a:rPr>
              <a:t>WITH FILLED IN ATTRIBUTE TABLE</a:t>
            </a:r>
            <a:endParaRPr lang="sk-SK" sz="2400" b="1" dirty="0">
              <a:solidFill>
                <a:schemeClr val="accent1"/>
              </a:solidFill>
              <a:latin typeface="Calibri" panose="020F0502020204030204" pitchFamily="34" charset="0"/>
              <a:cs typeface="Calibri" panose="020F0502020204030204" pitchFamily="34" charset="0"/>
            </a:endParaRPr>
          </a:p>
        </p:txBody>
      </p:sp>
      <p:pic>
        <p:nvPicPr>
          <p:cNvPr id="7" name="Obrázok 6" descr="Obrázok, na ktorom je text, snímka obrazovky, písmo&#10;&#10;Automaticky generovaný popis">
            <a:extLst>
              <a:ext uri="{FF2B5EF4-FFF2-40B4-BE49-F238E27FC236}">
                <a16:creationId xmlns:a16="http://schemas.microsoft.com/office/drawing/2014/main" id="{EB750EA1-AAA5-DB7B-A6D2-9DE6A1B514F5}"/>
              </a:ext>
            </a:extLst>
          </p:cNvPr>
          <p:cNvPicPr>
            <a:picLocks noChangeAspect="1"/>
          </p:cNvPicPr>
          <p:nvPr/>
        </p:nvPicPr>
        <p:blipFill rotWithShape="1">
          <a:blip r:embed="rId3">
            <a:extLst>
              <a:ext uri="{28A0092B-C50C-407E-A947-70E740481C1C}">
                <a14:useLocalDpi xmlns:a14="http://schemas.microsoft.com/office/drawing/2010/main" val="0"/>
              </a:ext>
            </a:extLst>
          </a:blip>
          <a:srcRect l="10929"/>
          <a:stretch/>
        </p:blipFill>
        <p:spPr>
          <a:xfrm>
            <a:off x="7412890" y="4338415"/>
            <a:ext cx="2231290" cy="1743075"/>
          </a:xfrm>
          <a:prstGeom prst="rect">
            <a:avLst/>
          </a:prstGeom>
        </p:spPr>
      </p:pic>
      <p:sp>
        <p:nvSpPr>
          <p:cNvPr id="8" name="BlokTextu 7">
            <a:extLst>
              <a:ext uri="{FF2B5EF4-FFF2-40B4-BE49-F238E27FC236}">
                <a16:creationId xmlns:a16="http://schemas.microsoft.com/office/drawing/2014/main" id="{AEA7711E-4225-536B-1A4A-AE6AF6B1D299}"/>
              </a:ext>
            </a:extLst>
          </p:cNvPr>
          <p:cNvSpPr txBox="1"/>
          <p:nvPr/>
        </p:nvSpPr>
        <p:spPr>
          <a:xfrm>
            <a:off x="7412890" y="3908037"/>
            <a:ext cx="1962150" cy="646331"/>
          </a:xfrm>
          <a:prstGeom prst="rect">
            <a:avLst/>
          </a:prstGeom>
          <a:noFill/>
        </p:spPr>
        <p:txBody>
          <a:bodyPr wrap="square" rtlCol="0">
            <a:spAutoFit/>
          </a:bodyPr>
          <a:lstStyle/>
          <a:p>
            <a:r>
              <a:rPr lang="sk-SK" sz="1800">
                <a:solidFill>
                  <a:schemeClr val="accent1"/>
                </a:solidFill>
                <a:latin typeface="Calibri" panose="020F0502020204030204" pitchFamily="34" charset="0"/>
                <a:cs typeface="Calibri" panose="020F0502020204030204" pitchFamily="34" charset="0"/>
              </a:rPr>
              <a:t>LEGEND</a:t>
            </a:r>
          </a:p>
          <a:p>
            <a:endParaRPr lang="sk-SK"/>
          </a:p>
        </p:txBody>
      </p:sp>
      <p:sp>
        <p:nvSpPr>
          <p:cNvPr id="4" name="BlokTextu 3">
            <a:extLst>
              <a:ext uri="{FF2B5EF4-FFF2-40B4-BE49-F238E27FC236}">
                <a16:creationId xmlns:a16="http://schemas.microsoft.com/office/drawing/2014/main" id="{1B11F181-C764-3B8A-4797-C1DEACF86F78}"/>
              </a:ext>
            </a:extLst>
          </p:cNvPr>
          <p:cNvSpPr txBox="1"/>
          <p:nvPr/>
        </p:nvSpPr>
        <p:spPr>
          <a:xfrm>
            <a:off x="646339" y="136071"/>
            <a:ext cx="18233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k-SK" sz="2400" b="1" baseline="0">
                <a:solidFill>
                  <a:srgbClr val="D56A17"/>
                </a:solidFill>
                <a:latin typeface="Calibri"/>
              </a:rPr>
              <a:t>1. phase</a:t>
            </a:r>
            <a:endParaRPr lang="sk-SK"/>
          </a:p>
        </p:txBody>
      </p:sp>
      <p:sp>
        <p:nvSpPr>
          <p:cNvPr id="3" name="Zástupný objekt pre číslo snímky 2">
            <a:extLst>
              <a:ext uri="{FF2B5EF4-FFF2-40B4-BE49-F238E27FC236}">
                <a16:creationId xmlns:a16="http://schemas.microsoft.com/office/drawing/2014/main" id="{41AA87FA-EED7-669D-97C7-4A440CDD0433}"/>
              </a:ext>
            </a:extLst>
          </p:cNvPr>
          <p:cNvSpPr>
            <a:spLocks noGrp="1"/>
          </p:cNvSpPr>
          <p:nvPr>
            <p:ph type="sldNum" sz="quarter" idx="12"/>
          </p:nvPr>
        </p:nvSpPr>
        <p:spPr/>
        <p:txBody>
          <a:bodyPr/>
          <a:lstStyle/>
          <a:p>
            <a:fld id="{6CB39E08-E0E5-4B1A-8F7D-08FE7678A3B6}" type="slidenum">
              <a:rPr lang="en-US" smtClean="0"/>
              <a:t>19</a:t>
            </a:fld>
            <a:endParaRPr lang="en-US"/>
          </a:p>
        </p:txBody>
      </p:sp>
    </p:spTree>
    <p:extLst>
      <p:ext uri="{BB962C8B-B14F-4D97-AF65-F5344CB8AC3E}">
        <p14:creationId xmlns:p14="http://schemas.microsoft.com/office/powerpoint/2010/main" val="172151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810DEA-EED9-D19D-D8C2-AB7458E6AED7}"/>
              </a:ext>
            </a:extLst>
          </p:cNvPr>
          <p:cNvSpPr>
            <a:spLocks noGrp="1"/>
          </p:cNvSpPr>
          <p:nvPr>
            <p:ph type="title"/>
          </p:nvPr>
        </p:nvSpPr>
        <p:spPr>
          <a:xfrm>
            <a:off x="653145" y="1648233"/>
            <a:ext cx="11020926" cy="4678565"/>
          </a:xfrm>
        </p:spPr>
        <p:txBody>
          <a:bodyPr vert="horz" lIns="91440" tIns="45720" rIns="91440" bIns="45720" rtlCol="0" anchor="t">
            <a:noAutofit/>
          </a:bodyPr>
          <a:lstStyle/>
          <a:p>
            <a:pPr>
              <a:lnSpc>
                <a:spcPct val="100000"/>
              </a:lnSpc>
            </a:pPr>
            <a:r>
              <a:rPr lang="en-GB" sz="2000" b="1" i="0" u="none" strike="noStrike" baseline="0">
                <a:latin typeface="Calibri"/>
                <a:ea typeface="Calibri"/>
                <a:cs typeface="Calibri"/>
              </a:rPr>
              <a:t>Geographical name</a:t>
            </a:r>
            <a:r>
              <a:rPr lang="en-GB" sz="2000" b="1" i="0" u="none" strike="noStrike" baseline="0">
                <a:latin typeface="Calibri" panose="020F0502020204030204" pitchFamily="34" charset="0"/>
              </a:rPr>
              <a:t/>
            </a:r>
            <a:br>
              <a:rPr lang="en-GB" sz="2000" b="1" i="0" u="none" strike="noStrike" baseline="0">
                <a:latin typeface="Calibri" panose="020F0502020204030204" pitchFamily="34" charset="0"/>
              </a:rPr>
            </a:br>
            <a:r>
              <a:rPr lang="en-GB" sz="2000">
                <a:solidFill>
                  <a:srgbClr val="000000"/>
                </a:solidFill>
                <a:latin typeface="Calibri"/>
                <a:ea typeface="Calibri"/>
                <a:cs typeface="Calibri"/>
              </a:rPr>
              <a:t>- </a:t>
            </a:r>
            <a:r>
              <a:rPr lang="en-GB" sz="2000" i="0" u="none" strike="noStrike" baseline="0">
                <a:solidFill>
                  <a:srgbClr val="000000"/>
                </a:solidFill>
                <a:latin typeface="Calibri"/>
                <a:ea typeface="Calibri"/>
                <a:cs typeface="Calibri"/>
              </a:rPr>
              <a:t>proper name of an inanimate natural object and phenomenon on Earth and a man-made geographical object permanently located on Earth </a:t>
            </a:r>
            <a:r>
              <a:rPr lang="sk-SK" sz="2000" i="0" u="none" strike="noStrike" baseline="0">
                <a:solidFill>
                  <a:srgbClr val="000000"/>
                </a:solidFill>
                <a:latin typeface="Calibri"/>
                <a:ea typeface="Calibri"/>
                <a:cs typeface="Calibri"/>
              </a:rPr>
              <a:t/>
            </a:r>
            <a:br>
              <a:rPr lang="sk-SK" sz="2000" i="0" u="none" strike="noStrike" baseline="0">
                <a:solidFill>
                  <a:srgbClr val="000000"/>
                </a:solidFill>
                <a:latin typeface="Calibri"/>
                <a:ea typeface="Calibri"/>
                <a:cs typeface="Calibri"/>
              </a:rPr>
            </a:br>
            <a:r>
              <a:rPr lang="sk-SK" sz="2000" i="0" u="none" strike="noStrike" baseline="0">
                <a:solidFill>
                  <a:srgbClr val="000000"/>
                </a:solidFill>
                <a:latin typeface="Calibri"/>
                <a:ea typeface="Calibri"/>
                <a:cs typeface="Calibri"/>
              </a:rPr>
              <a:t>	</a:t>
            </a:r>
            <a:r>
              <a:rPr lang="en-GB" sz="2000" i="0" u="none" strike="noStrike" baseline="0">
                <a:solidFill>
                  <a:srgbClr val="000000"/>
                </a:solidFill>
                <a:latin typeface="Calibri"/>
                <a:ea typeface="Calibri"/>
                <a:cs typeface="Calibri"/>
              </a:rPr>
              <a:t>(glossary of terminology</a:t>
            </a:r>
            <a:r>
              <a:rPr lang="sk-SK" sz="2000" i="0" u="none" strike="noStrike" baseline="0">
                <a:solidFill>
                  <a:srgbClr val="000000"/>
                </a:solidFill>
                <a:latin typeface="Calibri"/>
                <a:ea typeface="Calibri"/>
                <a:cs typeface="Calibri"/>
              </a:rPr>
              <a:t>: </a:t>
            </a:r>
            <a:r>
              <a:rPr lang="en-GB" sz="2000" i="0" u="none" strike="noStrike" baseline="0">
                <a:solidFill>
                  <a:srgbClr val="000000"/>
                </a:solidFill>
                <a:latin typeface="Calibri"/>
                <a:ea typeface="Calibri"/>
                <a:cs typeface="Calibri"/>
                <a:hlinkClick r:id="rId2"/>
              </a:rPr>
              <a:t>https://www.skgeodesy.sk/sk/terminologicky-slovnik/</a:t>
            </a:r>
            <a:r>
              <a:rPr lang="en-GB" sz="2000" i="0" u="none" strike="noStrike" baseline="0">
                <a:solidFill>
                  <a:srgbClr val="000000"/>
                </a:solidFill>
                <a:latin typeface="Calibri"/>
                <a:ea typeface="Calibri"/>
                <a:cs typeface="Calibri"/>
              </a:rPr>
              <a:t>)</a:t>
            </a:r>
            <a:r>
              <a:rPr lang="en-GB" sz="2000" i="0" u="none" strike="noStrike" baseline="0">
                <a:latin typeface="Calibri" panose="020F0502020204030204" pitchFamily="34" charset="0"/>
              </a:rPr>
              <a:t/>
            </a:r>
            <a:br>
              <a:rPr lang="en-GB" sz="2000" i="0" u="none" strike="noStrike" baseline="0">
                <a:latin typeface="Calibri" panose="020F0502020204030204" pitchFamily="34" charset="0"/>
              </a:rPr>
            </a:br>
            <a:r>
              <a:rPr lang="en-GB" sz="2000">
                <a:solidFill>
                  <a:srgbClr val="000000"/>
                </a:solidFill>
                <a:latin typeface="Calibri"/>
                <a:ea typeface="Calibri"/>
                <a:cs typeface="Calibri"/>
              </a:rPr>
              <a:t>- unique identifier</a:t>
            </a:r>
            <a:r>
              <a:rPr lang="en-GB" sz="2000" i="0" u="none" strike="noStrike" baseline="0">
                <a:solidFill>
                  <a:srgbClr val="000000"/>
                </a:solidFill>
                <a:latin typeface="Calibri"/>
                <a:ea typeface="Calibri"/>
                <a:cs typeface="Calibri"/>
              </a:rPr>
              <a:t>, the need for standardisation</a:t>
            </a:r>
            <a:r>
              <a:rPr lang="en-GB" sz="2000">
                <a:latin typeface="Calibri" panose="020F0502020204030204" pitchFamily="34" charset="0"/>
              </a:rPr>
              <a:t/>
            </a:r>
            <a:br>
              <a:rPr lang="en-GB" sz="2000">
                <a:latin typeface="Calibri" panose="020F0502020204030204" pitchFamily="34" charset="0"/>
              </a:rPr>
            </a:br>
            <a:r>
              <a:rPr lang="en-GB" sz="2000">
                <a:latin typeface="Calibri" panose="020F0502020204030204" pitchFamily="34" charset="0"/>
              </a:rPr>
              <a:t/>
            </a:r>
            <a:br>
              <a:rPr lang="en-GB" sz="2000">
                <a:latin typeface="Calibri" panose="020F0502020204030204" pitchFamily="34" charset="0"/>
              </a:rPr>
            </a:br>
            <a:r>
              <a:rPr lang="en-GB" sz="2000" b="1" i="0" u="none" strike="noStrike" baseline="0">
                <a:latin typeface="Calibri"/>
                <a:ea typeface="Calibri"/>
                <a:cs typeface="Calibri"/>
              </a:rPr>
              <a:t>Geographical nomenclature</a:t>
            </a:r>
            <a:r>
              <a:rPr lang="en-GB" sz="2000" b="1" i="0" u="none" strike="noStrike" baseline="0">
                <a:latin typeface="Calibri" panose="020F0502020204030204" pitchFamily="34" charset="0"/>
              </a:rPr>
              <a:t/>
            </a:r>
            <a:br>
              <a:rPr lang="en-GB" sz="2000" b="1" i="0" u="none" strike="noStrike" baseline="0">
                <a:latin typeface="Calibri" panose="020F0502020204030204" pitchFamily="34" charset="0"/>
              </a:rPr>
            </a:br>
            <a:r>
              <a:rPr lang="en-GB" sz="2000">
                <a:solidFill>
                  <a:srgbClr val="000000"/>
                </a:solidFill>
                <a:latin typeface="Calibri"/>
                <a:ea typeface="Calibri"/>
                <a:cs typeface="Calibri"/>
              </a:rPr>
              <a:t>- </a:t>
            </a:r>
            <a:r>
              <a:rPr lang="en-GB" sz="2000" b="0" i="0" u="none" strike="noStrike" baseline="0">
                <a:solidFill>
                  <a:srgbClr val="000000"/>
                </a:solidFill>
                <a:latin typeface="Calibri"/>
                <a:ea typeface="Calibri"/>
                <a:cs typeface="Calibri"/>
              </a:rPr>
              <a:t>set of geographical names (</a:t>
            </a:r>
            <a:r>
              <a:rPr lang="en-GB" sz="2000" i="0" u="none" strike="noStrike" baseline="0">
                <a:solidFill>
                  <a:srgbClr val="000000"/>
                </a:solidFill>
                <a:latin typeface="Calibri"/>
                <a:ea typeface="Calibri"/>
                <a:cs typeface="Calibri"/>
              </a:rPr>
              <a:t>glossary of terminology)</a:t>
            </a:r>
            <a:r>
              <a:rPr lang="en-GB" sz="2000">
                <a:latin typeface="Calibri" panose="020F0502020204030204" pitchFamily="34" charset="0"/>
                <a:ea typeface="Calibri" panose="020F0502020204030204" pitchFamily="34" charset="0"/>
                <a:cs typeface="Calibri" panose="020F0502020204030204" pitchFamily="34" charset="0"/>
              </a:rPr>
              <a:t/>
            </a:r>
            <a:br>
              <a:rPr lang="en-GB" sz="2000">
                <a:latin typeface="Calibri" panose="020F0502020204030204" pitchFamily="34" charset="0"/>
                <a:ea typeface="Calibri" panose="020F0502020204030204" pitchFamily="34" charset="0"/>
                <a:cs typeface="Calibri" panose="020F0502020204030204" pitchFamily="34" charset="0"/>
              </a:rPr>
            </a:br>
            <a:r>
              <a:rPr lang="en-GB" sz="2000">
                <a:latin typeface="Calibri" panose="020F0502020204030204" pitchFamily="34" charset="0"/>
                <a:ea typeface="Calibri" panose="020F0502020204030204" pitchFamily="34" charset="0"/>
                <a:cs typeface="Calibri" panose="020F0502020204030204" pitchFamily="34" charset="0"/>
              </a:rPr>
              <a:t/>
            </a:r>
            <a:br>
              <a:rPr lang="en-GB" sz="2000">
                <a:latin typeface="Calibri" panose="020F0502020204030204" pitchFamily="34" charset="0"/>
                <a:ea typeface="Calibri" panose="020F0502020204030204" pitchFamily="34" charset="0"/>
                <a:cs typeface="Calibri" panose="020F0502020204030204" pitchFamily="34" charset="0"/>
              </a:rPr>
            </a:br>
            <a:r>
              <a:rPr lang="en-GB" sz="2000" b="1">
                <a:latin typeface="Calibri"/>
                <a:ea typeface="Calibri" panose="020F0502020204030204" pitchFamily="34" charset="0"/>
                <a:cs typeface="Calibri"/>
              </a:rPr>
              <a:t>Standardisation of geographical names</a:t>
            </a:r>
            <a:r>
              <a:rPr lang="en-GB" sz="2000" i="0" u="none" strike="noStrike" baseline="0">
                <a:latin typeface="Calibri" panose="020F0502020204030204" pitchFamily="34" charset="0"/>
                <a:ea typeface="Calibri" panose="020F0502020204030204" pitchFamily="34" charset="0"/>
                <a:cs typeface="Calibri" panose="020F0502020204030204" pitchFamily="34" charset="0"/>
              </a:rPr>
              <a:t/>
            </a:r>
            <a:br>
              <a:rPr lang="en-GB" sz="2000" i="0" u="none" strike="noStrike" baseline="0">
                <a:latin typeface="Calibri" panose="020F0502020204030204" pitchFamily="34" charset="0"/>
                <a:ea typeface="Calibri" panose="020F0502020204030204" pitchFamily="34" charset="0"/>
                <a:cs typeface="Calibri" panose="020F0502020204030204" pitchFamily="34" charset="0"/>
              </a:rPr>
            </a:br>
            <a:r>
              <a:rPr lang="en-GB" sz="2000">
                <a:solidFill>
                  <a:srgbClr val="000000"/>
                </a:solidFill>
                <a:latin typeface="Calibri"/>
                <a:ea typeface="Calibri"/>
                <a:cs typeface="Calibri"/>
              </a:rPr>
              <a:t>- the process of establishing a single name by a naming authority for a geographical object on Earth </a:t>
            </a:r>
            <a:br>
              <a:rPr lang="en-GB" sz="2000">
                <a:solidFill>
                  <a:srgbClr val="000000"/>
                </a:solidFill>
                <a:latin typeface="Calibri"/>
                <a:ea typeface="Calibri"/>
                <a:cs typeface="Calibri"/>
              </a:rPr>
            </a:br>
            <a:r>
              <a:rPr lang="en-GB" sz="2000">
                <a:solidFill>
                  <a:srgbClr val="000000"/>
                </a:solidFill>
                <a:latin typeface="Calibri"/>
                <a:ea typeface="Calibri"/>
                <a:cs typeface="Calibri"/>
              </a:rPr>
              <a:t>or for extraterrestrial objects, ensuring the correct written form as well as binding conditions for its use </a:t>
            </a:r>
            <a:br>
              <a:rPr lang="en-GB" sz="2000">
                <a:solidFill>
                  <a:srgbClr val="000000"/>
                </a:solidFill>
                <a:latin typeface="Calibri"/>
                <a:ea typeface="Calibri"/>
                <a:cs typeface="Calibri"/>
              </a:rPr>
            </a:br>
            <a:r>
              <a:rPr lang="en-GB" sz="2000">
                <a:solidFill>
                  <a:srgbClr val="000000"/>
                </a:solidFill>
                <a:latin typeface="Calibri"/>
                <a:ea typeface="Calibri"/>
                <a:cs typeface="Calibri"/>
              </a:rPr>
              <a:t>are established (</a:t>
            </a:r>
            <a:r>
              <a:rPr lang="en-GB" sz="2000" i="0" u="none" strike="noStrike" baseline="0">
                <a:solidFill>
                  <a:srgbClr val="000000"/>
                </a:solidFill>
                <a:latin typeface="Calibri"/>
                <a:ea typeface="Calibri"/>
                <a:cs typeface="Calibri"/>
              </a:rPr>
              <a:t>glossary of terminology</a:t>
            </a:r>
            <a:r>
              <a:rPr lang="en-GB" sz="2000">
                <a:solidFill>
                  <a:srgbClr val="000000"/>
                </a:solidFill>
                <a:latin typeface="Calibri"/>
                <a:ea typeface="Calibri"/>
                <a:cs typeface="Calibri"/>
              </a:rPr>
              <a:t>)</a:t>
            </a:r>
            <a:endParaRPr lang="en-GB" sz="2000">
              <a:latin typeface="Calibri"/>
              <a:ea typeface="Calibri"/>
              <a:cs typeface="Calibri"/>
            </a:endParaRPr>
          </a:p>
        </p:txBody>
      </p:sp>
      <p:sp>
        <p:nvSpPr>
          <p:cNvPr id="5" name="Nadpis 1">
            <a:extLst>
              <a:ext uri="{FF2B5EF4-FFF2-40B4-BE49-F238E27FC236}">
                <a16:creationId xmlns:a16="http://schemas.microsoft.com/office/drawing/2014/main" id="{7566825C-1073-2699-1630-1EA05FE5BEBC}"/>
              </a:ext>
            </a:extLst>
          </p:cNvPr>
          <p:cNvSpPr txBox="1">
            <a:spLocks/>
          </p:cNvSpPr>
          <p:nvPr/>
        </p:nvSpPr>
        <p:spPr>
          <a:xfrm>
            <a:off x="4798913" y="713757"/>
            <a:ext cx="2271743" cy="7175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800" dirty="0">
                <a:latin typeface="Calibri" panose="020F0502020204030204" pitchFamily="34" charset="0"/>
              </a:rPr>
              <a:t/>
            </a:r>
            <a:br>
              <a:rPr lang="en-US" sz="1800" dirty="0">
                <a:latin typeface="Calibri" panose="020F0502020204030204" pitchFamily="34" charset="0"/>
              </a:rPr>
            </a:br>
            <a:r>
              <a:rPr lang="en-US" sz="2400" b="1" cap="all" dirty="0">
                <a:solidFill>
                  <a:srgbClr val="D56A17"/>
                </a:solidFill>
                <a:latin typeface="Calibri"/>
                <a:ea typeface="Calibri"/>
                <a:cs typeface="Calibri"/>
              </a:rPr>
              <a:t>TERMI</a:t>
            </a:r>
            <a:r>
              <a:rPr lang="sk-SK" sz="2400" b="1" cap="all" dirty="0">
                <a:solidFill>
                  <a:srgbClr val="D56A17"/>
                </a:solidFill>
                <a:latin typeface="Calibri"/>
                <a:ea typeface="Calibri"/>
                <a:cs typeface="Calibri"/>
              </a:rPr>
              <a:t>NOLOGY</a:t>
            </a:r>
            <a:endParaRPr lang="en-US" sz="2400" cap="all" dirty="0">
              <a:solidFill>
                <a:srgbClr val="000000"/>
              </a:solidFill>
              <a:latin typeface="Amasis MT Pro Medium"/>
            </a:endParaRPr>
          </a:p>
          <a:p>
            <a:endParaRPr lang="en-US" sz="1800" dirty="0">
              <a:latin typeface="Calibri"/>
            </a:endParaRPr>
          </a:p>
        </p:txBody>
      </p:sp>
      <p:sp>
        <p:nvSpPr>
          <p:cNvPr id="3" name="Zástupný objekt pre číslo snímky 2">
            <a:extLst>
              <a:ext uri="{FF2B5EF4-FFF2-40B4-BE49-F238E27FC236}">
                <a16:creationId xmlns:a16="http://schemas.microsoft.com/office/drawing/2014/main" id="{7ADB5256-79B2-0B43-F6BB-4A999B565DC3}"/>
              </a:ext>
            </a:extLst>
          </p:cNvPr>
          <p:cNvSpPr>
            <a:spLocks noGrp="1"/>
          </p:cNvSpPr>
          <p:nvPr>
            <p:ph type="sldNum" sz="quarter" idx="12"/>
          </p:nvPr>
        </p:nvSpPr>
        <p:spPr/>
        <p:txBody>
          <a:bodyPr/>
          <a:lstStyle/>
          <a:p>
            <a:fld id="{6CB39E08-E0E5-4B1A-8F7D-08FE7678A3B6}" type="slidenum">
              <a:rPr lang="en-US" smtClean="0"/>
              <a:t>2</a:t>
            </a:fld>
            <a:endParaRPr lang="en-US"/>
          </a:p>
        </p:txBody>
      </p:sp>
    </p:spTree>
    <p:extLst>
      <p:ext uri="{BB962C8B-B14F-4D97-AF65-F5344CB8AC3E}">
        <p14:creationId xmlns:p14="http://schemas.microsoft.com/office/powerpoint/2010/main" val="3908325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a:extLst>
              <a:ext uri="{FF2B5EF4-FFF2-40B4-BE49-F238E27FC236}">
                <a16:creationId xmlns:a16="http://schemas.microsoft.com/office/drawing/2014/main" id="{C8B01B8E-4D91-0AF5-63FB-FC25ACD55BB3}"/>
              </a:ext>
            </a:extLst>
          </p:cNvPr>
          <p:cNvSpPr txBox="1"/>
          <p:nvPr/>
        </p:nvSpPr>
        <p:spPr>
          <a:xfrm>
            <a:off x="622300" y="3232881"/>
            <a:ext cx="9464556" cy="2554545"/>
          </a:xfrm>
          <a:prstGeom prst="rect">
            <a:avLst/>
          </a:prstGeom>
          <a:noFill/>
        </p:spPr>
        <p:txBody>
          <a:bodyPr wrap="square" lIns="91440" tIns="45720" rIns="91440" bIns="45720" rtlCol="0" anchor="t">
            <a:spAutoFit/>
          </a:bodyPr>
          <a:lstStyle/>
          <a:p>
            <a:r>
              <a:rPr lang="sk-SK" sz="2000">
                <a:latin typeface="Calibri" panose="020F0502020204030204" pitchFamily="34" charset="0"/>
                <a:ea typeface="Calibri"/>
                <a:cs typeface="Calibri" panose="020F0502020204030204" pitchFamily="34" charset="0"/>
              </a:rPr>
              <a:t>- a</a:t>
            </a:r>
            <a:r>
              <a:rPr lang="en-US" sz="2000" err="1">
                <a:latin typeface="Calibri" panose="020F0502020204030204" pitchFamily="34" charset="0"/>
                <a:cs typeface="Calibri" panose="020F0502020204030204" pitchFamily="34" charset="0"/>
              </a:rPr>
              <a:t>ccept</a:t>
            </a:r>
            <a:r>
              <a:rPr lang="sk-SK" sz="2000" err="1">
                <a:latin typeface="Calibri" panose="020F0502020204030204" pitchFamily="34" charset="0"/>
                <a:cs typeface="Calibri" panose="020F0502020204030204" pitchFamily="34" charset="0"/>
              </a:rPr>
              <a:t>ing</a:t>
            </a:r>
            <a:r>
              <a:rPr lang="en-US" sz="2000">
                <a:latin typeface="Calibri" panose="020F0502020204030204" pitchFamily="34" charset="0"/>
                <a:cs typeface="Calibri" panose="020F0502020204030204" pitchFamily="34" charset="0"/>
              </a:rPr>
              <a:t> </a:t>
            </a:r>
            <a:r>
              <a:rPr lang="sk-SK" sz="2000" err="1">
                <a:latin typeface="Calibri" panose="020F0502020204030204" pitchFamily="34" charset="0"/>
                <a:cs typeface="Calibri" panose="020F0502020204030204" pitchFamily="34" charset="0"/>
              </a:rPr>
              <a:t>the</a:t>
            </a:r>
            <a:r>
              <a:rPr lang="en-US" sz="2000">
                <a:latin typeface="Calibri" panose="020F0502020204030204" pitchFamily="34" charset="0"/>
                <a:cs typeface="Calibri" panose="020F0502020204030204" pitchFamily="34" charset="0"/>
              </a:rPr>
              <a:t> agreed documents from </a:t>
            </a:r>
            <a:r>
              <a:rPr lang="en-GB" sz="2000">
                <a:effectLst/>
                <a:latin typeface="Calibri" panose="020F0502020204030204" pitchFamily="34" charset="0"/>
                <a:ea typeface="Calibri" panose="020F0502020204030204" pitchFamily="34" charset="0"/>
                <a:cs typeface="Calibri" panose="020F0502020204030204" pitchFamily="34" charset="0"/>
              </a:rPr>
              <a:t>District Office Cadastral Departments </a:t>
            </a:r>
            <a:r>
              <a:rPr lang="sk-SK" sz="2000">
                <a:latin typeface="Calibri" panose="020F0502020204030204" pitchFamily="34" charset="0"/>
                <a:cs typeface="Calibri" panose="020F0502020204030204" pitchFamily="34" charset="0"/>
              </a:rPr>
              <a:t>(KOOÚ)</a:t>
            </a:r>
          </a:p>
          <a:p>
            <a:endParaRPr lang="sk-SK" sz="2000">
              <a:latin typeface="Calibri" panose="020F0502020204030204" pitchFamily="34" charset="0"/>
              <a:cs typeface="Calibri" panose="020F0502020204030204" pitchFamily="34" charset="0"/>
            </a:endParaRPr>
          </a:p>
          <a:p>
            <a:r>
              <a:rPr lang="sk-SK"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incorporatin</a:t>
            </a:r>
            <a:r>
              <a:rPr lang="sk-SK" sz="2000">
                <a:latin typeface="Calibri" panose="020F0502020204030204" pitchFamily="34" charset="0"/>
                <a:cs typeface="Calibri" panose="020F0502020204030204" pitchFamily="34" charset="0"/>
              </a:rPr>
              <a:t>g</a:t>
            </a:r>
            <a:r>
              <a:rPr lang="en-US" sz="2000">
                <a:latin typeface="Calibri" panose="020F0502020204030204" pitchFamily="34" charset="0"/>
                <a:cs typeface="Calibri" panose="020F0502020204030204" pitchFamily="34" charset="0"/>
              </a:rPr>
              <a:t> </a:t>
            </a:r>
            <a:r>
              <a:rPr lang="sk-SK" sz="2000" err="1">
                <a:latin typeface="Calibri" panose="020F0502020204030204" pitchFamily="34" charset="0"/>
                <a:cs typeface="Calibri" panose="020F0502020204030204" pitchFamily="34" charset="0"/>
              </a:rPr>
              <a:t>relevant</a:t>
            </a:r>
            <a:r>
              <a:rPr lang="en-US" sz="2000">
                <a:latin typeface="Calibri" panose="020F0502020204030204" pitchFamily="34" charset="0"/>
                <a:cs typeface="Calibri" panose="020F0502020204030204" pitchFamily="34" charset="0"/>
              </a:rPr>
              <a:t> proposals</a:t>
            </a:r>
            <a:endParaRPr lang="sk-SK" sz="2000">
              <a:latin typeface="Calibri" panose="020F0502020204030204" pitchFamily="34" charset="0"/>
              <a:cs typeface="Calibri" panose="020F0502020204030204" pitchFamily="34" charset="0"/>
            </a:endParaRPr>
          </a:p>
          <a:p>
            <a:pPr marL="342900" indent="-342900">
              <a:buFontTx/>
              <a:buChar char="-"/>
            </a:pPr>
            <a:endParaRPr lang="sk-SK" sz="2000">
              <a:latin typeface="Calibri" panose="020F0502020204030204" pitchFamily="34" charset="0"/>
              <a:ea typeface="Calibri"/>
              <a:cs typeface="Calibri" panose="020F0502020204030204" pitchFamily="34" charset="0"/>
            </a:endParaRPr>
          </a:p>
          <a:p>
            <a:r>
              <a:rPr lang="sk-SK"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prepar</a:t>
            </a:r>
            <a:r>
              <a:rPr lang="sk-SK" sz="2000" err="1">
                <a:latin typeface="Calibri" panose="020F0502020204030204" pitchFamily="34" charset="0"/>
                <a:cs typeface="Calibri" panose="020F0502020204030204" pitchFamily="34" charset="0"/>
              </a:rPr>
              <a:t>ing</a:t>
            </a:r>
            <a:r>
              <a:rPr lang="en-US" sz="2000">
                <a:latin typeface="Calibri" panose="020F0502020204030204" pitchFamily="34" charset="0"/>
                <a:cs typeface="Calibri" panose="020F0502020204030204" pitchFamily="34" charset="0"/>
              </a:rPr>
              <a:t> of materials for the </a:t>
            </a:r>
            <a:r>
              <a:rPr lang="sk-SK" sz="2000" err="1">
                <a:effectLst/>
                <a:latin typeface="Calibri" panose="020F0502020204030204" pitchFamily="34" charset="0"/>
                <a:ea typeface="Calibri" panose="020F0502020204030204" pitchFamily="34" charset="0"/>
                <a:cs typeface="Calibri" panose="020F0502020204030204" pitchFamily="34" charset="0"/>
              </a:rPr>
              <a:t>Commission</a:t>
            </a:r>
            <a:r>
              <a:rPr lang="sk-SK" sz="2000">
                <a:effectLst/>
                <a:latin typeface="Calibri" panose="020F0502020204030204" pitchFamily="34" charset="0"/>
                <a:ea typeface="Calibri" panose="020F0502020204030204" pitchFamily="34" charset="0"/>
                <a:cs typeface="Calibri" panose="020F0502020204030204" pitchFamily="34" charset="0"/>
              </a:rPr>
              <a:t> on </a:t>
            </a:r>
            <a:r>
              <a:rPr lang="sk-SK" sz="2000" err="1">
                <a:effectLst/>
                <a:latin typeface="Calibri" panose="020F0502020204030204" pitchFamily="34" charset="0"/>
                <a:ea typeface="Calibri" panose="020F0502020204030204" pitchFamily="34" charset="0"/>
                <a:cs typeface="Calibri" panose="020F0502020204030204" pitchFamily="34" charset="0"/>
              </a:rPr>
              <a:t>Geographical</a:t>
            </a:r>
            <a:r>
              <a:rPr lang="sk-SK" sz="2000">
                <a:effectLst/>
                <a:latin typeface="Calibri" panose="020F0502020204030204" pitchFamily="34" charset="0"/>
                <a:ea typeface="Calibri" panose="020F0502020204030204" pitchFamily="34" charset="0"/>
                <a:cs typeface="Calibri" panose="020F0502020204030204" pitchFamily="34" charset="0"/>
              </a:rPr>
              <a:t> </a:t>
            </a:r>
            <a:r>
              <a:rPr lang="sk-SK" sz="2000" err="1">
                <a:effectLst/>
                <a:latin typeface="Calibri" panose="020F0502020204030204" pitchFamily="34" charset="0"/>
                <a:ea typeface="Calibri" panose="020F0502020204030204" pitchFamily="34" charset="0"/>
                <a:cs typeface="Calibri" panose="020F0502020204030204" pitchFamily="34" charset="0"/>
              </a:rPr>
              <a:t>Names</a:t>
            </a:r>
            <a:r>
              <a:rPr lang="sk-SK" sz="2000">
                <a:effectLst/>
                <a:latin typeface="Calibri" panose="020F0502020204030204" pitchFamily="34" charset="0"/>
                <a:ea typeface="Calibri" panose="020F0502020204030204" pitchFamily="34" charset="0"/>
                <a:cs typeface="Calibri" panose="020F0502020204030204" pitchFamily="34" charset="0"/>
              </a:rPr>
              <a:t> (</a:t>
            </a:r>
            <a:r>
              <a:rPr lang="en-US" sz="2000">
                <a:latin typeface="Calibri" panose="020F0502020204030204" pitchFamily="34" charset="0"/>
                <a:cs typeface="Calibri" panose="020F0502020204030204" pitchFamily="34" charset="0"/>
              </a:rPr>
              <a:t>NK</a:t>
            </a:r>
            <a:r>
              <a:rPr lang="sk-SK" sz="2000">
                <a:latin typeface="Calibri" panose="020F0502020204030204" pitchFamily="34" charset="0"/>
                <a:cs typeface="Calibri" panose="020F0502020204030204" pitchFamily="34" charset="0"/>
              </a:rPr>
              <a:t>)</a:t>
            </a:r>
            <a:r>
              <a:rPr lang="en-US" sz="2000">
                <a:latin typeface="Calibri" panose="020F0502020204030204" pitchFamily="34" charset="0"/>
                <a:cs typeface="Calibri" panose="020F0502020204030204" pitchFamily="34" charset="0"/>
              </a:rPr>
              <a:t> meeting</a:t>
            </a:r>
            <a:r>
              <a:rPr lang="sk-SK" sz="2000">
                <a:latin typeface="Calibri" panose="020F0502020204030204" pitchFamily="34" charset="0"/>
                <a:cs typeface="Calibri" panose="020F0502020204030204" pitchFamily="34" charset="0"/>
              </a:rPr>
              <a:t> </a:t>
            </a:r>
          </a:p>
          <a:p>
            <a:pPr marL="342900" indent="-342900">
              <a:buFontTx/>
              <a:buChar char="-"/>
            </a:pPr>
            <a:endParaRPr lang="sk-SK" sz="2000">
              <a:latin typeface="Calibri" panose="020F0502020204030204" pitchFamily="34" charset="0"/>
              <a:ea typeface="Calibri"/>
              <a:cs typeface="Calibri" panose="020F0502020204030204" pitchFamily="34" charset="0"/>
            </a:endParaRPr>
          </a:p>
          <a:p>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discussion</a:t>
            </a:r>
            <a:r>
              <a:rPr lang="sk-SK" sz="2000">
                <a:latin typeface="Calibri" panose="020F0502020204030204" pitchFamily="34" charset="0"/>
                <a:ea typeface="Calibri"/>
                <a:cs typeface="Calibri" panose="020F0502020204030204" pitchFamily="34" charset="0"/>
              </a:rPr>
              <a:t> of </a:t>
            </a:r>
            <a:r>
              <a:rPr lang="sk-SK" sz="2000" err="1">
                <a:latin typeface="Calibri" panose="020F0502020204030204" pitchFamily="34" charset="0"/>
                <a:ea typeface="Calibri"/>
                <a:cs typeface="Calibri" panose="020F0502020204030204" pitchFamily="34" charset="0"/>
              </a:rPr>
              <a:t>names</a:t>
            </a:r>
            <a:r>
              <a:rPr lang="sk-SK" sz="2000">
                <a:latin typeface="Calibri" panose="020F0502020204030204" pitchFamily="34" charset="0"/>
                <a:ea typeface="Calibri"/>
                <a:cs typeface="Calibri" panose="020F0502020204030204" pitchFamily="34" charset="0"/>
              </a:rPr>
              <a:t> at </a:t>
            </a:r>
            <a:r>
              <a:rPr lang="sk-SK" sz="2000" err="1">
                <a:latin typeface="Calibri" panose="020F0502020204030204" pitchFamily="34" charset="0"/>
                <a:ea typeface="Calibri"/>
                <a:cs typeface="Calibri" panose="020F0502020204030204" pitchFamily="34" charset="0"/>
              </a:rPr>
              <a:t>meeting</a:t>
            </a:r>
            <a:r>
              <a:rPr lang="sk-SK" sz="2000">
                <a:latin typeface="Calibri" panose="020F0502020204030204" pitchFamily="34" charset="0"/>
                <a:ea typeface="Calibri"/>
                <a:cs typeface="Calibri" panose="020F0502020204030204" pitchFamily="34" charset="0"/>
              </a:rPr>
              <a:t> </a:t>
            </a:r>
            <a:r>
              <a:rPr lang="sk-SK" sz="2000">
                <a:latin typeface="Calibri" panose="020F0502020204030204" pitchFamily="34" charset="0"/>
                <a:cs typeface="Calibri" panose="020F0502020204030204" pitchFamily="34" charset="0"/>
              </a:rPr>
              <a:t>of </a:t>
            </a:r>
            <a:r>
              <a:rPr lang="sk-SK" sz="2000" err="1">
                <a:latin typeface="Calibri" panose="020F0502020204030204" pitchFamily="34" charset="0"/>
                <a:cs typeface="Calibri" panose="020F0502020204030204" pitchFamily="34" charset="0"/>
              </a:rPr>
              <a:t>the</a:t>
            </a:r>
            <a:r>
              <a:rPr lang="sk-SK" sz="2000">
                <a:latin typeface="Calibri" panose="020F0502020204030204" pitchFamily="34" charset="0"/>
                <a:cs typeface="Calibri" panose="020F0502020204030204" pitchFamily="34" charset="0"/>
              </a:rPr>
              <a:t> </a:t>
            </a:r>
            <a:r>
              <a:rPr lang="sk-SK" sz="2000" err="1">
                <a:effectLst/>
                <a:latin typeface="Calibri" panose="020F0502020204030204" pitchFamily="34" charset="0"/>
                <a:ea typeface="Calibri" panose="020F0502020204030204" pitchFamily="34" charset="0"/>
                <a:cs typeface="Calibri" panose="020F0502020204030204" pitchFamily="34" charset="0"/>
              </a:rPr>
              <a:t>Commission</a:t>
            </a:r>
            <a:r>
              <a:rPr lang="sk-SK" sz="2000">
                <a:effectLst/>
                <a:latin typeface="Calibri" panose="020F0502020204030204" pitchFamily="34" charset="0"/>
                <a:ea typeface="Calibri" panose="020F0502020204030204" pitchFamily="34" charset="0"/>
                <a:cs typeface="Calibri" panose="020F0502020204030204" pitchFamily="34" charset="0"/>
              </a:rPr>
              <a:t> on </a:t>
            </a:r>
            <a:r>
              <a:rPr lang="sk-SK" sz="2000" err="1">
                <a:effectLst/>
                <a:latin typeface="Calibri" panose="020F0502020204030204" pitchFamily="34" charset="0"/>
                <a:ea typeface="Calibri" panose="020F0502020204030204" pitchFamily="34" charset="0"/>
                <a:cs typeface="Calibri" panose="020F0502020204030204" pitchFamily="34" charset="0"/>
              </a:rPr>
              <a:t>Geographical</a:t>
            </a:r>
            <a:r>
              <a:rPr lang="sk-SK" sz="2000">
                <a:effectLst/>
                <a:latin typeface="Calibri" panose="020F0502020204030204" pitchFamily="34" charset="0"/>
                <a:ea typeface="Calibri" panose="020F0502020204030204" pitchFamily="34" charset="0"/>
                <a:cs typeface="Calibri" panose="020F0502020204030204" pitchFamily="34" charset="0"/>
              </a:rPr>
              <a:t> </a:t>
            </a:r>
            <a:r>
              <a:rPr lang="sk-SK" sz="2000" err="1">
                <a:effectLst/>
                <a:latin typeface="Calibri" panose="020F0502020204030204" pitchFamily="34" charset="0"/>
                <a:ea typeface="Calibri" panose="020F0502020204030204" pitchFamily="34" charset="0"/>
                <a:cs typeface="Calibri" panose="020F0502020204030204" pitchFamily="34" charset="0"/>
              </a:rPr>
              <a:t>Names</a:t>
            </a:r>
            <a:endParaRPr lang="sk-SK" sz="2000">
              <a:latin typeface="Calibri" panose="020F0502020204030204" pitchFamily="34" charset="0"/>
              <a:cs typeface="Calibri" panose="020F0502020204030204" pitchFamily="34" charset="0"/>
            </a:endParaRPr>
          </a:p>
          <a:p>
            <a:r>
              <a:rPr lang="sk-SK" sz="2000">
                <a:latin typeface="Calibri" panose="020F0502020204030204" pitchFamily="34" charset="0"/>
                <a:ea typeface="Calibri"/>
                <a:cs typeface="Calibri" panose="020F0502020204030204" pitchFamily="34" charset="0"/>
              </a:rPr>
              <a:t> </a:t>
            </a:r>
          </a:p>
        </p:txBody>
      </p:sp>
      <p:sp>
        <p:nvSpPr>
          <p:cNvPr id="4" name="Nadpis 1">
            <a:extLst>
              <a:ext uri="{FF2B5EF4-FFF2-40B4-BE49-F238E27FC236}">
                <a16:creationId xmlns:a16="http://schemas.microsoft.com/office/drawing/2014/main" id="{3CE25665-2B6B-B4C3-3666-8EAE094ECC30}"/>
              </a:ext>
            </a:extLst>
          </p:cNvPr>
          <p:cNvSpPr txBox="1">
            <a:spLocks/>
          </p:cNvSpPr>
          <p:nvPr/>
        </p:nvSpPr>
        <p:spPr>
          <a:xfrm>
            <a:off x="4588765" y="2249598"/>
            <a:ext cx="2814447" cy="499578"/>
          </a:xfrm>
          <a:prstGeom prst="rect">
            <a:avLst/>
          </a:prstGeom>
        </p:spPr>
        <p:txBody>
          <a:bodyPr>
            <a:no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pPr algn="ctr"/>
            <a:r>
              <a:rPr lang="sk-SK" sz="2400" b="1">
                <a:solidFill>
                  <a:schemeClr val="accent1"/>
                </a:solidFill>
                <a:latin typeface="Arial" panose="020B0604020202020204" pitchFamily="34" charset="0"/>
                <a:cs typeface="Arial" panose="020B0604020202020204" pitchFamily="34" charset="0"/>
              </a:rPr>
              <a:t>2</a:t>
            </a:r>
            <a:r>
              <a:rPr lang="sk-SK" sz="2400" b="1" baseline="30000">
                <a:latin typeface="Arial" panose="020B0604020202020204" pitchFamily="34" charset="0"/>
                <a:cs typeface="Arial" panose="020B0604020202020204" pitchFamily="34" charset="0"/>
              </a:rPr>
              <a:t>nd</a:t>
            </a:r>
            <a:r>
              <a:rPr lang="sk-SK" sz="2400" b="1" baseline="30000">
                <a:solidFill>
                  <a:schemeClr val="accent1"/>
                </a:solidFill>
                <a:latin typeface="Arial" panose="020B0604020202020204" pitchFamily="34" charset="0"/>
                <a:cs typeface="Arial" panose="020B0604020202020204" pitchFamily="34" charset="0"/>
              </a:rPr>
              <a:t> </a:t>
            </a:r>
            <a:r>
              <a:rPr lang="sk-SK" sz="2400" b="1" err="1">
                <a:solidFill>
                  <a:schemeClr val="accent1"/>
                </a:solidFill>
                <a:latin typeface="Arial" panose="020B0604020202020204" pitchFamily="34" charset="0"/>
                <a:cs typeface="Arial" panose="020B0604020202020204" pitchFamily="34" charset="0"/>
              </a:rPr>
              <a:t>phase</a:t>
            </a:r>
            <a:endParaRPr lang="en-GB" sz="2400" b="1" cap="all">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gn="ctr"/>
            <a:r>
              <a:rPr lang="en-GB" sz="2400" b="1" i="1">
                <a:latin typeface="+mn-lt"/>
                <a:cs typeface="Times New Roman" panose="02020603050405020304" pitchFamily="18" charset="0"/>
              </a:rPr>
              <a:t/>
            </a:r>
            <a:br>
              <a:rPr lang="en-GB" sz="2400" b="1" i="1">
                <a:latin typeface="+mn-lt"/>
                <a:cs typeface="Times New Roman" panose="02020603050405020304" pitchFamily="18" charset="0"/>
              </a:rPr>
            </a:br>
            <a:endParaRPr lang="en-US" sz="2400"/>
          </a:p>
        </p:txBody>
      </p:sp>
      <p:sp>
        <p:nvSpPr>
          <p:cNvPr id="5" name="Nadpis 1">
            <a:extLst>
              <a:ext uri="{FF2B5EF4-FFF2-40B4-BE49-F238E27FC236}">
                <a16:creationId xmlns:a16="http://schemas.microsoft.com/office/drawing/2014/main" id="{A0F33E37-E07A-D9E7-41D9-090F7293692A}"/>
              </a:ext>
            </a:extLst>
          </p:cNvPr>
          <p:cNvSpPr txBox="1">
            <a:spLocks/>
          </p:cNvSpPr>
          <p:nvPr/>
        </p:nvSpPr>
        <p:spPr>
          <a:xfrm>
            <a:off x="738188" y="754912"/>
            <a:ext cx="10515600" cy="108735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GB" sz="2400" b="1" cap="all" dirty="0">
                <a:solidFill>
                  <a:schemeClr val="accent1"/>
                </a:solidFill>
                <a:latin typeface="Calibri" panose="020F0502020204030204" pitchFamily="34" charset="0"/>
                <a:cs typeface="Calibri" panose="020F0502020204030204" pitchFamily="34" charset="0"/>
              </a:rPr>
              <a:t>Project of d</a:t>
            </a:r>
            <a:r>
              <a:rPr lang="en-GB" sz="2400" b="1" i="0" u="none" strike="noStrike" cap="all" baseline="0" dirty="0">
                <a:solidFill>
                  <a:schemeClr val="accent1"/>
                </a:solidFill>
                <a:latin typeface="Calibri" panose="020F0502020204030204" pitchFamily="34" charset="0"/>
                <a:cs typeface="Calibri" panose="020F0502020204030204" pitchFamily="34" charset="0"/>
              </a:rPr>
              <a:t>ensifying the content of the database of </a:t>
            </a:r>
            <a:r>
              <a:rPr lang="en-GB" sz="2400" b="1" i="0" u="none" strike="noStrike" cap="all" baseline="0" dirty="0" err="1">
                <a:solidFill>
                  <a:schemeClr val="accent1"/>
                </a:solidFill>
                <a:latin typeface="Calibri" panose="020F0502020204030204" pitchFamily="34" charset="0"/>
                <a:cs typeface="Calibri" panose="020F0502020204030204" pitchFamily="34" charset="0"/>
              </a:rPr>
              <a:t>standardi</a:t>
            </a:r>
            <a:r>
              <a:rPr lang="sk-SK" sz="2400" b="1" i="0" u="none" strike="noStrike" cap="all" baseline="0" dirty="0">
                <a:solidFill>
                  <a:schemeClr val="accent1"/>
                </a:solidFill>
                <a:latin typeface="Calibri" panose="020F0502020204030204" pitchFamily="34" charset="0"/>
                <a:cs typeface="Calibri" panose="020F0502020204030204" pitchFamily="34" charset="0"/>
              </a:rPr>
              <a:t>S</a:t>
            </a:r>
            <a:r>
              <a:rPr lang="en-GB" sz="2400" b="1" i="0" u="none" strike="noStrike" cap="all" baseline="0" dirty="0" err="1">
                <a:solidFill>
                  <a:schemeClr val="accent1"/>
                </a:solidFill>
                <a:latin typeface="Calibri" panose="020F0502020204030204" pitchFamily="34" charset="0"/>
                <a:cs typeface="Calibri" panose="020F0502020204030204" pitchFamily="34" charset="0"/>
              </a:rPr>
              <a:t>ed</a:t>
            </a:r>
            <a:r>
              <a:rPr lang="en-GB" sz="2400" b="1" i="0" u="none" strike="noStrike" cap="all" baseline="0" dirty="0">
                <a:solidFill>
                  <a:schemeClr val="accent1"/>
                </a:solidFill>
                <a:latin typeface="Calibri" panose="020F0502020204030204" pitchFamily="34" charset="0"/>
                <a:cs typeface="Calibri" panose="020F0502020204030204" pitchFamily="34" charset="0"/>
              </a:rPr>
              <a:t> geographical names by names from cadastral maps, forestry maps and managed watercourses names </a:t>
            </a:r>
            <a:endParaRPr lang="en-GB" sz="2400" b="1" cap="all"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Zástupný objekt pre číslo snímky 2">
            <a:extLst>
              <a:ext uri="{FF2B5EF4-FFF2-40B4-BE49-F238E27FC236}">
                <a16:creationId xmlns:a16="http://schemas.microsoft.com/office/drawing/2014/main" id="{149CE238-FE52-05C3-8B87-590037B5A7CC}"/>
              </a:ext>
            </a:extLst>
          </p:cNvPr>
          <p:cNvSpPr>
            <a:spLocks noGrp="1"/>
          </p:cNvSpPr>
          <p:nvPr>
            <p:ph type="sldNum" sz="quarter" idx="12"/>
          </p:nvPr>
        </p:nvSpPr>
        <p:spPr/>
        <p:txBody>
          <a:bodyPr/>
          <a:lstStyle/>
          <a:p>
            <a:fld id="{6CB39E08-E0E5-4B1A-8F7D-08FE7678A3B6}" type="slidenum">
              <a:rPr lang="en-US" smtClean="0"/>
              <a:t>20</a:t>
            </a:fld>
            <a:endParaRPr lang="en-US"/>
          </a:p>
        </p:txBody>
      </p:sp>
    </p:spTree>
    <p:extLst>
      <p:ext uri="{BB962C8B-B14F-4D97-AF65-F5344CB8AC3E}">
        <p14:creationId xmlns:p14="http://schemas.microsoft.com/office/powerpoint/2010/main" val="3732657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08339C7E-2971-D3B6-03D8-08B98DA9C1A8}"/>
              </a:ext>
            </a:extLst>
          </p:cNvPr>
          <p:cNvSpPr txBox="1">
            <a:spLocks/>
          </p:cNvSpPr>
          <p:nvPr/>
        </p:nvSpPr>
        <p:spPr>
          <a:xfrm>
            <a:off x="314567" y="836649"/>
            <a:ext cx="4354670" cy="140681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k-SK" sz="2400" b="1" cap="all">
                <a:solidFill>
                  <a:schemeClr val="accent1"/>
                </a:solidFill>
                <a:latin typeface="Calibri"/>
                <a:ea typeface="Calibri" panose="020F0502020204030204" pitchFamily="34" charset="0"/>
                <a:cs typeface="Calibri"/>
              </a:rPr>
              <a:t>EXAMPLE of THE </a:t>
            </a:r>
            <a:r>
              <a:rPr lang="sk-SK" sz="2400" b="1" cap="all" dirty="0" err="1">
                <a:solidFill>
                  <a:schemeClr val="accent1"/>
                </a:solidFill>
                <a:latin typeface="Calibri"/>
                <a:ea typeface="Calibri" panose="020F0502020204030204" pitchFamily="34" charset="0"/>
                <a:cs typeface="Calibri"/>
              </a:rPr>
              <a:t>map</a:t>
            </a:r>
            <a:r>
              <a:rPr lang="sk-SK" sz="2400" b="1" cap="all" dirty="0">
                <a:solidFill>
                  <a:schemeClr val="accent1"/>
                </a:solidFill>
                <a:latin typeface="Calibri"/>
                <a:ea typeface="Calibri" panose="020F0502020204030204" pitchFamily="34" charset="0"/>
                <a:cs typeface="Calibri"/>
              </a:rPr>
              <a:t>, </a:t>
            </a:r>
            <a:r>
              <a:rPr lang="sk-SK" sz="2400" b="1" cap="all" dirty="0" err="1">
                <a:solidFill>
                  <a:schemeClr val="accent1"/>
                </a:solidFill>
                <a:latin typeface="Calibri"/>
                <a:ea typeface="Calibri" panose="020F0502020204030204" pitchFamily="34" charset="0"/>
                <a:cs typeface="Calibri"/>
              </a:rPr>
              <a:t>TABle</a:t>
            </a:r>
            <a:r>
              <a:rPr lang="sk-SK" sz="2400" b="1" cap="all" dirty="0">
                <a:solidFill>
                  <a:schemeClr val="accent1"/>
                </a:solidFill>
                <a:latin typeface="Calibri"/>
                <a:ea typeface="Calibri" panose="020F0502020204030204" pitchFamily="34" charset="0"/>
                <a:cs typeface="Calibri"/>
              </a:rPr>
              <a:t> </a:t>
            </a:r>
            <a:br>
              <a:rPr lang="sk-SK" sz="2400" b="1" cap="all" dirty="0">
                <a:solidFill>
                  <a:schemeClr val="accent1"/>
                </a:solidFill>
                <a:latin typeface="Calibri"/>
                <a:ea typeface="Calibri" panose="020F0502020204030204" pitchFamily="34" charset="0"/>
                <a:cs typeface="Calibri"/>
              </a:rPr>
            </a:br>
            <a:r>
              <a:rPr lang="sk-SK" sz="2400" b="1" cap="all" dirty="0">
                <a:solidFill>
                  <a:schemeClr val="accent1"/>
                </a:solidFill>
                <a:latin typeface="Calibri"/>
                <a:ea typeface="Calibri" panose="020F0502020204030204" pitchFamily="34" charset="0"/>
                <a:cs typeface="Calibri"/>
              </a:rPr>
              <a:t>of </a:t>
            </a:r>
            <a:r>
              <a:rPr lang="en-GB" sz="2400" b="1" cap="all"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District Office Cadastral Departments </a:t>
            </a:r>
            <a:r>
              <a:rPr lang="sk-SK" sz="2400" b="1" cap="all" dirty="0">
                <a:solidFill>
                  <a:schemeClr val="accent1"/>
                </a:solidFill>
                <a:latin typeface="Calibri"/>
                <a:ea typeface="Calibri" panose="020F0502020204030204" pitchFamily="34" charset="0"/>
                <a:cs typeface="Calibri"/>
              </a:rPr>
              <a:t>(KO OÚ) </a:t>
            </a:r>
            <a:r>
              <a:rPr lang="sk-SK" sz="2400" b="1" cap="all"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PROPOSALS</a:t>
            </a:r>
            <a:endParaRPr lang="en-US" sz="2400" b="1" cap="all" dirty="0">
              <a:solidFill>
                <a:schemeClr val="accent1"/>
              </a:solidFill>
              <a:latin typeface="Calibri"/>
              <a:ea typeface="Calibri" panose="020F0502020204030204" pitchFamily="34" charset="0"/>
              <a:cs typeface="Calibri"/>
            </a:endParaRPr>
          </a:p>
        </p:txBody>
      </p:sp>
      <p:pic>
        <p:nvPicPr>
          <p:cNvPr id="7" name="Obrázok 6" descr="Obrázok, na ktorom je text, mapa, atlas&#10;&#10;Automaticky generovaný popis">
            <a:extLst>
              <a:ext uri="{FF2B5EF4-FFF2-40B4-BE49-F238E27FC236}">
                <a16:creationId xmlns:a16="http://schemas.microsoft.com/office/drawing/2014/main" id="{1B75D2B4-2D74-4D63-6C56-53E3CFEF7E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8763" y="1010526"/>
            <a:ext cx="6095999" cy="3150305"/>
          </a:xfrm>
          <a:prstGeom prst="rect">
            <a:avLst/>
          </a:prstGeom>
          <a:effectLst>
            <a:outerShdw blurRad="63500" sx="102000" sy="102000" algn="ctr" rotWithShape="0">
              <a:prstClr val="black">
                <a:alpha val="40000"/>
              </a:prstClr>
            </a:outerShdw>
          </a:effectLst>
        </p:spPr>
      </p:pic>
      <p:pic>
        <p:nvPicPr>
          <p:cNvPr id="9" name="Obrázok 8">
            <a:extLst>
              <a:ext uri="{FF2B5EF4-FFF2-40B4-BE49-F238E27FC236}">
                <a16:creationId xmlns:a16="http://schemas.microsoft.com/office/drawing/2014/main" id="{6194B1E1-FC16-3CF2-461B-D1389E670575}"/>
              </a:ext>
            </a:extLst>
          </p:cNvPr>
          <p:cNvPicPr>
            <a:picLocks noChangeAspect="1"/>
          </p:cNvPicPr>
          <p:nvPr/>
        </p:nvPicPr>
        <p:blipFill>
          <a:blip r:embed="rId3"/>
          <a:stretch>
            <a:fillRect/>
          </a:stretch>
        </p:blipFill>
        <p:spPr>
          <a:xfrm>
            <a:off x="272035" y="2697169"/>
            <a:ext cx="4582263" cy="3150305"/>
          </a:xfrm>
          <a:prstGeom prst="rect">
            <a:avLst/>
          </a:prstGeom>
          <a:effectLst>
            <a:outerShdw blurRad="63500" sx="102000" sy="102000" algn="ctr" rotWithShape="0">
              <a:prstClr val="black">
                <a:alpha val="40000"/>
              </a:prstClr>
            </a:outerShdw>
          </a:effectLst>
        </p:spPr>
      </p:pic>
      <p:pic>
        <p:nvPicPr>
          <p:cNvPr id="11" name="Obrázok 10">
            <a:extLst>
              <a:ext uri="{FF2B5EF4-FFF2-40B4-BE49-F238E27FC236}">
                <a16:creationId xmlns:a16="http://schemas.microsoft.com/office/drawing/2014/main" id="{BECE761E-786C-90D7-E11E-ADDF7A53B1DD}"/>
              </a:ext>
            </a:extLst>
          </p:cNvPr>
          <p:cNvPicPr>
            <a:picLocks noChangeAspect="1"/>
          </p:cNvPicPr>
          <p:nvPr/>
        </p:nvPicPr>
        <p:blipFill>
          <a:blip r:embed="rId4"/>
          <a:stretch>
            <a:fillRect/>
          </a:stretch>
        </p:blipFill>
        <p:spPr>
          <a:xfrm>
            <a:off x="4299287" y="3965525"/>
            <a:ext cx="7686461" cy="2541261"/>
          </a:xfrm>
          <a:prstGeom prst="rect">
            <a:avLst/>
          </a:prstGeom>
          <a:effectLst>
            <a:outerShdw blurRad="63500" sx="102000" sy="102000" algn="ctr" rotWithShape="0">
              <a:prstClr val="black">
                <a:alpha val="40000"/>
              </a:prstClr>
            </a:outerShdw>
          </a:effectLst>
        </p:spPr>
      </p:pic>
      <p:sp>
        <p:nvSpPr>
          <p:cNvPr id="3" name="Nadpis 1">
            <a:extLst>
              <a:ext uri="{FF2B5EF4-FFF2-40B4-BE49-F238E27FC236}">
                <a16:creationId xmlns:a16="http://schemas.microsoft.com/office/drawing/2014/main" id="{50AD5418-F19E-029A-0713-35C88A5B29E7}"/>
              </a:ext>
            </a:extLst>
          </p:cNvPr>
          <p:cNvSpPr txBox="1">
            <a:spLocks/>
          </p:cNvSpPr>
          <p:nvPr/>
        </p:nvSpPr>
        <p:spPr>
          <a:xfrm>
            <a:off x="2870791" y="2165962"/>
            <a:ext cx="1642587" cy="531207"/>
          </a:xfrm>
          <a:prstGeom prst="rect">
            <a:avLst/>
          </a:prstGeom>
        </p:spPr>
        <p:txBody>
          <a:bodyPr>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sk-SK" sz="2400" b="1" dirty="0">
                <a:latin typeface="Calibri"/>
                <a:ea typeface="Calibri" panose="020F0502020204030204" pitchFamily="34" charset="0"/>
                <a:cs typeface="Calibri"/>
              </a:rPr>
              <a:t>2</a:t>
            </a:r>
            <a:r>
              <a:rPr lang="sk-SK" sz="2400" b="1" baseline="30000" dirty="0">
                <a:latin typeface="Calibri"/>
                <a:ea typeface="Calibri" panose="020F0502020204030204" pitchFamily="34" charset="0"/>
                <a:cs typeface="Calibri"/>
              </a:rPr>
              <a:t>nd</a:t>
            </a:r>
            <a:r>
              <a:rPr lang="sk-SK" sz="2400" b="1" dirty="0">
                <a:latin typeface="Calibri"/>
                <a:ea typeface="Calibri" panose="020F0502020204030204" pitchFamily="34" charset="0"/>
                <a:cs typeface="Calibri"/>
              </a:rPr>
              <a:t> </a:t>
            </a:r>
            <a:r>
              <a:rPr lang="sk-SK" sz="2400" b="1" dirty="0" err="1">
                <a:latin typeface="Calibri"/>
                <a:ea typeface="Calibri" panose="020F0502020204030204" pitchFamily="34" charset="0"/>
                <a:cs typeface="Calibri"/>
              </a:rPr>
              <a:t>phase</a:t>
            </a:r>
            <a:endParaRPr lang="en-US" sz="2400" b="1" dirty="0">
              <a:latin typeface="Calibri"/>
              <a:ea typeface="Calibri" panose="020F0502020204030204" pitchFamily="34" charset="0"/>
              <a:cs typeface="Calibri"/>
            </a:endParaRPr>
          </a:p>
        </p:txBody>
      </p:sp>
      <p:sp>
        <p:nvSpPr>
          <p:cNvPr id="2" name="Zástupný objekt pre číslo snímky 1">
            <a:extLst>
              <a:ext uri="{FF2B5EF4-FFF2-40B4-BE49-F238E27FC236}">
                <a16:creationId xmlns:a16="http://schemas.microsoft.com/office/drawing/2014/main" id="{BBBE3577-2D9C-A7F1-05E7-80B98D21531C}"/>
              </a:ext>
            </a:extLst>
          </p:cNvPr>
          <p:cNvSpPr>
            <a:spLocks noGrp="1"/>
          </p:cNvSpPr>
          <p:nvPr>
            <p:ph type="sldNum" sz="quarter" idx="12"/>
          </p:nvPr>
        </p:nvSpPr>
        <p:spPr/>
        <p:txBody>
          <a:bodyPr/>
          <a:lstStyle/>
          <a:p>
            <a:fld id="{6CB39E08-E0E5-4B1A-8F7D-08FE7678A3B6}" type="slidenum">
              <a:rPr lang="en-US" smtClean="0"/>
              <a:t>21</a:t>
            </a:fld>
            <a:endParaRPr lang="en-US"/>
          </a:p>
        </p:txBody>
      </p:sp>
    </p:spTree>
    <p:extLst>
      <p:ext uri="{BB962C8B-B14F-4D97-AF65-F5344CB8AC3E}">
        <p14:creationId xmlns:p14="http://schemas.microsoft.com/office/powerpoint/2010/main" val="31204016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a:extLst>
              <a:ext uri="{FF2B5EF4-FFF2-40B4-BE49-F238E27FC236}">
                <a16:creationId xmlns:a16="http://schemas.microsoft.com/office/drawing/2014/main" id="{75540824-4453-54E7-8BF3-D9D68B81D865}"/>
              </a:ext>
            </a:extLst>
          </p:cNvPr>
          <p:cNvSpPr txBox="1"/>
          <p:nvPr/>
        </p:nvSpPr>
        <p:spPr>
          <a:xfrm>
            <a:off x="459696" y="2252773"/>
            <a:ext cx="11527654" cy="4093428"/>
          </a:xfrm>
          <a:prstGeom prst="rect">
            <a:avLst/>
          </a:prstGeom>
          <a:noFill/>
        </p:spPr>
        <p:txBody>
          <a:bodyPr wrap="square" lIns="91440" tIns="45720" rIns="91440" bIns="45720" rtlCol="0" anchor="t">
            <a:spAutoFit/>
          </a:bodyPr>
          <a:lstStyle/>
          <a:p>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incorpoarting</a:t>
            </a:r>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proposals</a:t>
            </a:r>
            <a:r>
              <a:rPr lang="sk-SK" sz="2000">
                <a:latin typeface="Calibri" panose="020F0502020204030204" pitchFamily="34" charset="0"/>
                <a:ea typeface="Calibri"/>
                <a:cs typeface="Calibri" panose="020F0502020204030204" pitchFamily="34" charset="0"/>
              </a:rPr>
              <a:t> of </a:t>
            </a:r>
            <a:r>
              <a:rPr lang="sk-SK" sz="2000" err="1">
                <a:latin typeface="Calibri" panose="020F0502020204030204" pitchFamily="34" charset="0"/>
                <a:ea typeface="Calibri"/>
                <a:cs typeface="Calibri" panose="020F0502020204030204" pitchFamily="34" charset="0"/>
              </a:rPr>
              <a:t>the</a:t>
            </a:r>
            <a:r>
              <a:rPr lang="sk-SK" sz="2000">
                <a:latin typeface="Calibri" panose="020F0502020204030204" pitchFamily="34" charset="0"/>
                <a:ea typeface="Calibri"/>
                <a:cs typeface="Calibri" panose="020F0502020204030204" pitchFamily="34" charset="0"/>
              </a:rPr>
              <a:t> NK, </a:t>
            </a:r>
            <a:r>
              <a:rPr lang="sk-SK" sz="2000" err="1">
                <a:latin typeface="Calibri" panose="020F0502020204030204" pitchFamily="34" charset="0"/>
                <a:ea typeface="Calibri"/>
                <a:cs typeface="Calibri" panose="020F0502020204030204" pitchFamily="34" charset="0"/>
              </a:rPr>
              <a:t>verification</a:t>
            </a:r>
            <a:r>
              <a:rPr lang="sk-SK" sz="2000">
                <a:latin typeface="Calibri" panose="020F0502020204030204" pitchFamily="34" charset="0"/>
                <a:ea typeface="Calibri"/>
                <a:cs typeface="Calibri" panose="020F0502020204030204" pitchFamily="34" charset="0"/>
              </a:rPr>
              <a:t> of </a:t>
            </a:r>
            <a:r>
              <a:rPr lang="sk-SK" sz="2000" err="1">
                <a:latin typeface="Calibri" panose="020F0502020204030204" pitchFamily="34" charset="0"/>
                <a:ea typeface="Calibri"/>
                <a:cs typeface="Calibri" panose="020F0502020204030204" pitchFamily="34" charset="0"/>
              </a:rPr>
              <a:t>disputed</a:t>
            </a:r>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points</a:t>
            </a:r>
            <a:endParaRPr lang="sk-SK" sz="2000">
              <a:latin typeface="Calibri" panose="020F0502020204030204" pitchFamily="34" charset="0"/>
              <a:ea typeface="Calibri"/>
              <a:cs typeface="Calibri" panose="020F0502020204030204" pitchFamily="34" charset="0"/>
            </a:endParaRPr>
          </a:p>
          <a:p>
            <a:endParaRPr lang="sk-SK" sz="2000">
              <a:latin typeface="Calibri" panose="020F0502020204030204" pitchFamily="34" charset="0"/>
              <a:ea typeface="Calibri"/>
              <a:cs typeface="Calibri" panose="020F0502020204030204" pitchFamily="34" charset="0"/>
            </a:endParaRPr>
          </a:p>
          <a:p>
            <a:r>
              <a:rPr lang="sk-SK" sz="2000">
                <a:latin typeface="Calibri" panose="020F0502020204030204" pitchFamily="34" charset="0"/>
                <a:ea typeface="Calibri"/>
                <a:cs typeface="Calibri" panose="020F0502020204030204" pitchFamily="34" charset="0"/>
              </a:rPr>
              <a:t>- </a:t>
            </a:r>
            <a:r>
              <a:rPr lang="en-US" sz="2000">
                <a:latin typeface="Calibri" panose="020F0502020204030204" pitchFamily="34" charset="0"/>
                <a:ea typeface="Calibri"/>
                <a:cs typeface="Calibri" panose="020F0502020204030204" pitchFamily="34" charset="0"/>
              </a:rPr>
              <a:t>in accordance with the law, requesting the opinion of the Ministry of Culture of the Slovak Republic (MK SR) and the Ministry of the Environment of the Slovak Republic (MŽP SR)</a:t>
            </a:r>
            <a:endParaRPr lang="sk-SK" sz="2000">
              <a:latin typeface="Calibri" panose="020F0502020204030204" pitchFamily="34" charset="0"/>
              <a:ea typeface="Calibri"/>
              <a:cs typeface="Calibri" panose="020F0502020204030204" pitchFamily="34" charset="0"/>
            </a:endParaRPr>
          </a:p>
          <a:p>
            <a:pPr marL="342900" indent="-342900">
              <a:buFontTx/>
              <a:buChar char="-"/>
            </a:pPr>
            <a:endParaRPr lang="sk-SK" sz="2000">
              <a:latin typeface="Calibri" panose="020F0502020204030204" pitchFamily="34" charset="0"/>
              <a:ea typeface="Calibri"/>
              <a:cs typeface="Calibri" panose="020F0502020204030204" pitchFamily="34" charset="0"/>
            </a:endParaRPr>
          </a:p>
          <a:p>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after</a:t>
            </a:r>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accepting</a:t>
            </a:r>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the</a:t>
            </a:r>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agreed</a:t>
            </a:r>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documents</a:t>
            </a:r>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creating</a:t>
            </a:r>
            <a:r>
              <a:rPr lang="en-US" sz="2000">
                <a:latin typeface="Calibri" panose="020F0502020204030204" pitchFamily="34" charset="0"/>
                <a:ea typeface="Calibri"/>
                <a:cs typeface="Calibri" panose="020F0502020204030204" pitchFamily="34" charset="0"/>
              </a:rPr>
              <a:t> decisions on </a:t>
            </a:r>
            <a:r>
              <a:rPr lang="en-US" sz="2000" err="1">
                <a:latin typeface="Calibri" panose="020F0502020204030204" pitchFamily="34" charset="0"/>
                <a:ea typeface="Calibri"/>
                <a:cs typeface="Calibri" panose="020F0502020204030204" pitchFamily="34" charset="0"/>
              </a:rPr>
              <a:t>standardisation</a:t>
            </a:r>
            <a:r>
              <a:rPr lang="en-US" sz="2000">
                <a:latin typeface="Calibri" panose="020F0502020204030204" pitchFamily="34" charset="0"/>
                <a:ea typeface="Calibri"/>
                <a:cs typeface="Calibri" panose="020F0502020204030204" pitchFamily="34" charset="0"/>
              </a:rPr>
              <a:t> of names</a:t>
            </a:r>
            <a:endParaRPr lang="sk-SK" sz="2000">
              <a:latin typeface="Calibri" panose="020F0502020204030204" pitchFamily="34" charset="0"/>
              <a:ea typeface="Calibri"/>
              <a:cs typeface="Calibri" panose="020F0502020204030204" pitchFamily="34" charset="0"/>
            </a:endParaRPr>
          </a:p>
          <a:p>
            <a:pPr marL="342900" indent="-342900">
              <a:buFontTx/>
              <a:buChar char="-"/>
            </a:pPr>
            <a:endParaRPr lang="sk-SK" sz="2000">
              <a:latin typeface="Calibri" panose="020F0502020204030204" pitchFamily="34" charset="0"/>
              <a:ea typeface="Calibri"/>
              <a:cs typeface="Calibri" panose="020F0502020204030204" pitchFamily="34" charset="0"/>
            </a:endParaRPr>
          </a:p>
          <a:p>
            <a:r>
              <a:rPr lang="sk-SK" sz="2000">
                <a:latin typeface="Calibri" panose="020F0502020204030204" pitchFamily="34" charset="0"/>
                <a:cs typeface="Calibri" panose="020F0502020204030204" pitchFamily="34" charset="0"/>
              </a:rPr>
              <a:t>- i</a:t>
            </a:r>
            <a:r>
              <a:rPr lang="en-US" sz="2000" err="1">
                <a:latin typeface="Calibri" panose="020F0502020204030204" pitchFamily="34" charset="0"/>
                <a:cs typeface="Calibri" panose="020F0502020204030204" pitchFamily="34" charset="0"/>
              </a:rPr>
              <a:t>ncorporatin</a:t>
            </a:r>
            <a:r>
              <a:rPr lang="sk-SK" sz="2000">
                <a:latin typeface="Calibri" panose="020F0502020204030204" pitchFamily="34" charset="0"/>
                <a:cs typeface="Calibri" panose="020F0502020204030204" pitchFamily="34" charset="0"/>
              </a:rPr>
              <a:t>g</a:t>
            </a:r>
            <a:r>
              <a:rPr lang="en-US" sz="2000">
                <a:latin typeface="Calibri" panose="020F0502020204030204" pitchFamily="34" charset="0"/>
                <a:cs typeface="Calibri" panose="020F0502020204030204" pitchFamily="34" charset="0"/>
              </a:rPr>
              <a:t> </a:t>
            </a:r>
            <a:r>
              <a:rPr lang="sk-SK" sz="2000" err="1">
                <a:latin typeface="Calibri" panose="020F0502020204030204" pitchFamily="34" charset="0"/>
                <a:cs typeface="Calibri" panose="020F0502020204030204" pitchFamily="34" charset="0"/>
              </a:rPr>
              <a:t>appro</a:t>
            </a:r>
            <a:r>
              <a:rPr lang="en-US" sz="2000" err="1">
                <a:latin typeface="Calibri" panose="020F0502020204030204" pitchFamily="34" charset="0"/>
                <a:cs typeface="Calibri" panose="020F0502020204030204" pitchFamily="34" charset="0"/>
              </a:rPr>
              <a:t>ved</a:t>
            </a:r>
            <a:r>
              <a:rPr lang="en-US" sz="2000">
                <a:latin typeface="Calibri" panose="020F0502020204030204" pitchFamily="34" charset="0"/>
                <a:cs typeface="Calibri" panose="020F0502020204030204" pitchFamily="34" charset="0"/>
              </a:rPr>
              <a:t> names into ZBGIS </a:t>
            </a:r>
            <a:r>
              <a:rPr lang="sk-SK" sz="2000" err="1">
                <a:latin typeface="Calibri" panose="020F0502020204030204" pitchFamily="34" charset="0"/>
                <a:cs typeface="Calibri" panose="020F0502020204030204" pitchFamily="34" charset="0"/>
              </a:rPr>
              <a:t>database</a:t>
            </a:r>
            <a:r>
              <a:rPr lang="sk-SK" sz="2000">
                <a:latin typeface="Calibri" panose="020F0502020204030204" pitchFamily="34" charset="0"/>
                <a:cs typeface="Calibri" panose="020F0502020204030204" pitchFamily="34" charset="0"/>
              </a:rPr>
              <a:t> </a:t>
            </a:r>
          </a:p>
          <a:p>
            <a:pPr marL="342900" indent="-342900">
              <a:buFontTx/>
              <a:buChar char="-"/>
            </a:pPr>
            <a:endParaRPr lang="sk-SK" sz="2000">
              <a:latin typeface="Calibri" panose="020F0502020204030204" pitchFamily="34" charset="0"/>
              <a:ea typeface="Calibri"/>
              <a:cs typeface="Calibri" panose="020F0502020204030204" pitchFamily="34" charset="0"/>
            </a:endParaRPr>
          </a:p>
          <a:p>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filling</a:t>
            </a:r>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out</a:t>
            </a:r>
            <a:r>
              <a:rPr lang="en-US" sz="2000">
                <a:latin typeface="Calibri" panose="020F0502020204030204" pitchFamily="34" charset="0"/>
                <a:ea typeface="Calibri"/>
                <a:cs typeface="Calibri" panose="020F0502020204030204" pitchFamily="34" charset="0"/>
              </a:rPr>
              <a:t> </a:t>
            </a:r>
            <a:r>
              <a:rPr lang="sk-SK" sz="2000">
                <a:latin typeface="Calibri" panose="020F0502020204030204" pitchFamily="34" charset="0"/>
                <a:ea typeface="Calibri"/>
                <a:cs typeface="Calibri" panose="020F0502020204030204" pitchFamily="34" charset="0"/>
              </a:rPr>
              <a:t>variant and </a:t>
            </a:r>
            <a:r>
              <a:rPr lang="sk-SK" sz="2000" err="1">
                <a:latin typeface="Calibri" panose="020F0502020204030204" pitchFamily="34" charset="0"/>
                <a:ea typeface="Calibri"/>
                <a:cs typeface="Calibri" panose="020F0502020204030204" pitchFamily="34" charset="0"/>
              </a:rPr>
              <a:t>historic</a:t>
            </a:r>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names</a:t>
            </a:r>
            <a:endParaRPr lang="sk-SK" sz="2000">
              <a:latin typeface="Calibri" panose="020F0502020204030204" pitchFamily="34" charset="0"/>
              <a:ea typeface="Calibri"/>
              <a:cs typeface="Calibri" panose="020F0502020204030204" pitchFamily="34" charset="0"/>
            </a:endParaRPr>
          </a:p>
          <a:p>
            <a:endParaRPr lang="sk-SK" sz="2000">
              <a:latin typeface="Calibri" panose="020F0502020204030204" pitchFamily="34" charset="0"/>
              <a:ea typeface="Calibri"/>
              <a:cs typeface="Calibri" panose="020F0502020204030204" pitchFamily="34" charset="0"/>
            </a:endParaRPr>
          </a:p>
          <a:p>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creating</a:t>
            </a:r>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the</a:t>
            </a:r>
            <a:r>
              <a:rPr lang="sk-SK" sz="2000">
                <a:latin typeface="Calibri" panose="020F0502020204030204" pitchFamily="34" charset="0"/>
                <a:ea typeface="Calibri"/>
                <a:cs typeface="Calibri" panose="020F0502020204030204" pitchFamily="34" charset="0"/>
              </a:rPr>
              <a:t> VGI-</a:t>
            </a:r>
            <a:r>
              <a:rPr lang="sk-SK" sz="2000" err="1">
                <a:latin typeface="Calibri" panose="020F0502020204030204" pitchFamily="34" charset="0"/>
                <a:ea typeface="Calibri"/>
                <a:cs typeface="Calibri" panose="020F0502020204030204" pitchFamily="34" charset="0"/>
              </a:rPr>
              <a:t>format</a:t>
            </a:r>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file</a:t>
            </a:r>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with</a:t>
            </a:r>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all</a:t>
            </a:r>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geonames</a:t>
            </a:r>
            <a:r>
              <a:rPr lang="sk-SK" sz="2000">
                <a:latin typeface="Calibri" panose="020F0502020204030204" pitchFamily="34" charset="0"/>
                <a:ea typeface="Calibri"/>
                <a:cs typeface="Calibri" panose="020F0502020204030204" pitchFamily="34" charset="0"/>
              </a:rPr>
              <a:t> and </a:t>
            </a:r>
            <a:r>
              <a:rPr lang="sk-SK" sz="2000" err="1">
                <a:latin typeface="Calibri" panose="020F0502020204030204" pitchFamily="34" charset="0"/>
                <a:ea typeface="Calibri"/>
                <a:cs typeface="Calibri" panose="020F0502020204030204" pitchFamily="34" charset="0"/>
              </a:rPr>
              <a:t>sending</a:t>
            </a:r>
            <a:r>
              <a:rPr lang="sk-SK" sz="2000">
                <a:latin typeface="Calibri" panose="020F0502020204030204" pitchFamily="34" charset="0"/>
                <a:ea typeface="Calibri"/>
                <a:cs typeface="Calibri" panose="020F0502020204030204" pitchFamily="34" charset="0"/>
              </a:rPr>
              <a:t> </a:t>
            </a:r>
            <a:r>
              <a:rPr lang="sk-SK" sz="2000" err="1">
                <a:latin typeface="Calibri" panose="020F0502020204030204" pitchFamily="34" charset="0"/>
                <a:ea typeface="Calibri"/>
                <a:cs typeface="Calibri" panose="020F0502020204030204" pitchFamily="34" charset="0"/>
              </a:rPr>
              <a:t>it</a:t>
            </a:r>
            <a:r>
              <a:rPr lang="sk-SK" sz="2000">
                <a:latin typeface="Calibri" panose="020F0502020204030204" pitchFamily="34" charset="0"/>
                <a:ea typeface="Calibri"/>
                <a:cs typeface="Calibri" panose="020F0502020204030204" pitchFamily="34" charset="0"/>
              </a:rPr>
              <a:t> to </a:t>
            </a:r>
            <a:r>
              <a:rPr lang="en-GB" sz="2000">
                <a:effectLst/>
                <a:latin typeface="Calibri" panose="020F0502020204030204" pitchFamily="34" charset="0"/>
                <a:ea typeface="Calibri" panose="020F0502020204030204" pitchFamily="34" charset="0"/>
                <a:cs typeface="Calibri" panose="020F0502020204030204" pitchFamily="34" charset="0"/>
              </a:rPr>
              <a:t>District Office Cadastral Departments</a:t>
            </a:r>
            <a:r>
              <a:rPr lang="sk-SK" sz="2000">
                <a:effectLst/>
                <a:latin typeface="Calibri" panose="020F0502020204030204" pitchFamily="34" charset="0"/>
                <a:ea typeface="Calibri" panose="020F0502020204030204" pitchFamily="34" charset="0"/>
                <a:cs typeface="Calibri" panose="020F0502020204030204" pitchFamily="34" charset="0"/>
              </a:rPr>
              <a:t> </a:t>
            </a:r>
            <a:r>
              <a:rPr lang="sk-SK" sz="2000">
                <a:latin typeface="Calibri" panose="020F0502020204030204" pitchFamily="34" charset="0"/>
                <a:cs typeface="Calibri" panose="020F0502020204030204" pitchFamily="34" charset="0"/>
              </a:rPr>
              <a:t>(KOOÚ)</a:t>
            </a:r>
            <a:endParaRPr lang="en-GB" sz="2000">
              <a:highlight>
                <a:srgbClr val="FFFF00"/>
              </a:highlight>
              <a:latin typeface="Calibri" panose="020F0502020204030204" pitchFamily="34" charset="0"/>
              <a:ea typeface="Calibri"/>
              <a:cs typeface="Calibri" panose="020F0502020204030204" pitchFamily="34" charset="0"/>
            </a:endParaRPr>
          </a:p>
        </p:txBody>
      </p:sp>
      <p:sp>
        <p:nvSpPr>
          <p:cNvPr id="3" name="Nadpis 1">
            <a:extLst>
              <a:ext uri="{FF2B5EF4-FFF2-40B4-BE49-F238E27FC236}">
                <a16:creationId xmlns:a16="http://schemas.microsoft.com/office/drawing/2014/main" id="{CE901569-3A86-837B-B1F0-DE46C6AE9B84}"/>
              </a:ext>
            </a:extLst>
          </p:cNvPr>
          <p:cNvSpPr txBox="1">
            <a:spLocks/>
          </p:cNvSpPr>
          <p:nvPr/>
        </p:nvSpPr>
        <p:spPr>
          <a:xfrm>
            <a:off x="750889" y="907533"/>
            <a:ext cx="10515600" cy="84566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GB" sz="2400" b="1" cap="all">
                <a:solidFill>
                  <a:schemeClr val="accent1"/>
                </a:solidFill>
                <a:latin typeface="Calibri" panose="020F0502020204030204" pitchFamily="34" charset="0"/>
                <a:cs typeface="Calibri" panose="020F0502020204030204" pitchFamily="34" charset="0"/>
              </a:rPr>
              <a:t>Project of d</a:t>
            </a:r>
            <a:r>
              <a:rPr lang="en-GB" sz="2400" b="1" i="0" u="none" strike="noStrike" cap="all" baseline="0">
                <a:solidFill>
                  <a:schemeClr val="accent1"/>
                </a:solidFill>
                <a:latin typeface="Calibri" panose="020F0502020204030204" pitchFamily="34" charset="0"/>
                <a:cs typeface="Calibri" panose="020F0502020204030204" pitchFamily="34" charset="0"/>
              </a:rPr>
              <a:t>ensifying the content of the database of </a:t>
            </a:r>
            <a:r>
              <a:rPr lang="en-GB" sz="2400" b="1" i="0" u="none" strike="noStrike" cap="all" baseline="0" err="1">
                <a:solidFill>
                  <a:schemeClr val="accent1"/>
                </a:solidFill>
                <a:latin typeface="Calibri" panose="020F0502020204030204" pitchFamily="34" charset="0"/>
                <a:cs typeface="Calibri" panose="020F0502020204030204" pitchFamily="34" charset="0"/>
              </a:rPr>
              <a:t>standardi</a:t>
            </a:r>
            <a:r>
              <a:rPr lang="sk-SK" sz="2400" b="1" i="0" u="none" strike="noStrike" cap="all" baseline="0">
                <a:solidFill>
                  <a:schemeClr val="accent1"/>
                </a:solidFill>
                <a:latin typeface="Calibri" panose="020F0502020204030204" pitchFamily="34" charset="0"/>
                <a:cs typeface="Calibri" panose="020F0502020204030204" pitchFamily="34" charset="0"/>
              </a:rPr>
              <a:t>s</a:t>
            </a:r>
            <a:r>
              <a:rPr lang="en-GB" sz="2400" b="1" i="0" u="none" strike="noStrike" cap="all" baseline="0">
                <a:solidFill>
                  <a:schemeClr val="accent1"/>
                </a:solidFill>
                <a:latin typeface="Calibri" panose="020F0502020204030204" pitchFamily="34" charset="0"/>
                <a:cs typeface="Calibri" panose="020F0502020204030204" pitchFamily="34" charset="0"/>
              </a:rPr>
              <a:t>ed geographical names by names from cadastral maps, forestry maps and managed watercourses names </a:t>
            </a:r>
            <a:endParaRPr lang="en-GB" sz="2400" b="1" cap="all">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Nadpis 1">
            <a:extLst>
              <a:ext uri="{FF2B5EF4-FFF2-40B4-BE49-F238E27FC236}">
                <a16:creationId xmlns:a16="http://schemas.microsoft.com/office/drawing/2014/main" id="{5BAFCE0C-6CA1-A8A6-B195-3D8E1D2F71B7}"/>
              </a:ext>
            </a:extLst>
          </p:cNvPr>
          <p:cNvSpPr txBox="1">
            <a:spLocks/>
          </p:cNvSpPr>
          <p:nvPr/>
        </p:nvSpPr>
        <p:spPr>
          <a:xfrm>
            <a:off x="4103092" y="1753195"/>
            <a:ext cx="2814447" cy="499578"/>
          </a:xfrm>
          <a:prstGeom prst="rect">
            <a:avLst/>
          </a:prstGeom>
        </p:spPr>
        <p:txBody>
          <a:bodyPr>
            <a:no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pPr algn="ctr"/>
            <a:r>
              <a:rPr lang="sk-SK" sz="2400" b="1">
                <a:solidFill>
                  <a:schemeClr val="accent1"/>
                </a:solidFill>
                <a:latin typeface="Calibri" panose="020F0502020204030204" pitchFamily="34" charset="0"/>
                <a:cs typeface="Calibri" panose="020F0502020204030204" pitchFamily="34" charset="0"/>
              </a:rPr>
              <a:t>3</a:t>
            </a:r>
            <a:r>
              <a:rPr lang="sk-SK" sz="2400" b="1" baseline="30000">
                <a:latin typeface="Calibri" panose="020F0502020204030204" pitchFamily="34" charset="0"/>
                <a:cs typeface="Calibri" panose="020F0502020204030204" pitchFamily="34" charset="0"/>
              </a:rPr>
              <a:t>rd</a:t>
            </a:r>
            <a:r>
              <a:rPr lang="sk-SK" sz="2400" b="1" baseline="30000">
                <a:solidFill>
                  <a:schemeClr val="accent1"/>
                </a:solidFill>
                <a:latin typeface="Calibri" panose="020F0502020204030204" pitchFamily="34" charset="0"/>
                <a:cs typeface="Calibri" panose="020F0502020204030204" pitchFamily="34" charset="0"/>
              </a:rPr>
              <a:t> </a:t>
            </a:r>
            <a:r>
              <a:rPr lang="sk-SK" sz="2400" b="1" err="1">
                <a:solidFill>
                  <a:schemeClr val="accent1"/>
                </a:solidFill>
                <a:latin typeface="Calibri" panose="020F0502020204030204" pitchFamily="34" charset="0"/>
                <a:cs typeface="Calibri" panose="020F0502020204030204" pitchFamily="34" charset="0"/>
              </a:rPr>
              <a:t>phase</a:t>
            </a:r>
            <a:endParaRPr lang="en-GB" sz="2400" b="1" cap="all">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Zástupný objekt pre číslo snímky 4">
            <a:extLst>
              <a:ext uri="{FF2B5EF4-FFF2-40B4-BE49-F238E27FC236}">
                <a16:creationId xmlns:a16="http://schemas.microsoft.com/office/drawing/2014/main" id="{44AB2C69-B6C2-DA1D-10CC-5250C8D9E04E}"/>
              </a:ext>
            </a:extLst>
          </p:cNvPr>
          <p:cNvSpPr>
            <a:spLocks noGrp="1"/>
          </p:cNvSpPr>
          <p:nvPr>
            <p:ph type="sldNum" sz="quarter" idx="12"/>
          </p:nvPr>
        </p:nvSpPr>
        <p:spPr/>
        <p:txBody>
          <a:bodyPr/>
          <a:lstStyle/>
          <a:p>
            <a:fld id="{6CB39E08-E0E5-4B1A-8F7D-08FE7678A3B6}" type="slidenum">
              <a:rPr lang="en-US" smtClean="0"/>
              <a:t>22</a:t>
            </a:fld>
            <a:endParaRPr lang="en-US"/>
          </a:p>
        </p:txBody>
      </p:sp>
    </p:spTree>
    <p:extLst>
      <p:ext uri="{BB962C8B-B14F-4D97-AF65-F5344CB8AC3E}">
        <p14:creationId xmlns:p14="http://schemas.microsoft.com/office/powerpoint/2010/main" val="2247033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descr="Obrázok, na ktorom je text, mapa, atlas, diagram&#10;&#10;Automaticky generovaný popis">
            <a:extLst>
              <a:ext uri="{FF2B5EF4-FFF2-40B4-BE49-F238E27FC236}">
                <a16:creationId xmlns:a16="http://schemas.microsoft.com/office/drawing/2014/main" id="{198A4702-936F-5E33-36F1-C643669055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6" t="11048" r="1639" b="9763"/>
          <a:stretch/>
        </p:blipFill>
        <p:spPr>
          <a:xfrm>
            <a:off x="6429421" y="1680099"/>
            <a:ext cx="5688148" cy="3497801"/>
          </a:xfrm>
          <a:prstGeom prst="rect">
            <a:avLst/>
          </a:prstGeom>
          <a:effectLst>
            <a:outerShdw blurRad="63500" sx="102000" sy="102000" algn="ctr" rotWithShape="0">
              <a:prstClr val="black">
                <a:alpha val="40000"/>
              </a:prstClr>
            </a:outerShdw>
          </a:effectLst>
        </p:spPr>
      </p:pic>
      <p:sp>
        <p:nvSpPr>
          <p:cNvPr id="4" name="BlokTextu 3">
            <a:extLst>
              <a:ext uri="{FF2B5EF4-FFF2-40B4-BE49-F238E27FC236}">
                <a16:creationId xmlns:a16="http://schemas.microsoft.com/office/drawing/2014/main" id="{ADBD1772-37F3-86E0-E918-28EF481FADD5}"/>
              </a:ext>
            </a:extLst>
          </p:cNvPr>
          <p:cNvSpPr txBox="1"/>
          <p:nvPr/>
        </p:nvSpPr>
        <p:spPr>
          <a:xfrm>
            <a:off x="90900" y="1056128"/>
            <a:ext cx="6586347" cy="5324535"/>
          </a:xfrm>
          <a:prstGeom prst="rect">
            <a:avLst/>
          </a:prstGeom>
          <a:noFill/>
        </p:spPr>
        <p:txBody>
          <a:bodyPr wrap="square" lIns="91440" tIns="45720" rIns="91440" bIns="45720" anchor="t">
            <a:spAutoFit/>
          </a:bodyPr>
          <a:lstStyle/>
          <a:p>
            <a:r>
              <a:rPr lang="en-GB" sz="2000" b="1" dirty="0">
                <a:latin typeface="Calibri" panose="020F0502020204030204" pitchFamily="34" charset="0"/>
                <a:cs typeface="Calibri" panose="020F0502020204030204" pitchFamily="34" charset="0"/>
              </a:rPr>
              <a:t>Finished districts: </a:t>
            </a:r>
            <a:endParaRPr lang="sk-SK" sz="2000" b="1" dirty="0">
              <a:latin typeface="Calibri" panose="020F0502020204030204" pitchFamily="34" charset="0"/>
              <a:cs typeface="Calibri" panose="020F0502020204030204" pitchFamily="34" charset="0"/>
            </a:endParaRPr>
          </a:p>
          <a:p>
            <a:r>
              <a:rPr lang="en-GB" sz="2000" dirty="0" err="1">
                <a:latin typeface="Calibri" panose="020F0502020204030204" pitchFamily="34" charset="0"/>
                <a:ea typeface="Calibri"/>
                <a:cs typeface="Calibri" panose="020F0502020204030204" pitchFamily="34" charset="0"/>
              </a:rPr>
              <a:t>Banská</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Štiavnica</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Šaľa</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Hlohovec</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Kysucké</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Nové</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Mesto</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Turčianske</a:t>
            </a:r>
            <a:r>
              <a:rPr lang="en-GB" sz="2000" dirty="0">
                <a:latin typeface="Calibri" panose="020F0502020204030204" pitchFamily="34" charset="0"/>
                <a:ea typeface="Calibri"/>
                <a:cs typeface="Calibri" panose="020F0502020204030204" pitchFamily="34" charset="0"/>
              </a:rPr>
              <a:t> Teplice, </a:t>
            </a:r>
            <a:r>
              <a:rPr lang="en-GB" sz="2000" dirty="0" err="1">
                <a:latin typeface="Calibri" panose="020F0502020204030204" pitchFamily="34" charset="0"/>
                <a:ea typeface="Calibri"/>
                <a:cs typeface="Calibri" panose="020F0502020204030204" pitchFamily="34" charset="0"/>
              </a:rPr>
              <a:t>Považská</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Bystrica</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Bytča</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Brezno</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Detva</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Trnava</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Kežmarok</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Gelnica</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Spišská</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Nová</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Ves</a:t>
            </a:r>
            <a:r>
              <a:rPr lang="sk-SK"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Pezinok</a:t>
            </a:r>
            <a:r>
              <a:rPr lang="sk-SK"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Ružomberok</a:t>
            </a:r>
            <a:endParaRPr lang="sk-SK" sz="2000" dirty="0">
              <a:latin typeface="Calibri" panose="020F0502020204030204" pitchFamily="34" charset="0"/>
              <a:ea typeface="Calibri"/>
              <a:cs typeface="Calibri" panose="020F0502020204030204" pitchFamily="34" charset="0"/>
            </a:endParaRPr>
          </a:p>
          <a:p>
            <a:r>
              <a:rPr lang="en-GB" sz="2000" dirty="0">
                <a:latin typeface="Calibri" panose="020F0502020204030204" pitchFamily="34" charset="0"/>
                <a:ea typeface="Calibri" panose="020F0502020204030204" pitchFamily="34" charset="0"/>
                <a:cs typeface="Calibri" panose="020F0502020204030204" pitchFamily="34" charset="0"/>
              </a:rPr>
              <a:t>(</a:t>
            </a:r>
            <a:r>
              <a:rPr lang="sk-SK" sz="2000" dirty="0">
                <a:latin typeface="Calibri" panose="020F0502020204030204" pitchFamily="34" charset="0"/>
                <a:ea typeface="Calibri" panose="020F0502020204030204" pitchFamily="34" charset="0"/>
                <a:cs typeface="Calibri" panose="020F0502020204030204" pitchFamily="34" charset="0"/>
              </a:rPr>
              <a:t>15 </a:t>
            </a:r>
            <a:r>
              <a:rPr lang="sk-SK" sz="2000" dirty="0" err="1">
                <a:latin typeface="Calibri" panose="020F0502020204030204" pitchFamily="34" charset="0"/>
                <a:ea typeface="Calibri" panose="020F0502020204030204" pitchFamily="34" charset="0"/>
                <a:cs typeface="Calibri" panose="020F0502020204030204" pitchFamily="34" charset="0"/>
              </a:rPr>
              <a:t>districts</a:t>
            </a:r>
            <a:r>
              <a:rPr lang="sk-SK" sz="2000" dirty="0">
                <a:latin typeface="Calibri" panose="020F0502020204030204" pitchFamily="34" charset="0"/>
                <a:ea typeface="Calibri" panose="020F0502020204030204" pitchFamily="34" charset="0"/>
                <a:cs typeface="Calibri" panose="020F0502020204030204" pitchFamily="34" charset="0"/>
              </a:rPr>
              <a:t> – 2</a:t>
            </a:r>
            <a:r>
              <a:rPr lang="en-GB" sz="2000" dirty="0">
                <a:latin typeface="Calibri" panose="020F0502020204030204" pitchFamily="34" charset="0"/>
                <a:ea typeface="Calibri" panose="020F0502020204030204" pitchFamily="34" charset="0"/>
                <a:cs typeface="Calibri" panose="020F0502020204030204" pitchFamily="34" charset="0"/>
              </a:rPr>
              <a:t>1</a:t>
            </a:r>
            <a:r>
              <a:rPr lang="sk-SK" sz="2000" dirty="0">
                <a:latin typeface="Calibri" panose="020F0502020204030204" pitchFamily="34" charset="0"/>
                <a:ea typeface="Calibri" panose="020F0502020204030204" pitchFamily="34" charset="0"/>
                <a:cs typeface="Calibri" panose="020F0502020204030204" pitchFamily="34" charset="0"/>
              </a:rPr>
              <a:t> </a:t>
            </a:r>
            <a:r>
              <a:rPr lang="en-GB" sz="2000" dirty="0">
                <a:latin typeface="Calibri" panose="020F0502020204030204" pitchFamily="34" charset="0"/>
                <a:ea typeface="Calibri" panose="020F0502020204030204" pitchFamily="34" charset="0"/>
                <a:cs typeface="Calibri" panose="020F0502020204030204" pitchFamily="34" charset="0"/>
              </a:rPr>
              <a:t>%</a:t>
            </a:r>
            <a:r>
              <a:rPr lang="sk-SK" sz="2000" dirty="0">
                <a:latin typeface="Calibri" panose="020F0502020204030204" pitchFamily="34" charset="0"/>
                <a:ea typeface="Calibri" panose="020F0502020204030204" pitchFamily="34" charset="0"/>
                <a:cs typeface="Calibri" panose="020F0502020204030204" pitchFamily="34" charset="0"/>
              </a:rPr>
              <a:t> of </a:t>
            </a:r>
            <a:r>
              <a:rPr lang="sk-SK" sz="2000" dirty="0" err="1">
                <a:latin typeface="Calibri" panose="020F0502020204030204" pitchFamily="34" charset="0"/>
                <a:ea typeface="Calibri" panose="020F0502020204030204" pitchFamily="34" charset="0"/>
                <a:cs typeface="Calibri" panose="020F0502020204030204" pitchFamily="34" charset="0"/>
              </a:rPr>
              <a:t>the</a:t>
            </a:r>
            <a:r>
              <a:rPr lang="en-GB" sz="2000" dirty="0">
                <a:latin typeface="Calibri" panose="020F0502020204030204" pitchFamily="34" charset="0"/>
                <a:ea typeface="Calibri" panose="020F0502020204030204" pitchFamily="34" charset="0"/>
                <a:cs typeface="Calibri" panose="020F0502020204030204" pitchFamily="34" charset="0"/>
              </a:rPr>
              <a:t> SR)</a:t>
            </a:r>
            <a:endParaRPr lang="sk-SK" sz="2000" dirty="0">
              <a:latin typeface="Calibri" panose="020F0502020204030204" pitchFamily="34" charset="0"/>
              <a:ea typeface="Calibri" panose="020F0502020204030204" pitchFamily="34" charset="0"/>
              <a:cs typeface="Calibri" panose="020F0502020204030204" pitchFamily="34" charset="0"/>
            </a:endParaRPr>
          </a:p>
          <a:p>
            <a:r>
              <a:rPr lang="sk-SK" sz="2000" b="1" dirty="0">
                <a:latin typeface="Calibri" panose="020F0502020204030204" pitchFamily="34" charset="0"/>
                <a:cs typeface="Calibri" panose="020F0502020204030204" pitchFamily="34" charset="0"/>
              </a:rPr>
              <a:t>D</a:t>
            </a:r>
            <a:r>
              <a:rPr lang="en-GB" sz="2000" b="1" dirty="0" err="1">
                <a:latin typeface="Calibri" panose="020F0502020204030204" pitchFamily="34" charset="0"/>
                <a:cs typeface="Calibri" panose="020F0502020204030204" pitchFamily="34" charset="0"/>
              </a:rPr>
              <a:t>istricts</a:t>
            </a:r>
            <a:r>
              <a:rPr lang="sk-SK" sz="2000" b="1" dirty="0">
                <a:latin typeface="Calibri" panose="020F0502020204030204" pitchFamily="34" charset="0"/>
                <a:cs typeface="Calibri" panose="020F0502020204030204" pitchFamily="34" charset="0"/>
              </a:rPr>
              <a:t> in </a:t>
            </a:r>
            <a:r>
              <a:rPr lang="sk-SK" sz="2000" b="1" dirty="0" err="1">
                <a:latin typeface="Calibri" panose="020F0502020204030204" pitchFamily="34" charset="0"/>
                <a:cs typeface="Calibri" panose="020F0502020204030204" pitchFamily="34" charset="0"/>
              </a:rPr>
              <a:t>process</a:t>
            </a:r>
            <a:r>
              <a:rPr lang="en-GB" sz="2000" b="1" dirty="0">
                <a:latin typeface="Calibri" panose="020F0502020204030204" pitchFamily="34" charset="0"/>
                <a:cs typeface="Calibri" panose="020F0502020204030204" pitchFamily="34" charset="0"/>
              </a:rPr>
              <a:t>: </a:t>
            </a:r>
            <a:endParaRPr lang="sk-SK" sz="2000" b="1" dirty="0">
              <a:latin typeface="Calibri" panose="020F0502020204030204" pitchFamily="34" charset="0"/>
              <a:cs typeface="Calibri" panose="020F0502020204030204" pitchFamily="34" charset="0"/>
            </a:endParaRPr>
          </a:p>
          <a:p>
            <a:r>
              <a:rPr lang="en-GB" sz="2000" dirty="0" err="1">
                <a:latin typeface="Calibri" panose="020F0502020204030204" pitchFamily="34" charset="0"/>
                <a:ea typeface="Calibri"/>
                <a:cs typeface="Calibri" panose="020F0502020204030204" pitchFamily="34" charset="0"/>
              </a:rPr>
              <a:t>Čadca</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Liptovský</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Mikuláš</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Prievidza</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Rožňava</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Stará</a:t>
            </a:r>
            <a:r>
              <a:rPr lang="en-GB" sz="2000" dirty="0">
                <a:latin typeface="Calibri" panose="020F0502020204030204" pitchFamily="34" charset="0"/>
                <a:ea typeface="Calibri"/>
                <a:cs typeface="Calibri" panose="020F0502020204030204" pitchFamily="34" charset="0"/>
              </a:rPr>
              <a:t> </a:t>
            </a:r>
            <a:r>
              <a:rPr lang="en-GB" sz="2000" dirty="0" err="1">
                <a:latin typeface="Calibri" panose="020F0502020204030204" pitchFamily="34" charset="0"/>
                <a:ea typeface="Calibri"/>
                <a:cs typeface="Calibri" panose="020F0502020204030204" pitchFamily="34" charset="0"/>
              </a:rPr>
              <a:t>Ľubovňa</a:t>
            </a:r>
            <a:r>
              <a:rPr lang="en-GB" sz="2000" dirty="0">
                <a:latin typeface="Calibri" panose="020F0502020204030204" pitchFamily="34" charset="0"/>
                <a:ea typeface="Calibri"/>
                <a:cs typeface="Calibri" panose="020F0502020204030204" pitchFamily="34" charset="0"/>
              </a:rPr>
              <a:t>, Stropkov, </a:t>
            </a:r>
            <a:r>
              <a:rPr lang="en-GB" sz="2000" dirty="0" err="1">
                <a:latin typeface="Calibri" panose="020F0502020204030204" pitchFamily="34" charset="0"/>
                <a:ea typeface="Calibri"/>
                <a:cs typeface="Calibri" panose="020F0502020204030204" pitchFamily="34" charset="0"/>
              </a:rPr>
              <a:t>Svidník</a:t>
            </a:r>
            <a:r>
              <a:rPr lang="sk-SK" sz="2000" dirty="0">
                <a:latin typeface="Calibri" panose="020F0502020204030204" pitchFamily="34" charset="0"/>
                <a:ea typeface="Calibri"/>
                <a:cs typeface="Calibri" panose="020F0502020204030204" pitchFamily="34" charset="0"/>
              </a:rPr>
              <a:t>, Košice okolie, Trenčín, Košice, Partizánske</a:t>
            </a:r>
          </a:p>
          <a:p>
            <a:r>
              <a:rPr lang="sk-SK" sz="2000" dirty="0">
                <a:latin typeface="Calibri" panose="020F0502020204030204" pitchFamily="34" charset="0"/>
                <a:ea typeface="Calibri"/>
                <a:cs typeface="Calibri" panose="020F0502020204030204" pitchFamily="34" charset="0"/>
              </a:rPr>
              <a:t>(11 </a:t>
            </a:r>
            <a:r>
              <a:rPr lang="sk-SK" sz="2000" dirty="0" err="1">
                <a:latin typeface="Calibri" panose="020F0502020204030204" pitchFamily="34" charset="0"/>
                <a:ea typeface="Calibri"/>
                <a:cs typeface="Calibri" panose="020F0502020204030204" pitchFamily="34" charset="0"/>
              </a:rPr>
              <a:t>districts</a:t>
            </a:r>
            <a:r>
              <a:rPr lang="sk-SK" sz="2000" dirty="0">
                <a:latin typeface="Calibri" panose="020F0502020204030204" pitchFamily="34" charset="0"/>
                <a:ea typeface="Calibri"/>
                <a:cs typeface="Calibri" panose="020F0502020204030204" pitchFamily="34" charset="0"/>
              </a:rPr>
              <a:t> - </a:t>
            </a:r>
            <a:r>
              <a:rPr lang="en-GB" sz="2000" dirty="0">
                <a:latin typeface="Calibri" panose="020F0502020204030204" pitchFamily="34" charset="0"/>
                <a:ea typeface="Calibri"/>
                <a:cs typeface="Calibri" panose="020F0502020204030204" pitchFamily="34" charset="0"/>
              </a:rPr>
              <a:t>1</a:t>
            </a:r>
            <a:r>
              <a:rPr lang="sk-SK" sz="2000" dirty="0">
                <a:latin typeface="Calibri" panose="020F0502020204030204" pitchFamily="34" charset="0"/>
                <a:ea typeface="Calibri"/>
                <a:cs typeface="Calibri" panose="020F0502020204030204" pitchFamily="34" charset="0"/>
              </a:rPr>
              <a:t>5 </a:t>
            </a:r>
            <a:r>
              <a:rPr lang="en-GB" sz="2000" dirty="0">
                <a:latin typeface="Calibri" panose="020F0502020204030204" pitchFamily="34" charset="0"/>
                <a:ea typeface="Calibri"/>
                <a:cs typeface="Calibri" panose="020F0502020204030204" pitchFamily="34" charset="0"/>
              </a:rPr>
              <a:t>% </a:t>
            </a:r>
            <a:r>
              <a:rPr lang="sk-SK" sz="2000" dirty="0">
                <a:latin typeface="Calibri" panose="020F0502020204030204" pitchFamily="34" charset="0"/>
                <a:ea typeface="Calibri"/>
                <a:cs typeface="Calibri" panose="020F0502020204030204" pitchFamily="34" charset="0"/>
              </a:rPr>
              <a:t>of </a:t>
            </a:r>
            <a:r>
              <a:rPr lang="sk-SK" sz="2000" dirty="0" err="1">
                <a:latin typeface="Calibri" panose="020F0502020204030204" pitchFamily="34" charset="0"/>
                <a:ea typeface="Calibri"/>
                <a:cs typeface="Calibri" panose="020F0502020204030204" pitchFamily="34" charset="0"/>
              </a:rPr>
              <a:t>the</a:t>
            </a:r>
            <a:r>
              <a:rPr lang="sk-SK" sz="2000" dirty="0">
                <a:latin typeface="Calibri" panose="020F0502020204030204" pitchFamily="34" charset="0"/>
                <a:ea typeface="Calibri"/>
                <a:cs typeface="Calibri" panose="020F0502020204030204" pitchFamily="34" charset="0"/>
              </a:rPr>
              <a:t> </a:t>
            </a:r>
            <a:r>
              <a:rPr lang="en-GB" sz="2000" dirty="0">
                <a:latin typeface="Calibri" panose="020F0502020204030204" pitchFamily="34" charset="0"/>
                <a:ea typeface="Calibri"/>
                <a:cs typeface="Calibri" panose="020F0502020204030204" pitchFamily="34" charset="0"/>
              </a:rPr>
              <a:t>SR)</a:t>
            </a:r>
            <a:endParaRPr lang="sk-SK" sz="2000" dirty="0">
              <a:latin typeface="Calibri" panose="020F0502020204030204" pitchFamily="34" charset="0"/>
              <a:ea typeface="Calibri"/>
              <a:cs typeface="Calibri" panose="020F0502020204030204" pitchFamily="34" charset="0"/>
            </a:endParaRPr>
          </a:p>
          <a:p>
            <a:r>
              <a:rPr lang="en-GB" sz="2000" b="1" dirty="0">
                <a:latin typeface="Calibri" panose="020F0502020204030204" pitchFamily="34" charset="0"/>
                <a:cs typeface="Calibri" panose="020F0502020204030204" pitchFamily="34" charset="0"/>
              </a:rPr>
              <a:t>Finished districts</a:t>
            </a:r>
            <a:r>
              <a:rPr lang="sk-SK" sz="2000" b="1" dirty="0">
                <a:latin typeface="Calibri" panose="020F0502020204030204" pitchFamily="34" charset="0"/>
                <a:cs typeface="Calibri" panose="020F0502020204030204" pitchFamily="34" charset="0"/>
              </a:rPr>
              <a:t> +</a:t>
            </a:r>
            <a:r>
              <a:rPr lang="en-GB" sz="2000" b="1" dirty="0">
                <a:latin typeface="Calibri" panose="020F0502020204030204" pitchFamily="34" charset="0"/>
                <a:cs typeface="Calibri" panose="020F0502020204030204" pitchFamily="34" charset="0"/>
              </a:rPr>
              <a:t> districts</a:t>
            </a:r>
            <a:r>
              <a:rPr lang="sk-SK" sz="2000" b="1" dirty="0">
                <a:latin typeface="Calibri" panose="020F0502020204030204" pitchFamily="34" charset="0"/>
                <a:cs typeface="Calibri" panose="020F0502020204030204" pitchFamily="34" charset="0"/>
              </a:rPr>
              <a:t> in </a:t>
            </a:r>
            <a:r>
              <a:rPr lang="sk-SK" sz="2000" b="1" dirty="0" err="1">
                <a:latin typeface="Calibri" panose="020F0502020204030204" pitchFamily="34" charset="0"/>
                <a:cs typeface="Calibri" panose="020F0502020204030204" pitchFamily="34" charset="0"/>
              </a:rPr>
              <a:t>process</a:t>
            </a:r>
            <a:r>
              <a:rPr lang="sk-SK" sz="2000" b="1" dirty="0">
                <a:latin typeface="Calibri" panose="020F0502020204030204" pitchFamily="34" charset="0"/>
                <a:cs typeface="Calibri" panose="020F0502020204030204" pitchFamily="34" charset="0"/>
              </a:rPr>
              <a:t>: </a:t>
            </a:r>
          </a:p>
          <a:p>
            <a:r>
              <a:rPr lang="sk-SK" sz="2000" i="0" u="none" strike="noStrike" dirty="0">
                <a:solidFill>
                  <a:srgbClr val="000000"/>
                </a:solidFill>
                <a:effectLst/>
                <a:latin typeface="Calibri" panose="020F0502020204030204" pitchFamily="34" charset="0"/>
                <a:ea typeface="Calibri"/>
                <a:cs typeface="Calibri" panose="020F0502020204030204" pitchFamily="34" charset="0"/>
              </a:rPr>
              <a:t>26 </a:t>
            </a:r>
            <a:r>
              <a:rPr lang="sk-SK" sz="2000" i="0" u="none" strike="noStrike" dirty="0" err="1">
                <a:solidFill>
                  <a:srgbClr val="000000"/>
                </a:solidFill>
                <a:effectLst/>
                <a:latin typeface="Calibri" panose="020F0502020204030204" pitchFamily="34" charset="0"/>
                <a:ea typeface="Calibri"/>
                <a:cs typeface="Calibri" panose="020F0502020204030204" pitchFamily="34" charset="0"/>
              </a:rPr>
              <a:t>districts</a:t>
            </a:r>
            <a:r>
              <a:rPr lang="sk-SK" sz="2000" i="0" u="none" strike="noStrike" dirty="0">
                <a:solidFill>
                  <a:srgbClr val="000000"/>
                </a:solidFill>
                <a:effectLst/>
                <a:latin typeface="Calibri" panose="020F0502020204030204" pitchFamily="34" charset="0"/>
                <a:ea typeface="Calibri"/>
                <a:cs typeface="Calibri" panose="020F0502020204030204" pitchFamily="34" charset="0"/>
              </a:rPr>
              <a:t> = 36 %</a:t>
            </a:r>
            <a:r>
              <a:rPr lang="sk-SK" sz="2000" dirty="0">
                <a:latin typeface="Calibri" panose="020F0502020204030204" pitchFamily="34" charset="0"/>
                <a:ea typeface="Calibri"/>
                <a:cs typeface="Calibri" panose="020F0502020204030204" pitchFamily="34" charset="0"/>
              </a:rPr>
              <a:t> of 100 </a:t>
            </a:r>
            <a:r>
              <a:rPr lang="en-GB" sz="2000" dirty="0">
                <a:latin typeface="Calibri" panose="020F0502020204030204" pitchFamily="34" charset="0"/>
                <a:ea typeface="Calibri" panose="020F0502020204030204" pitchFamily="34" charset="0"/>
                <a:cs typeface="Calibri" panose="020F0502020204030204" pitchFamily="34" charset="0"/>
              </a:rPr>
              <a:t>%</a:t>
            </a:r>
            <a:endParaRPr lang="sk-SK" sz="2000" dirty="0">
              <a:latin typeface="Calibri" panose="020F0502020204030204" pitchFamily="34" charset="0"/>
              <a:ea typeface="Calibri" panose="020F0502020204030204" pitchFamily="34" charset="0"/>
              <a:cs typeface="Calibri" panose="020F0502020204030204" pitchFamily="34" charset="0"/>
            </a:endParaRPr>
          </a:p>
          <a:p>
            <a:endParaRPr lang="sk-SK" sz="2000" dirty="0">
              <a:latin typeface="Calibri" panose="020F0502020204030204" pitchFamily="34" charset="0"/>
              <a:ea typeface="Calibri"/>
              <a:cs typeface="Calibri" panose="020F0502020204030204" pitchFamily="34" charset="0"/>
            </a:endParaRPr>
          </a:p>
          <a:p>
            <a:r>
              <a:rPr lang="sk-SK" sz="2000" dirty="0">
                <a:latin typeface="Calibri" panose="020F0502020204030204" pitchFamily="34" charset="0"/>
                <a:cs typeface="Calibri" panose="020F0502020204030204" pitchFamily="34" charset="0"/>
              </a:rPr>
              <a:t>By 2015, </a:t>
            </a:r>
            <a:r>
              <a:rPr lang="sk-SK" sz="2000" dirty="0" err="1">
                <a:latin typeface="Calibri" panose="020F0502020204030204" pitchFamily="34" charset="0"/>
                <a:cs typeface="Calibri" panose="020F0502020204030204" pitchFamily="34" charset="0"/>
              </a:rPr>
              <a:t>the</a:t>
            </a:r>
            <a:r>
              <a:rPr lang="sk-SK" sz="2000" dirty="0">
                <a:latin typeface="Calibri" panose="020F0502020204030204" pitchFamily="34" charset="0"/>
                <a:cs typeface="Calibri" panose="020F0502020204030204" pitchFamily="34" charset="0"/>
              </a:rPr>
              <a:t> </a:t>
            </a:r>
            <a:r>
              <a:rPr lang="sk-SK" sz="2000" dirty="0" err="1">
                <a:latin typeface="Calibri" panose="020F0502020204030204" pitchFamily="34" charset="0"/>
                <a:cs typeface="Calibri" panose="020F0502020204030204" pitchFamily="34" charset="0"/>
              </a:rPr>
              <a:t>database</a:t>
            </a:r>
            <a:r>
              <a:rPr lang="sk-SK" sz="2000" dirty="0">
                <a:latin typeface="Calibri" panose="020F0502020204030204" pitchFamily="34" charset="0"/>
                <a:cs typeface="Calibri" panose="020F0502020204030204" pitchFamily="34" charset="0"/>
              </a:rPr>
              <a:t> </a:t>
            </a:r>
            <a:r>
              <a:rPr lang="sk-SK" sz="2000" dirty="0" err="1">
                <a:latin typeface="Calibri" panose="020F0502020204030204" pitchFamily="34" charset="0"/>
                <a:cs typeface="Calibri" panose="020F0502020204030204" pitchFamily="34" charset="0"/>
              </a:rPr>
              <a:t>contained</a:t>
            </a:r>
            <a:r>
              <a:rPr lang="sk-SK" sz="2000" dirty="0">
                <a:latin typeface="Calibri" panose="020F0502020204030204" pitchFamily="34" charset="0"/>
                <a:cs typeface="Calibri" panose="020F0502020204030204" pitchFamily="34" charset="0"/>
              </a:rPr>
              <a:t> 135 562 </a:t>
            </a:r>
            <a:r>
              <a:rPr lang="sk-SK" sz="2000" dirty="0" err="1">
                <a:latin typeface="Calibri" panose="020F0502020204030204" pitchFamily="34" charset="0"/>
                <a:cs typeface="Calibri" panose="020F0502020204030204" pitchFamily="34" charset="0"/>
              </a:rPr>
              <a:t>standardised</a:t>
            </a:r>
            <a:r>
              <a:rPr lang="sk-SK" sz="2000" dirty="0">
                <a:latin typeface="Calibri" panose="020F0502020204030204" pitchFamily="34" charset="0"/>
                <a:cs typeface="Calibri" panose="020F0502020204030204" pitchFamily="34" charset="0"/>
              </a:rPr>
              <a:t> </a:t>
            </a:r>
            <a:r>
              <a:rPr lang="sk-SK" sz="2000" dirty="0" err="1">
                <a:latin typeface="Calibri" panose="020F0502020204030204" pitchFamily="34" charset="0"/>
                <a:cs typeface="Calibri" panose="020F0502020204030204" pitchFamily="34" charset="0"/>
              </a:rPr>
              <a:t>names</a:t>
            </a:r>
            <a:r>
              <a:rPr lang="sk-SK" sz="2000" dirty="0">
                <a:latin typeface="Calibri" panose="020F0502020204030204" pitchFamily="34" charset="0"/>
                <a:cs typeface="Calibri" panose="020F0502020204030204" pitchFamily="34" charset="0"/>
              </a:rPr>
              <a:t>. </a:t>
            </a:r>
          </a:p>
          <a:p>
            <a:r>
              <a:rPr lang="sk-SK" sz="2000" dirty="0" err="1">
                <a:latin typeface="Calibri" panose="020F0502020204030204" pitchFamily="34" charset="0"/>
                <a:cs typeface="Calibri" panose="020F0502020204030204" pitchFamily="34" charset="0"/>
              </a:rPr>
              <a:t>Since</a:t>
            </a:r>
            <a:r>
              <a:rPr lang="sk-SK" sz="2000" dirty="0">
                <a:latin typeface="Calibri" panose="020F0502020204030204" pitchFamily="34" charset="0"/>
                <a:cs typeface="Calibri" panose="020F0502020204030204" pitchFamily="34" charset="0"/>
              </a:rPr>
              <a:t> 2015 (in </a:t>
            </a:r>
            <a:r>
              <a:rPr lang="sk-SK" sz="2000" dirty="0" err="1">
                <a:latin typeface="Calibri" panose="020F0502020204030204" pitchFamily="34" charset="0"/>
                <a:cs typeface="Calibri" panose="020F0502020204030204" pitchFamily="34" charset="0"/>
              </a:rPr>
              <a:t>scope</a:t>
            </a:r>
            <a:r>
              <a:rPr lang="sk-SK" sz="2000" dirty="0">
                <a:latin typeface="Calibri" panose="020F0502020204030204" pitchFamily="34" charset="0"/>
                <a:cs typeface="Calibri" panose="020F0502020204030204" pitchFamily="34" charset="0"/>
              </a:rPr>
              <a:t> of </a:t>
            </a:r>
            <a:r>
              <a:rPr lang="sk-SK" sz="2000" dirty="0" err="1">
                <a:latin typeface="Calibri" panose="020F0502020204030204" pitchFamily="34" charset="0"/>
                <a:cs typeface="Calibri" panose="020F0502020204030204" pitchFamily="34" charset="0"/>
              </a:rPr>
              <a:t>the</a:t>
            </a:r>
            <a:r>
              <a:rPr lang="sk-SK" sz="2000" dirty="0">
                <a:latin typeface="Calibri" panose="020F0502020204030204" pitchFamily="34" charset="0"/>
                <a:cs typeface="Calibri" panose="020F0502020204030204" pitchFamily="34" charset="0"/>
              </a:rPr>
              <a:t> </a:t>
            </a:r>
            <a:r>
              <a:rPr lang="sk-SK" sz="2000" dirty="0" err="1">
                <a:latin typeface="Calibri" panose="020F0502020204030204" pitchFamily="34" charset="0"/>
                <a:cs typeface="Calibri" panose="020F0502020204030204" pitchFamily="34" charset="0"/>
              </a:rPr>
              <a:t>project</a:t>
            </a:r>
            <a:r>
              <a:rPr lang="sk-SK" sz="2000" dirty="0">
                <a:latin typeface="Calibri" panose="020F0502020204030204" pitchFamily="34" charset="0"/>
                <a:cs typeface="Calibri" panose="020F0502020204030204" pitchFamily="34" charset="0"/>
              </a:rPr>
              <a:t>), 15 728 </a:t>
            </a:r>
            <a:r>
              <a:rPr lang="sk-SK" sz="2000" dirty="0" err="1">
                <a:latin typeface="Calibri" panose="020F0502020204030204" pitchFamily="34" charset="0"/>
                <a:cs typeface="Calibri" panose="020F0502020204030204" pitchFamily="34" charset="0"/>
              </a:rPr>
              <a:t>standardised</a:t>
            </a:r>
            <a:r>
              <a:rPr lang="sk-SK" sz="2000" dirty="0">
                <a:latin typeface="Calibri" panose="020F0502020204030204" pitchFamily="34" charset="0"/>
                <a:cs typeface="Calibri" panose="020F0502020204030204" pitchFamily="34" charset="0"/>
              </a:rPr>
              <a:t> </a:t>
            </a:r>
            <a:r>
              <a:rPr lang="sk-SK" sz="2000" dirty="0" err="1">
                <a:latin typeface="Calibri" panose="020F0502020204030204" pitchFamily="34" charset="0"/>
                <a:cs typeface="Calibri" panose="020F0502020204030204" pitchFamily="34" charset="0"/>
              </a:rPr>
              <a:t>names</a:t>
            </a:r>
            <a:r>
              <a:rPr lang="sk-SK" sz="2000" dirty="0">
                <a:latin typeface="Calibri" panose="020F0502020204030204" pitchFamily="34" charset="0"/>
                <a:cs typeface="Calibri" panose="020F0502020204030204" pitchFamily="34" charset="0"/>
              </a:rPr>
              <a:t> </a:t>
            </a:r>
            <a:r>
              <a:rPr lang="sk-SK" sz="2000" dirty="0" err="1">
                <a:latin typeface="Calibri" panose="020F0502020204030204" pitchFamily="34" charset="0"/>
                <a:cs typeface="Calibri" panose="020F0502020204030204" pitchFamily="34" charset="0"/>
              </a:rPr>
              <a:t>were</a:t>
            </a:r>
            <a:r>
              <a:rPr lang="sk-SK" sz="2000" dirty="0">
                <a:latin typeface="Calibri" panose="020F0502020204030204" pitchFamily="34" charset="0"/>
                <a:cs typeface="Calibri" panose="020F0502020204030204" pitchFamily="34" charset="0"/>
              </a:rPr>
              <a:t> </a:t>
            </a:r>
            <a:r>
              <a:rPr lang="sk-SK" sz="2000" dirty="0" err="1">
                <a:latin typeface="Calibri" panose="020F0502020204030204" pitchFamily="34" charset="0"/>
                <a:cs typeface="Calibri" panose="020F0502020204030204" pitchFamily="34" charset="0"/>
              </a:rPr>
              <a:t>added</a:t>
            </a:r>
            <a:r>
              <a:rPr lang="sk-SK" sz="2000" dirty="0">
                <a:latin typeface="Calibri" panose="020F0502020204030204" pitchFamily="34" charset="0"/>
                <a:cs typeface="Calibri" panose="020F0502020204030204" pitchFamily="34" charset="0"/>
              </a:rPr>
              <a:t>.</a:t>
            </a:r>
          </a:p>
        </p:txBody>
      </p:sp>
      <p:sp>
        <p:nvSpPr>
          <p:cNvPr id="6" name="BlokTextu 5">
            <a:extLst>
              <a:ext uri="{FF2B5EF4-FFF2-40B4-BE49-F238E27FC236}">
                <a16:creationId xmlns:a16="http://schemas.microsoft.com/office/drawing/2014/main" id="{7A4AECF7-BE08-0CA7-D6A4-0EDE73EABD8B}"/>
              </a:ext>
            </a:extLst>
          </p:cNvPr>
          <p:cNvSpPr txBox="1"/>
          <p:nvPr/>
        </p:nvSpPr>
        <p:spPr>
          <a:xfrm>
            <a:off x="4764694" y="734765"/>
            <a:ext cx="2537806" cy="461665"/>
          </a:xfrm>
          <a:prstGeom prst="rect">
            <a:avLst/>
          </a:prstGeom>
          <a:noFill/>
        </p:spPr>
        <p:txBody>
          <a:bodyPr wrap="square" rtlCol="0">
            <a:spAutoFit/>
          </a:bodyPr>
          <a:lstStyle/>
          <a:p>
            <a:r>
              <a:rPr lang="sk-SK" sz="2400" b="1" dirty="0">
                <a:solidFill>
                  <a:schemeClr val="accent1"/>
                </a:solidFill>
                <a:latin typeface="Calibri" panose="020F0502020204030204" pitchFamily="34" charset="0"/>
                <a:cs typeface="Calibri" panose="020F0502020204030204" pitchFamily="34" charset="0"/>
              </a:rPr>
              <a:t>PROJECT STATUS</a:t>
            </a:r>
          </a:p>
        </p:txBody>
      </p:sp>
      <p:sp>
        <p:nvSpPr>
          <p:cNvPr id="2" name="Zástupný objekt pre číslo snímky 1">
            <a:extLst>
              <a:ext uri="{FF2B5EF4-FFF2-40B4-BE49-F238E27FC236}">
                <a16:creationId xmlns:a16="http://schemas.microsoft.com/office/drawing/2014/main" id="{8E993797-4CAC-D2A1-95AD-50D48FF63770}"/>
              </a:ext>
            </a:extLst>
          </p:cNvPr>
          <p:cNvSpPr>
            <a:spLocks noGrp="1"/>
          </p:cNvSpPr>
          <p:nvPr>
            <p:ph type="sldNum" sz="quarter" idx="12"/>
          </p:nvPr>
        </p:nvSpPr>
        <p:spPr/>
        <p:txBody>
          <a:bodyPr/>
          <a:lstStyle/>
          <a:p>
            <a:fld id="{6CB39E08-E0E5-4B1A-8F7D-08FE7678A3B6}" type="slidenum">
              <a:rPr lang="en-US" smtClean="0"/>
              <a:t>23</a:t>
            </a:fld>
            <a:endParaRPr lang="en-US"/>
          </a:p>
        </p:txBody>
      </p:sp>
    </p:spTree>
    <p:extLst>
      <p:ext uri="{BB962C8B-B14F-4D97-AF65-F5344CB8AC3E}">
        <p14:creationId xmlns:p14="http://schemas.microsoft.com/office/powerpoint/2010/main" val="24064093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kTextu 4">
            <a:extLst>
              <a:ext uri="{FF2B5EF4-FFF2-40B4-BE49-F238E27FC236}">
                <a16:creationId xmlns:a16="http://schemas.microsoft.com/office/drawing/2014/main" id="{9E62794E-D75B-3DC6-FB7C-81B7E70EE07D}"/>
              </a:ext>
            </a:extLst>
          </p:cNvPr>
          <p:cNvSpPr txBox="1"/>
          <p:nvPr/>
        </p:nvSpPr>
        <p:spPr>
          <a:xfrm>
            <a:off x="1064998" y="720474"/>
            <a:ext cx="9859297" cy="461665"/>
          </a:xfrm>
          <a:prstGeom prst="rect">
            <a:avLst/>
          </a:prstGeom>
          <a:noFill/>
        </p:spPr>
        <p:txBody>
          <a:bodyPr wrap="square" lIns="91440" tIns="45720" rIns="91440" bIns="45720" rtlCol="0" anchor="t">
            <a:spAutoFit/>
          </a:bodyPr>
          <a:lstStyle/>
          <a:p>
            <a:pPr algn="ctr"/>
            <a:r>
              <a:rPr lang="sk-SK" sz="2400" b="1" cap="all">
                <a:solidFill>
                  <a:schemeClr val="accent1"/>
                </a:solidFill>
                <a:latin typeface="Calibri"/>
                <a:ea typeface="Calibri"/>
                <a:cs typeface="Calibri"/>
              </a:rPr>
              <a:t>GEOGRAPHICAL NAMES ARE AVAILABLE FOR FREE</a:t>
            </a:r>
          </a:p>
        </p:txBody>
      </p:sp>
      <p:sp>
        <p:nvSpPr>
          <p:cNvPr id="6" name="BlokTextu 5">
            <a:extLst>
              <a:ext uri="{FF2B5EF4-FFF2-40B4-BE49-F238E27FC236}">
                <a16:creationId xmlns:a16="http://schemas.microsoft.com/office/drawing/2014/main" id="{5D2575E2-F1F6-05CD-3832-4C3EABD37D11}"/>
              </a:ext>
            </a:extLst>
          </p:cNvPr>
          <p:cNvSpPr txBox="1"/>
          <p:nvPr/>
        </p:nvSpPr>
        <p:spPr>
          <a:xfrm>
            <a:off x="1425413" y="1224680"/>
            <a:ext cx="8429788" cy="1200329"/>
          </a:xfrm>
          <a:prstGeom prst="rect">
            <a:avLst/>
          </a:prstGeom>
          <a:noFill/>
        </p:spPr>
        <p:txBody>
          <a:bodyPr wrap="square" rtlCol="0">
            <a:spAutoFit/>
          </a:bodyPr>
          <a:lstStyle/>
          <a:p>
            <a:pPr algn="ctr"/>
            <a:r>
              <a:rPr lang="sk-SK" b="1" err="1">
                <a:latin typeface="Calibri" panose="020F0502020204030204" pitchFamily="34" charset="0"/>
                <a:cs typeface="Calibri" panose="020F0502020204030204" pitchFamily="34" charset="0"/>
              </a:rPr>
              <a:t>Formats</a:t>
            </a:r>
            <a:r>
              <a:rPr lang="sk-SK" b="1">
                <a:latin typeface="Calibri" panose="020F0502020204030204" pitchFamily="34" charset="0"/>
                <a:cs typeface="Calibri" panose="020F0502020204030204" pitchFamily="34" charset="0"/>
              </a:rPr>
              <a:t>:</a:t>
            </a:r>
          </a:p>
          <a:p>
            <a:r>
              <a:rPr lang="sk-SK"/>
              <a:t>GPKG		</a:t>
            </a:r>
            <a:r>
              <a:rPr lang="sk-SK" err="1"/>
              <a:t>EsriSHP</a:t>
            </a:r>
            <a:r>
              <a:rPr lang="sk-SK"/>
              <a:t>		</a:t>
            </a:r>
            <a:r>
              <a:rPr lang="sk-SK" err="1"/>
              <a:t>Esri</a:t>
            </a:r>
            <a:r>
              <a:rPr lang="sk-SK"/>
              <a:t> GDB	CSV</a:t>
            </a:r>
          </a:p>
          <a:p>
            <a:r>
              <a:rPr lang="sk-SK">
                <a:latin typeface="Calibri" panose="020F0502020204030204" pitchFamily="34" charset="0"/>
                <a:cs typeface="Calibri" panose="020F0502020204030204" pitchFamily="34" charset="0"/>
                <a:hlinkClick r:id="rId2"/>
              </a:rPr>
              <a:t>https://www.geoportal.sk/sk/zbgis/na-stiahnutie/</a:t>
            </a:r>
            <a:endParaRPr lang="sk-SK">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sk-SK"/>
          </a:p>
        </p:txBody>
      </p:sp>
      <p:sp>
        <p:nvSpPr>
          <p:cNvPr id="7" name="BlokTextu 6">
            <a:extLst>
              <a:ext uri="{FF2B5EF4-FFF2-40B4-BE49-F238E27FC236}">
                <a16:creationId xmlns:a16="http://schemas.microsoft.com/office/drawing/2014/main" id="{3BDAE833-E478-8980-EC73-5D9DF30526C1}"/>
              </a:ext>
            </a:extLst>
          </p:cNvPr>
          <p:cNvSpPr txBox="1"/>
          <p:nvPr/>
        </p:nvSpPr>
        <p:spPr>
          <a:xfrm>
            <a:off x="1914188" y="2306032"/>
            <a:ext cx="9829800" cy="461665"/>
          </a:xfrm>
          <a:prstGeom prst="rect">
            <a:avLst/>
          </a:prstGeom>
          <a:noFill/>
        </p:spPr>
        <p:txBody>
          <a:bodyPr wrap="square" rtlCol="0">
            <a:spAutoFit/>
          </a:bodyPr>
          <a:lstStyle/>
          <a:p>
            <a:r>
              <a:rPr lang="en-US" sz="2400" b="1" cap="all">
                <a:solidFill>
                  <a:schemeClr val="accent1"/>
                </a:solidFill>
                <a:latin typeface="Calibri" panose="020F0502020204030204" pitchFamily="34" charset="0"/>
                <a:cs typeface="Calibri" panose="020F0502020204030204" pitchFamily="34" charset="0"/>
              </a:rPr>
              <a:t>Freely available map services WITH GEOGRAPHICAL NAMES </a:t>
            </a:r>
            <a:endParaRPr lang="sk-SK"/>
          </a:p>
        </p:txBody>
      </p:sp>
      <p:sp>
        <p:nvSpPr>
          <p:cNvPr id="9" name="BlokTextu 8">
            <a:extLst>
              <a:ext uri="{FF2B5EF4-FFF2-40B4-BE49-F238E27FC236}">
                <a16:creationId xmlns:a16="http://schemas.microsoft.com/office/drawing/2014/main" id="{BE20CDC3-3E15-6B90-6ED5-E221FC846A75}"/>
              </a:ext>
            </a:extLst>
          </p:cNvPr>
          <p:cNvSpPr txBox="1"/>
          <p:nvPr/>
        </p:nvSpPr>
        <p:spPr>
          <a:xfrm>
            <a:off x="1425413" y="2922837"/>
            <a:ext cx="8032821" cy="646331"/>
          </a:xfrm>
          <a:prstGeom prst="rect">
            <a:avLst/>
          </a:prstGeom>
          <a:noFill/>
        </p:spPr>
        <p:txBody>
          <a:bodyPr wrap="square">
            <a:spAutoFit/>
          </a:bodyPr>
          <a:lstStyle/>
          <a:p>
            <a:r>
              <a:rPr lang="sk-SK" b="1">
                <a:latin typeface="Calibri" panose="020F0502020204030204" pitchFamily="34" charset="0"/>
                <a:cs typeface="Calibri" panose="020F0502020204030204" pitchFamily="34" charset="0"/>
              </a:rPr>
              <a:t>Web </a:t>
            </a:r>
            <a:r>
              <a:rPr lang="sk-SK" b="1" err="1">
                <a:latin typeface="Calibri" panose="020F0502020204030204" pitchFamily="34" charset="0"/>
                <a:cs typeface="Calibri" panose="020F0502020204030204" pitchFamily="34" charset="0"/>
              </a:rPr>
              <a:t>Map</a:t>
            </a:r>
            <a:r>
              <a:rPr lang="sk-SK" b="1">
                <a:latin typeface="Calibri" panose="020F0502020204030204" pitchFamily="34" charset="0"/>
                <a:cs typeface="Calibri" panose="020F0502020204030204" pitchFamily="34" charset="0"/>
              </a:rPr>
              <a:t> Service WMS</a:t>
            </a:r>
          </a:p>
          <a:p>
            <a:r>
              <a:rPr lang="sk-SK">
                <a:hlinkClick r:id="rId3"/>
              </a:rPr>
              <a:t>https://www.geoportal.sk/sk/sluzby/mapove-sluzby/wms/wms-zbgis.html</a:t>
            </a:r>
            <a:endParaRPr lang="sk-SK"/>
          </a:p>
        </p:txBody>
      </p:sp>
      <p:sp>
        <p:nvSpPr>
          <p:cNvPr id="11" name="BlokTextu 10">
            <a:extLst>
              <a:ext uri="{FF2B5EF4-FFF2-40B4-BE49-F238E27FC236}">
                <a16:creationId xmlns:a16="http://schemas.microsoft.com/office/drawing/2014/main" id="{1110CCC6-A610-8EBD-165A-E28224187CBE}"/>
              </a:ext>
            </a:extLst>
          </p:cNvPr>
          <p:cNvSpPr txBox="1"/>
          <p:nvPr/>
        </p:nvSpPr>
        <p:spPr>
          <a:xfrm>
            <a:off x="1425413" y="4843117"/>
            <a:ext cx="8128000" cy="646331"/>
          </a:xfrm>
          <a:prstGeom prst="rect">
            <a:avLst/>
          </a:prstGeom>
          <a:noFill/>
        </p:spPr>
        <p:txBody>
          <a:bodyPr wrap="square" rtlCol="0">
            <a:spAutoFit/>
          </a:bodyPr>
          <a:lstStyle/>
          <a:p>
            <a:r>
              <a:rPr lang="sk-SK" b="1">
                <a:latin typeface="Calibri" panose="020F0502020204030204" pitchFamily="34" charset="0"/>
                <a:cs typeface="Calibri" panose="020F0502020204030204" pitchFamily="34" charset="0"/>
              </a:rPr>
              <a:t>Web Feature Service WFS</a:t>
            </a:r>
          </a:p>
          <a:p>
            <a:r>
              <a:rPr lang="sk-SK">
                <a:hlinkClick r:id="rId4"/>
              </a:rPr>
              <a:t>https://www.geoportal.sk/sk/sluzby/mapove-sluzby/wfs/</a:t>
            </a:r>
            <a:endParaRPr lang="sk-SK"/>
          </a:p>
        </p:txBody>
      </p:sp>
      <p:pic>
        <p:nvPicPr>
          <p:cNvPr id="2" name="Obrázok 1">
            <a:extLst>
              <a:ext uri="{FF2B5EF4-FFF2-40B4-BE49-F238E27FC236}">
                <a16:creationId xmlns:a16="http://schemas.microsoft.com/office/drawing/2014/main" id="{50A0214D-42E4-2F13-CFC0-59A78EBF7AF4}"/>
              </a:ext>
            </a:extLst>
          </p:cNvPr>
          <p:cNvPicPr>
            <a:picLocks noChangeAspect="1"/>
          </p:cNvPicPr>
          <p:nvPr/>
        </p:nvPicPr>
        <p:blipFill rotWithShape="1">
          <a:blip r:embed="rId5">
            <a:extLst>
              <a:ext uri="{28A0092B-C50C-407E-A947-70E740481C1C}">
                <a14:useLocalDpi xmlns:a14="http://schemas.microsoft.com/office/drawing/2010/main" val="0"/>
              </a:ext>
            </a:extLst>
          </a:blip>
          <a:srcRect r="2822"/>
          <a:stretch/>
        </p:blipFill>
        <p:spPr>
          <a:xfrm>
            <a:off x="816042" y="3674132"/>
            <a:ext cx="10764000" cy="988983"/>
          </a:xfrm>
          <a:prstGeom prst="rect">
            <a:avLst/>
          </a:prstGeom>
          <a:effectLst>
            <a:outerShdw blurRad="63500" sx="102000" sy="102000" algn="ctr" rotWithShape="0">
              <a:prstClr val="black">
                <a:alpha val="40000"/>
              </a:prstClr>
            </a:outerShdw>
          </a:effectLst>
        </p:spPr>
      </p:pic>
      <p:pic>
        <p:nvPicPr>
          <p:cNvPr id="3" name="Obrázok 2" descr="Obrázok, na ktorom je text, písmo, snímka obrazovky&#10;&#10;Automaticky generovaný popis">
            <a:extLst>
              <a:ext uri="{FF2B5EF4-FFF2-40B4-BE49-F238E27FC236}">
                <a16:creationId xmlns:a16="http://schemas.microsoft.com/office/drawing/2014/main" id="{50C01F74-3E83-8632-4850-F525BD31B136}"/>
              </a:ext>
            </a:extLst>
          </p:cNvPr>
          <p:cNvPicPr>
            <a:picLocks noChangeAspect="1"/>
          </p:cNvPicPr>
          <p:nvPr/>
        </p:nvPicPr>
        <p:blipFill rotWithShape="1">
          <a:blip r:embed="rId6">
            <a:extLst>
              <a:ext uri="{28A0092B-C50C-407E-A947-70E740481C1C}">
                <a14:useLocalDpi xmlns:a14="http://schemas.microsoft.com/office/drawing/2010/main" val="0"/>
              </a:ext>
            </a:extLst>
          </a:blip>
          <a:srcRect t="12382" b="40433"/>
          <a:stretch/>
        </p:blipFill>
        <p:spPr>
          <a:xfrm>
            <a:off x="816043" y="5540210"/>
            <a:ext cx="10763250" cy="1173017"/>
          </a:xfrm>
          <a:prstGeom prst="rect">
            <a:avLst/>
          </a:prstGeom>
          <a:effectLst>
            <a:outerShdw blurRad="63500" sx="102000" sy="102000" algn="ctr" rotWithShape="0">
              <a:prstClr val="black">
                <a:alpha val="40000"/>
              </a:prstClr>
            </a:outerShdw>
          </a:effectLst>
        </p:spPr>
      </p:pic>
      <p:sp>
        <p:nvSpPr>
          <p:cNvPr id="4" name="Zástupný objekt pre číslo snímky 3">
            <a:extLst>
              <a:ext uri="{FF2B5EF4-FFF2-40B4-BE49-F238E27FC236}">
                <a16:creationId xmlns:a16="http://schemas.microsoft.com/office/drawing/2014/main" id="{CEEA2F7F-40BC-E830-9007-62A4CC4DE1D6}"/>
              </a:ext>
            </a:extLst>
          </p:cNvPr>
          <p:cNvSpPr>
            <a:spLocks noGrp="1"/>
          </p:cNvSpPr>
          <p:nvPr>
            <p:ph type="sldNum" sz="quarter" idx="12"/>
          </p:nvPr>
        </p:nvSpPr>
        <p:spPr/>
        <p:txBody>
          <a:bodyPr/>
          <a:lstStyle/>
          <a:p>
            <a:fld id="{6CB39E08-E0E5-4B1A-8F7D-08FE7678A3B6}" type="slidenum">
              <a:rPr lang="en-US" smtClean="0"/>
              <a:t>24</a:t>
            </a:fld>
            <a:endParaRPr lang="en-US"/>
          </a:p>
        </p:txBody>
      </p:sp>
    </p:spTree>
    <p:extLst>
      <p:ext uri="{BB962C8B-B14F-4D97-AF65-F5344CB8AC3E}">
        <p14:creationId xmlns:p14="http://schemas.microsoft.com/office/powerpoint/2010/main" val="39188456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B233D1-864E-CD71-0692-9A56A16B186A}"/>
              </a:ext>
            </a:extLst>
          </p:cNvPr>
          <p:cNvSpPr>
            <a:spLocks noGrp="1"/>
          </p:cNvSpPr>
          <p:nvPr>
            <p:ph type="title"/>
          </p:nvPr>
        </p:nvSpPr>
        <p:spPr>
          <a:xfrm>
            <a:off x="610942" y="745210"/>
            <a:ext cx="11106150" cy="554531"/>
          </a:xfrm>
        </p:spPr>
        <p:txBody>
          <a:bodyPr>
            <a:noAutofit/>
          </a:bodyPr>
          <a:lstStyle/>
          <a:p>
            <a:r>
              <a:rPr lang="en-US" sz="2400" b="1" cap="all" dirty="0">
                <a:solidFill>
                  <a:srgbClr val="D56A17"/>
                </a:solidFill>
                <a:latin typeface="Calibri" panose="020F0502020204030204" pitchFamily="34" charset="0"/>
                <a:cs typeface="Calibri" panose="020F0502020204030204" pitchFamily="34" charset="0"/>
              </a:rPr>
              <a:t>Publication of the results of the </a:t>
            </a:r>
            <a:r>
              <a:rPr lang="en-US" sz="2400" b="1" cap="all" dirty="0" err="1">
                <a:solidFill>
                  <a:srgbClr val="D56A17"/>
                </a:solidFill>
                <a:latin typeface="Calibri" panose="020F0502020204030204" pitchFamily="34" charset="0"/>
                <a:cs typeface="Calibri" panose="020F0502020204030204" pitchFamily="34" charset="0"/>
              </a:rPr>
              <a:t>standardisation</a:t>
            </a:r>
            <a:r>
              <a:rPr lang="en-US" sz="2400" b="1" cap="all" dirty="0">
                <a:solidFill>
                  <a:srgbClr val="D56A17"/>
                </a:solidFill>
                <a:latin typeface="Calibri" panose="020F0502020204030204" pitchFamily="34" charset="0"/>
                <a:cs typeface="Calibri" panose="020F0502020204030204" pitchFamily="34" charset="0"/>
              </a:rPr>
              <a:t> of geographical names</a:t>
            </a:r>
          </a:p>
        </p:txBody>
      </p:sp>
      <p:pic>
        <p:nvPicPr>
          <p:cNvPr id="7" name="Picture 2">
            <a:extLst>
              <a:ext uri="{FF2B5EF4-FFF2-40B4-BE49-F238E27FC236}">
                <a16:creationId xmlns:a16="http://schemas.microsoft.com/office/drawing/2014/main" id="{86EAFA79-927D-A510-94AE-28A9E33E785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01" t="12261" r="8782" b="12031"/>
          <a:stretch/>
        </p:blipFill>
        <p:spPr bwMode="auto">
          <a:xfrm>
            <a:off x="8107453" y="2149245"/>
            <a:ext cx="3547208" cy="1919037"/>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Obrázok 7">
            <a:extLst>
              <a:ext uri="{FF2B5EF4-FFF2-40B4-BE49-F238E27FC236}">
                <a16:creationId xmlns:a16="http://schemas.microsoft.com/office/drawing/2014/main" id="{C4FE91F0-B91A-AA13-2979-F9F7A17CD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6996" y="1679834"/>
            <a:ext cx="2111129" cy="2978925"/>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3" name="Slide Number Placeholder 5">
            <a:extLst>
              <a:ext uri="{FF2B5EF4-FFF2-40B4-BE49-F238E27FC236}">
                <a16:creationId xmlns:a16="http://schemas.microsoft.com/office/drawing/2014/main" id="{D0DFA0E5-4A12-8A07-54A7-E72F9FEDDB99}"/>
              </a:ext>
            </a:extLst>
          </p:cNvPr>
          <p:cNvSpPr>
            <a:spLocks noGrp="1"/>
          </p:cNvSpPr>
          <p:nvPr>
            <p:ph type="sldNum" sz="quarter" idx="12"/>
          </p:nvPr>
        </p:nvSpPr>
        <p:spPr>
          <a:xfrm>
            <a:off x="10710710" y="6449535"/>
            <a:ext cx="932279" cy="308453"/>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FAE4C1A-77DB-4702-BC27-716D25204027}" type="slidenum">
              <a:rPr kumimoji="0" lang="en-US" sz="900" b="0" i="0" u="none" strike="noStrike" kern="1200" cap="none" spc="0" normalizeH="0" baseline="0" noProof="0" smtClean="0">
                <a:ln>
                  <a:noFill/>
                </a:ln>
                <a:solidFill>
                  <a:srgbClr val="000000"/>
                </a:solidFill>
                <a:effectLst/>
                <a:uLnTx/>
                <a:uFillTx/>
                <a:latin typeface="Univers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900" b="0" i="0" u="none" strike="noStrike" kern="1200" cap="none" spc="0" normalizeH="0" baseline="0" noProof="0">
              <a:ln>
                <a:noFill/>
              </a:ln>
              <a:solidFill>
                <a:srgbClr val="000000"/>
              </a:solidFill>
              <a:effectLst/>
              <a:uLnTx/>
              <a:uFillTx/>
              <a:latin typeface="Univers Light"/>
              <a:ea typeface="+mn-ea"/>
              <a:cs typeface="+mn-cs"/>
            </a:endParaRPr>
          </a:p>
        </p:txBody>
      </p:sp>
      <p:grpSp>
        <p:nvGrpSpPr>
          <p:cNvPr id="12" name="Skupina 11">
            <a:extLst>
              <a:ext uri="{FF2B5EF4-FFF2-40B4-BE49-F238E27FC236}">
                <a16:creationId xmlns:a16="http://schemas.microsoft.com/office/drawing/2014/main" id="{06C1A53F-7180-5DC2-A228-F6FB0951E61F}"/>
              </a:ext>
            </a:extLst>
          </p:cNvPr>
          <p:cNvGrpSpPr/>
          <p:nvPr/>
        </p:nvGrpSpPr>
        <p:grpSpPr>
          <a:xfrm>
            <a:off x="428128" y="1554131"/>
            <a:ext cx="4629540" cy="3230333"/>
            <a:chOff x="2945331" y="1913470"/>
            <a:chExt cx="4629540" cy="3230333"/>
          </a:xfrm>
          <a:effectLst>
            <a:outerShdw blurRad="63500" sx="102000" sy="102000" algn="ctr" rotWithShape="0">
              <a:prstClr val="black">
                <a:alpha val="40000"/>
              </a:prstClr>
            </a:outerShdw>
          </a:effectLst>
        </p:grpSpPr>
        <p:pic>
          <p:nvPicPr>
            <p:cNvPr id="5" name="Obrázok 4">
              <a:extLst>
                <a:ext uri="{FF2B5EF4-FFF2-40B4-BE49-F238E27FC236}">
                  <a16:creationId xmlns:a16="http://schemas.microsoft.com/office/drawing/2014/main" id="{6BE69A47-9A57-342B-8E15-D92AF390772E}"/>
                </a:ext>
              </a:extLst>
            </p:cNvPr>
            <p:cNvPicPr>
              <a:picLocks noChangeAspect="1"/>
            </p:cNvPicPr>
            <p:nvPr/>
          </p:nvPicPr>
          <p:blipFill>
            <a:blip r:embed="rId4"/>
            <a:stretch>
              <a:fillRect/>
            </a:stretch>
          </p:blipFill>
          <p:spPr>
            <a:xfrm>
              <a:off x="2945331" y="1913470"/>
              <a:ext cx="4629540" cy="3230333"/>
            </a:xfrm>
            <a:prstGeom prst="rect">
              <a:avLst/>
            </a:prstGeom>
            <a:effectLst>
              <a:outerShdw blurRad="50800" dist="38100" dir="2700000" algn="tl" rotWithShape="0">
                <a:prstClr val="black">
                  <a:alpha val="40000"/>
                </a:prstClr>
              </a:outerShdw>
            </a:effectLst>
          </p:spPr>
        </p:pic>
        <p:sp>
          <p:nvSpPr>
            <p:cNvPr id="11" name="Obdĺžnik 10">
              <a:extLst>
                <a:ext uri="{FF2B5EF4-FFF2-40B4-BE49-F238E27FC236}">
                  <a16:creationId xmlns:a16="http://schemas.microsoft.com/office/drawing/2014/main" id="{812A5697-134D-63C2-1A1A-EB99ED3F729A}"/>
                </a:ext>
              </a:extLst>
            </p:cNvPr>
            <p:cNvSpPr/>
            <p:nvPr/>
          </p:nvSpPr>
          <p:spPr>
            <a:xfrm>
              <a:off x="4056361" y="3740102"/>
              <a:ext cx="831898" cy="6875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BlokTextu 8">
            <a:extLst>
              <a:ext uri="{FF2B5EF4-FFF2-40B4-BE49-F238E27FC236}">
                <a16:creationId xmlns:a16="http://schemas.microsoft.com/office/drawing/2014/main" id="{1E315EF5-EF61-1EF5-73E8-F89221EBDED2}"/>
              </a:ext>
            </a:extLst>
          </p:cNvPr>
          <p:cNvSpPr txBox="1"/>
          <p:nvPr/>
        </p:nvSpPr>
        <p:spPr>
          <a:xfrm>
            <a:off x="8475526" y="4878169"/>
            <a:ext cx="3406758" cy="1323439"/>
          </a:xfrm>
          <a:prstGeom prst="rect">
            <a:avLst/>
          </a:prstGeom>
          <a:noFill/>
        </p:spPr>
        <p:txBody>
          <a:bodyPr wrap="square" lIns="91440" tIns="45720" rIns="91440" bIns="45720" rtlCol="0" anchor="t">
            <a:spAutoFit/>
          </a:bodyPr>
          <a:lstStyle/>
          <a:p>
            <a:r>
              <a:rPr lang="sk-SK" sz="2000">
                <a:latin typeface="Calibri"/>
                <a:cs typeface="Calibri"/>
                <a:hlinkClick r:id="rId5"/>
              </a:rPr>
              <a:t>https://www.skgeodesy.sk/sk/ugkk/rezortne-periodika/#Spravodajca</a:t>
            </a:r>
            <a:endParaRPr lang="sk-SK" sz="2000">
              <a:latin typeface="Calibri"/>
              <a:cs typeface="Calibri"/>
            </a:endParaRPr>
          </a:p>
          <a:p>
            <a:endParaRPr lang="sk-SK" sz="2000">
              <a:latin typeface="Calibri" panose="020F0502020204030204" pitchFamily="34" charset="0"/>
              <a:cs typeface="Calibri" panose="020F0502020204030204" pitchFamily="34" charset="0"/>
            </a:endParaRPr>
          </a:p>
        </p:txBody>
      </p:sp>
      <p:sp>
        <p:nvSpPr>
          <p:cNvPr id="14" name="BlokTextu 13">
            <a:extLst>
              <a:ext uri="{FF2B5EF4-FFF2-40B4-BE49-F238E27FC236}">
                <a16:creationId xmlns:a16="http://schemas.microsoft.com/office/drawing/2014/main" id="{54CED1B9-92C9-07EF-DAD9-2599F184B365}"/>
              </a:ext>
            </a:extLst>
          </p:cNvPr>
          <p:cNvSpPr txBox="1"/>
          <p:nvPr/>
        </p:nvSpPr>
        <p:spPr>
          <a:xfrm>
            <a:off x="5016439" y="5016669"/>
            <a:ext cx="3406758" cy="1323439"/>
          </a:xfrm>
          <a:prstGeom prst="rect">
            <a:avLst/>
          </a:prstGeom>
          <a:noFill/>
        </p:spPr>
        <p:txBody>
          <a:bodyPr wrap="square" lIns="91440" tIns="45720" rIns="91440" bIns="45720" rtlCol="0" anchor="t">
            <a:spAutoFit/>
          </a:bodyPr>
          <a:lstStyle/>
          <a:p>
            <a:r>
              <a:rPr lang="sk-SK" sz="2000">
                <a:latin typeface="Calibri"/>
                <a:cs typeface="Calibri"/>
                <a:hlinkClick r:id="rId6"/>
              </a:rPr>
              <a:t>https://www.skgeodesy.sk/sk/ugkk/rezortne-periodika/#Nazinfo</a:t>
            </a:r>
            <a:endParaRPr lang="sk-SK" sz="2000">
              <a:latin typeface="Calibri"/>
              <a:cs typeface="Calibri"/>
            </a:endParaRPr>
          </a:p>
          <a:p>
            <a:endParaRPr lang="sk-SK" sz="2000">
              <a:latin typeface="Calibri" panose="020F0502020204030204" pitchFamily="34" charset="0"/>
              <a:cs typeface="Calibri" panose="020F0502020204030204" pitchFamily="34" charset="0"/>
            </a:endParaRPr>
          </a:p>
        </p:txBody>
      </p:sp>
      <p:sp>
        <p:nvSpPr>
          <p:cNvPr id="4" name="BlokTextu 3">
            <a:extLst>
              <a:ext uri="{FF2B5EF4-FFF2-40B4-BE49-F238E27FC236}">
                <a16:creationId xmlns:a16="http://schemas.microsoft.com/office/drawing/2014/main" id="{EBA650B7-D8ED-9BBA-F4BE-3B72AEC39055}"/>
              </a:ext>
            </a:extLst>
          </p:cNvPr>
          <p:cNvSpPr txBox="1"/>
          <p:nvPr/>
        </p:nvSpPr>
        <p:spPr>
          <a:xfrm>
            <a:off x="430937" y="5019764"/>
            <a:ext cx="4226355" cy="400110"/>
          </a:xfrm>
          <a:prstGeom prst="rect">
            <a:avLst/>
          </a:prstGeom>
          <a:noFill/>
        </p:spPr>
        <p:txBody>
          <a:bodyPr wrap="square" lIns="91440" tIns="45720" rIns="91440" bIns="45720" anchor="t">
            <a:spAutoFit/>
          </a:bodyPr>
          <a:lstStyle/>
          <a:p>
            <a:r>
              <a:rPr lang="sk-SK" sz="2000">
                <a:latin typeface="Calibri"/>
                <a:ea typeface="Calibri" panose="020F0502020204030204" pitchFamily="34" charset="0"/>
                <a:cs typeface="Calibri"/>
                <a:hlinkClick r:id="rId7"/>
              </a:rPr>
              <a:t>https://zbgis.skgeodesy.sk/mapka/</a:t>
            </a:r>
            <a:endParaRPr lang="sk-SK" sz="2000">
              <a:latin typeface="Calibri"/>
              <a:ea typeface="Calibri" panose="020F0502020204030204" pitchFamily="34" charset="0"/>
              <a:cs typeface="Calibri"/>
            </a:endParaRPr>
          </a:p>
        </p:txBody>
      </p:sp>
    </p:spTree>
    <p:extLst>
      <p:ext uri="{BB962C8B-B14F-4D97-AF65-F5344CB8AC3E}">
        <p14:creationId xmlns:p14="http://schemas.microsoft.com/office/powerpoint/2010/main" val="2372678523"/>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8"/>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Obrázok, na ktorom je text, mapa, snímka obrazovky&#10;&#10;Automaticky generovaný popis">
            <a:extLst>
              <a:ext uri="{FF2B5EF4-FFF2-40B4-BE49-F238E27FC236}">
                <a16:creationId xmlns:a16="http://schemas.microsoft.com/office/drawing/2014/main" id="{540312BF-A28E-4ACF-5C25-B531CFA1B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2545" y="803563"/>
            <a:ext cx="5344676" cy="5508000"/>
          </a:xfrm>
          <a:prstGeom prst="rect">
            <a:avLst/>
          </a:prstGeom>
          <a:ln>
            <a:solidFill>
              <a:schemeClr val="bg1">
                <a:lumMod val="50000"/>
              </a:schemeClr>
            </a:solidFill>
          </a:ln>
        </p:spPr>
      </p:pic>
      <p:sp>
        <p:nvSpPr>
          <p:cNvPr id="4" name="BlokTextu 3">
            <a:extLst>
              <a:ext uri="{FF2B5EF4-FFF2-40B4-BE49-F238E27FC236}">
                <a16:creationId xmlns:a16="http://schemas.microsoft.com/office/drawing/2014/main" id="{03E36F7B-FBF3-DF5F-F46C-BC2228A2F06F}"/>
              </a:ext>
            </a:extLst>
          </p:cNvPr>
          <p:cNvSpPr txBox="1"/>
          <p:nvPr/>
        </p:nvSpPr>
        <p:spPr>
          <a:xfrm>
            <a:off x="646546" y="920526"/>
            <a:ext cx="4193308" cy="830997"/>
          </a:xfrm>
          <a:prstGeom prst="rect">
            <a:avLst/>
          </a:prstGeom>
          <a:noFill/>
        </p:spPr>
        <p:txBody>
          <a:bodyPr wrap="square">
            <a:spAutoFit/>
          </a:bodyPr>
          <a:lstStyle/>
          <a:p>
            <a:r>
              <a:rPr lang="en-US" sz="2400" b="1" cap="all" dirty="0">
                <a:solidFill>
                  <a:schemeClr val="accent1"/>
                </a:solidFill>
                <a:latin typeface="Calibri" panose="020F0502020204030204" pitchFamily="34" charset="0"/>
                <a:cs typeface="Calibri" panose="020F0502020204030204" pitchFamily="34" charset="0"/>
              </a:rPr>
              <a:t>Searching in </a:t>
            </a:r>
            <a:r>
              <a:rPr lang="en-US" sz="2400" b="1" dirty="0">
                <a:solidFill>
                  <a:schemeClr val="accent1"/>
                </a:solidFill>
                <a:latin typeface="Calibri" panose="020F0502020204030204" pitchFamily="34" charset="0"/>
                <a:cs typeface="Calibri" panose="020F0502020204030204" pitchFamily="34" charset="0"/>
              </a:rPr>
              <a:t>"</a:t>
            </a:r>
            <a:r>
              <a:rPr lang="en-US" sz="2400" b="1" cap="all" dirty="0">
                <a:solidFill>
                  <a:schemeClr val="accent1"/>
                </a:solidFill>
                <a:latin typeface="Calibri" panose="020F0502020204030204" pitchFamily="34" charset="0"/>
                <a:cs typeface="Calibri" panose="020F0502020204030204" pitchFamily="34" charset="0"/>
              </a:rPr>
              <a:t>MAP</a:t>
            </a:r>
            <a:r>
              <a:rPr lang="sk-SK" sz="2400" b="1" cap="all" dirty="0">
                <a:solidFill>
                  <a:schemeClr val="accent1"/>
                </a:solidFill>
                <a:latin typeface="Calibri" panose="020F0502020204030204" pitchFamily="34" charset="0"/>
                <a:cs typeface="Calibri" panose="020F0502020204030204" pitchFamily="34" charset="0"/>
              </a:rPr>
              <a:t>KA</a:t>
            </a:r>
            <a:r>
              <a:rPr lang="en-US" sz="2400" b="1" dirty="0">
                <a:solidFill>
                  <a:schemeClr val="accent1"/>
                </a:solidFill>
                <a:latin typeface="Calibri" panose="020F0502020204030204" pitchFamily="34" charset="0"/>
                <a:cs typeface="Calibri" panose="020F0502020204030204" pitchFamily="34" charset="0"/>
              </a:rPr>
              <a:t>"</a:t>
            </a:r>
            <a:r>
              <a:rPr lang="en-US" sz="2400" b="1" cap="all" dirty="0">
                <a:solidFill>
                  <a:schemeClr val="accent1"/>
                </a:solidFill>
                <a:latin typeface="Calibri" panose="020F0502020204030204" pitchFamily="34" charset="0"/>
                <a:cs typeface="Calibri" panose="020F0502020204030204" pitchFamily="34" charset="0"/>
              </a:rPr>
              <a:t> </a:t>
            </a:r>
            <a:r>
              <a:rPr lang="sk-SK" sz="2400" b="1" cap="all" dirty="0">
                <a:solidFill>
                  <a:schemeClr val="accent1"/>
                </a:solidFill>
                <a:latin typeface="Calibri" panose="020F0502020204030204" pitchFamily="34" charset="0"/>
                <a:cs typeface="Calibri" panose="020F0502020204030204" pitchFamily="34" charset="0"/>
              </a:rPr>
              <a:t/>
            </a:r>
            <a:br>
              <a:rPr lang="sk-SK" sz="2400" b="1" cap="all" dirty="0">
                <a:solidFill>
                  <a:schemeClr val="accent1"/>
                </a:solidFill>
                <a:latin typeface="Calibri" panose="020F0502020204030204" pitchFamily="34" charset="0"/>
                <a:cs typeface="Calibri" panose="020F0502020204030204" pitchFamily="34" charset="0"/>
              </a:rPr>
            </a:br>
            <a:r>
              <a:rPr lang="en-US" sz="2400" b="1" cap="all" dirty="0">
                <a:solidFill>
                  <a:schemeClr val="accent1"/>
                </a:solidFill>
                <a:latin typeface="Calibri" panose="020F0502020204030204" pitchFamily="34" charset="0"/>
                <a:cs typeface="Calibri" panose="020F0502020204030204" pitchFamily="34" charset="0"/>
              </a:rPr>
              <a:t>by STANDARDI</a:t>
            </a:r>
            <a:r>
              <a:rPr lang="sk-SK" sz="2400" b="1" cap="all" dirty="0">
                <a:solidFill>
                  <a:schemeClr val="accent1"/>
                </a:solidFill>
                <a:latin typeface="Calibri" panose="020F0502020204030204" pitchFamily="34" charset="0"/>
                <a:cs typeface="Calibri" panose="020F0502020204030204" pitchFamily="34" charset="0"/>
              </a:rPr>
              <a:t>S</a:t>
            </a:r>
            <a:r>
              <a:rPr lang="en-US" sz="2400" b="1" cap="all" dirty="0">
                <a:solidFill>
                  <a:schemeClr val="accent1"/>
                </a:solidFill>
                <a:latin typeface="Calibri" panose="020F0502020204030204" pitchFamily="34" charset="0"/>
                <a:cs typeface="Calibri" panose="020F0502020204030204" pitchFamily="34" charset="0"/>
              </a:rPr>
              <a:t>ED name</a:t>
            </a:r>
            <a:endParaRPr lang="sk-SK" sz="2400" b="1" cap="all" dirty="0">
              <a:solidFill>
                <a:schemeClr val="accent1"/>
              </a:solidFill>
              <a:latin typeface="Calibri" panose="020F0502020204030204" pitchFamily="34" charset="0"/>
              <a:cs typeface="Calibri" panose="020F0502020204030204" pitchFamily="34" charset="0"/>
            </a:endParaRPr>
          </a:p>
        </p:txBody>
      </p:sp>
      <p:sp>
        <p:nvSpPr>
          <p:cNvPr id="2" name="Zástupný objekt pre číslo snímky 1">
            <a:extLst>
              <a:ext uri="{FF2B5EF4-FFF2-40B4-BE49-F238E27FC236}">
                <a16:creationId xmlns:a16="http://schemas.microsoft.com/office/drawing/2014/main" id="{C1CD8F36-06FE-B363-0FA5-8EB4C925C546}"/>
              </a:ext>
            </a:extLst>
          </p:cNvPr>
          <p:cNvSpPr>
            <a:spLocks noGrp="1"/>
          </p:cNvSpPr>
          <p:nvPr>
            <p:ph type="sldNum" sz="quarter" idx="12"/>
          </p:nvPr>
        </p:nvSpPr>
        <p:spPr/>
        <p:txBody>
          <a:bodyPr/>
          <a:lstStyle/>
          <a:p>
            <a:fld id="{6CB39E08-E0E5-4B1A-8F7D-08FE7678A3B6}" type="slidenum">
              <a:rPr lang="en-US" smtClean="0"/>
              <a:t>26</a:t>
            </a:fld>
            <a:endParaRPr lang="en-US"/>
          </a:p>
        </p:txBody>
      </p:sp>
    </p:spTree>
    <p:extLst>
      <p:ext uri="{BB962C8B-B14F-4D97-AF65-F5344CB8AC3E}">
        <p14:creationId xmlns:p14="http://schemas.microsoft.com/office/powerpoint/2010/main" val="27477111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Obrázok, na ktorom je mapa, text, atlas, diagram&#10;&#10;Automaticky generovaný popis">
            <a:extLst>
              <a:ext uri="{FF2B5EF4-FFF2-40B4-BE49-F238E27FC236}">
                <a16:creationId xmlns:a16="http://schemas.microsoft.com/office/drawing/2014/main" id="{7F18FD53-651E-D245-4BC4-411805583D85}"/>
              </a:ext>
            </a:extLst>
          </p:cNvPr>
          <p:cNvPicPr>
            <a:picLocks noChangeAspect="1"/>
          </p:cNvPicPr>
          <p:nvPr/>
        </p:nvPicPr>
        <p:blipFill rotWithShape="1">
          <a:blip r:embed="rId2">
            <a:extLst>
              <a:ext uri="{28A0092B-C50C-407E-A947-70E740481C1C}">
                <a14:useLocalDpi xmlns:a14="http://schemas.microsoft.com/office/drawing/2010/main" val="0"/>
              </a:ext>
            </a:extLst>
          </a:blip>
          <a:srcRect r="55617" b="65657"/>
          <a:stretch/>
        </p:blipFill>
        <p:spPr>
          <a:xfrm>
            <a:off x="455693" y="2355272"/>
            <a:ext cx="3404623" cy="2556000"/>
          </a:xfrm>
          <a:prstGeom prst="rect">
            <a:avLst/>
          </a:prstGeom>
          <a:ln>
            <a:solidFill>
              <a:schemeClr val="bg1">
                <a:lumMod val="50000"/>
              </a:schemeClr>
            </a:solidFill>
          </a:ln>
        </p:spPr>
      </p:pic>
      <p:pic>
        <p:nvPicPr>
          <p:cNvPr id="5" name="Obrázok 4" descr="Obrázok, na ktorom je text, mapa, atlas, diagram&#10;&#10;Automaticky generovaný popis">
            <a:extLst>
              <a:ext uri="{FF2B5EF4-FFF2-40B4-BE49-F238E27FC236}">
                <a16:creationId xmlns:a16="http://schemas.microsoft.com/office/drawing/2014/main" id="{A96D666C-05BD-EDF8-1E38-42710C267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364" y="801000"/>
            <a:ext cx="7035639" cy="5256000"/>
          </a:xfrm>
          <a:prstGeom prst="rect">
            <a:avLst/>
          </a:prstGeom>
          <a:ln>
            <a:solidFill>
              <a:schemeClr val="bg1">
                <a:lumMod val="50000"/>
              </a:schemeClr>
            </a:solidFill>
          </a:ln>
        </p:spPr>
      </p:pic>
      <p:sp>
        <p:nvSpPr>
          <p:cNvPr id="6" name="BlokTextu 5">
            <a:extLst>
              <a:ext uri="{FF2B5EF4-FFF2-40B4-BE49-F238E27FC236}">
                <a16:creationId xmlns:a16="http://schemas.microsoft.com/office/drawing/2014/main" id="{164C82D2-F323-DE42-25C0-B9E1E400A678}"/>
              </a:ext>
            </a:extLst>
          </p:cNvPr>
          <p:cNvSpPr txBox="1"/>
          <p:nvPr/>
        </p:nvSpPr>
        <p:spPr>
          <a:xfrm>
            <a:off x="600364" y="997528"/>
            <a:ext cx="3509818" cy="830997"/>
          </a:xfrm>
          <a:prstGeom prst="rect">
            <a:avLst/>
          </a:prstGeom>
          <a:noFill/>
        </p:spPr>
        <p:txBody>
          <a:bodyPr wrap="square" rtlCol="0">
            <a:spAutoFit/>
          </a:bodyPr>
          <a:lstStyle/>
          <a:p>
            <a:r>
              <a:rPr lang="en-US" sz="2400" b="1" cap="all">
                <a:solidFill>
                  <a:schemeClr val="accent1"/>
                </a:solidFill>
                <a:latin typeface="Calibri" panose="020F0502020204030204" pitchFamily="34" charset="0"/>
                <a:cs typeface="Calibri" panose="020F0502020204030204" pitchFamily="34" charset="0"/>
              </a:rPr>
              <a:t>Searching in </a:t>
            </a:r>
            <a:r>
              <a:rPr lang="en-US" sz="2400" b="1">
                <a:solidFill>
                  <a:schemeClr val="accent1"/>
                </a:solidFill>
                <a:latin typeface="Calibri" panose="020F0502020204030204" pitchFamily="34" charset="0"/>
                <a:cs typeface="Calibri" panose="020F0502020204030204" pitchFamily="34" charset="0"/>
              </a:rPr>
              <a:t>"</a:t>
            </a:r>
            <a:r>
              <a:rPr lang="en-US" sz="2400" b="1" cap="all">
                <a:solidFill>
                  <a:schemeClr val="accent1"/>
                </a:solidFill>
                <a:latin typeface="Calibri" panose="020F0502020204030204" pitchFamily="34" charset="0"/>
                <a:cs typeface="Calibri" panose="020F0502020204030204" pitchFamily="34" charset="0"/>
              </a:rPr>
              <a:t>MAP</a:t>
            </a:r>
            <a:r>
              <a:rPr lang="sk-SK" sz="2400" b="1" cap="all">
                <a:solidFill>
                  <a:schemeClr val="accent1"/>
                </a:solidFill>
                <a:latin typeface="Calibri" panose="020F0502020204030204" pitchFamily="34" charset="0"/>
                <a:cs typeface="Calibri" panose="020F0502020204030204" pitchFamily="34" charset="0"/>
              </a:rPr>
              <a:t>KA</a:t>
            </a:r>
            <a:r>
              <a:rPr lang="en-US" sz="2400" b="1">
                <a:solidFill>
                  <a:schemeClr val="accent1"/>
                </a:solidFill>
                <a:latin typeface="Calibri" panose="020F0502020204030204" pitchFamily="34" charset="0"/>
                <a:cs typeface="Calibri" panose="020F0502020204030204" pitchFamily="34" charset="0"/>
              </a:rPr>
              <a:t>"</a:t>
            </a:r>
            <a:r>
              <a:rPr lang="en-US" sz="2400" b="1" cap="all">
                <a:solidFill>
                  <a:schemeClr val="accent1"/>
                </a:solidFill>
                <a:latin typeface="Calibri" panose="020F0502020204030204" pitchFamily="34" charset="0"/>
                <a:cs typeface="Calibri" panose="020F0502020204030204" pitchFamily="34" charset="0"/>
              </a:rPr>
              <a:t> by variant name</a:t>
            </a:r>
            <a:endParaRPr lang="sk-SK" sz="2400" b="1" cap="all">
              <a:solidFill>
                <a:schemeClr val="accent1"/>
              </a:solidFill>
              <a:latin typeface="Calibri" panose="020F0502020204030204" pitchFamily="34" charset="0"/>
              <a:cs typeface="Calibri" panose="020F0502020204030204" pitchFamily="34" charset="0"/>
            </a:endParaRPr>
          </a:p>
        </p:txBody>
      </p:sp>
      <p:sp>
        <p:nvSpPr>
          <p:cNvPr id="2" name="Zástupný objekt pre číslo snímky 1">
            <a:extLst>
              <a:ext uri="{FF2B5EF4-FFF2-40B4-BE49-F238E27FC236}">
                <a16:creationId xmlns:a16="http://schemas.microsoft.com/office/drawing/2014/main" id="{6B3CFEBA-260B-ECD7-7BE7-9EC5B189B26A}"/>
              </a:ext>
            </a:extLst>
          </p:cNvPr>
          <p:cNvSpPr>
            <a:spLocks noGrp="1"/>
          </p:cNvSpPr>
          <p:nvPr>
            <p:ph type="sldNum" sz="quarter" idx="12"/>
          </p:nvPr>
        </p:nvSpPr>
        <p:spPr/>
        <p:txBody>
          <a:bodyPr/>
          <a:lstStyle/>
          <a:p>
            <a:fld id="{6CB39E08-E0E5-4B1A-8F7D-08FE7678A3B6}" type="slidenum">
              <a:rPr lang="en-US" smtClean="0"/>
              <a:t>27</a:t>
            </a:fld>
            <a:endParaRPr lang="en-US"/>
          </a:p>
        </p:txBody>
      </p:sp>
    </p:spTree>
    <p:extLst>
      <p:ext uri="{BB962C8B-B14F-4D97-AF65-F5344CB8AC3E}">
        <p14:creationId xmlns:p14="http://schemas.microsoft.com/office/powerpoint/2010/main" val="41958816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Obrázok, na ktorom je text, mapa, snímka obrazovky&#10;&#10;Automaticky generovaný popis">
            <a:extLst>
              <a:ext uri="{FF2B5EF4-FFF2-40B4-BE49-F238E27FC236}">
                <a16:creationId xmlns:a16="http://schemas.microsoft.com/office/drawing/2014/main" id="{678CCDE4-9EC7-DD5D-641F-1ACB1B9E9917}"/>
              </a:ext>
            </a:extLst>
          </p:cNvPr>
          <p:cNvPicPr>
            <a:picLocks noChangeAspect="1"/>
          </p:cNvPicPr>
          <p:nvPr/>
        </p:nvPicPr>
        <p:blipFill rotWithShape="1">
          <a:blip r:embed="rId2">
            <a:extLst>
              <a:ext uri="{28A0092B-C50C-407E-A947-70E740481C1C}">
                <a14:useLocalDpi xmlns:a14="http://schemas.microsoft.com/office/drawing/2010/main" val="0"/>
              </a:ext>
            </a:extLst>
          </a:blip>
          <a:srcRect b="7340"/>
          <a:stretch/>
        </p:blipFill>
        <p:spPr>
          <a:xfrm>
            <a:off x="3092407" y="757381"/>
            <a:ext cx="8464141" cy="5544000"/>
          </a:xfrm>
          <a:prstGeom prst="rect">
            <a:avLst/>
          </a:prstGeom>
          <a:ln>
            <a:solidFill>
              <a:schemeClr val="bg1">
                <a:lumMod val="50000"/>
              </a:schemeClr>
            </a:solidFill>
          </a:ln>
        </p:spPr>
      </p:pic>
      <p:sp>
        <p:nvSpPr>
          <p:cNvPr id="4" name="BlokTextu 3">
            <a:extLst>
              <a:ext uri="{FF2B5EF4-FFF2-40B4-BE49-F238E27FC236}">
                <a16:creationId xmlns:a16="http://schemas.microsoft.com/office/drawing/2014/main" id="{38FFFF18-2BE4-B06C-EA11-99CB8DE8E662}"/>
              </a:ext>
            </a:extLst>
          </p:cNvPr>
          <p:cNvSpPr txBox="1"/>
          <p:nvPr/>
        </p:nvSpPr>
        <p:spPr>
          <a:xfrm>
            <a:off x="389488" y="923450"/>
            <a:ext cx="2608893" cy="1569660"/>
          </a:xfrm>
          <a:prstGeom prst="rect">
            <a:avLst/>
          </a:prstGeom>
          <a:noFill/>
        </p:spPr>
        <p:txBody>
          <a:bodyPr wrap="square">
            <a:spAutoFit/>
          </a:bodyPr>
          <a:lstStyle/>
          <a:p>
            <a:r>
              <a:rPr lang="en-US" sz="2400" b="1" cap="all" dirty="0">
                <a:solidFill>
                  <a:schemeClr val="accent1"/>
                </a:solidFill>
                <a:latin typeface="Calibri" panose="020F0502020204030204" pitchFamily="34" charset="0"/>
                <a:cs typeface="Calibri" panose="020F0502020204030204" pitchFamily="34" charset="0"/>
              </a:rPr>
              <a:t>Searching </a:t>
            </a:r>
            <a:r>
              <a:rPr lang="sk-SK" sz="2400" b="1" cap="all" dirty="0">
                <a:solidFill>
                  <a:schemeClr val="accent1"/>
                </a:solidFill>
                <a:latin typeface="Calibri" panose="020F0502020204030204" pitchFamily="34" charset="0"/>
                <a:cs typeface="Calibri" panose="020F0502020204030204" pitchFamily="34" charset="0"/>
              </a:rPr>
              <a:t/>
            </a:r>
            <a:br>
              <a:rPr lang="sk-SK" sz="2400" b="1" cap="all" dirty="0">
                <a:solidFill>
                  <a:schemeClr val="accent1"/>
                </a:solidFill>
                <a:latin typeface="Calibri" panose="020F0502020204030204" pitchFamily="34" charset="0"/>
                <a:cs typeface="Calibri" panose="020F0502020204030204" pitchFamily="34" charset="0"/>
              </a:rPr>
            </a:br>
            <a:r>
              <a:rPr lang="en-US" sz="2400" b="1" cap="all" dirty="0">
                <a:solidFill>
                  <a:schemeClr val="accent1"/>
                </a:solidFill>
                <a:latin typeface="Calibri" panose="020F0502020204030204" pitchFamily="34" charset="0"/>
                <a:cs typeface="Calibri" panose="020F0502020204030204" pitchFamily="34" charset="0"/>
              </a:rPr>
              <a:t>in </a:t>
            </a:r>
            <a:r>
              <a:rPr lang="en-US" sz="2400" b="1" dirty="0">
                <a:solidFill>
                  <a:schemeClr val="accent1"/>
                </a:solidFill>
                <a:latin typeface="Calibri" panose="020F0502020204030204" pitchFamily="34" charset="0"/>
                <a:cs typeface="Calibri" panose="020F0502020204030204" pitchFamily="34" charset="0"/>
              </a:rPr>
              <a:t>"</a:t>
            </a:r>
            <a:r>
              <a:rPr lang="en-US" sz="2400" b="1" cap="all" dirty="0">
                <a:solidFill>
                  <a:schemeClr val="accent1"/>
                </a:solidFill>
                <a:latin typeface="Calibri" panose="020F0502020204030204" pitchFamily="34" charset="0"/>
                <a:cs typeface="Calibri" panose="020F0502020204030204" pitchFamily="34" charset="0"/>
              </a:rPr>
              <a:t>MAP</a:t>
            </a:r>
            <a:r>
              <a:rPr lang="sk-SK" sz="2400" b="1" cap="all" dirty="0">
                <a:solidFill>
                  <a:schemeClr val="accent1"/>
                </a:solidFill>
                <a:latin typeface="Calibri" panose="020F0502020204030204" pitchFamily="34" charset="0"/>
                <a:cs typeface="Calibri" panose="020F0502020204030204" pitchFamily="34" charset="0"/>
              </a:rPr>
              <a:t>KA</a:t>
            </a:r>
            <a:r>
              <a:rPr lang="en-US" sz="2400" b="1" dirty="0">
                <a:solidFill>
                  <a:schemeClr val="accent1"/>
                </a:solidFill>
                <a:latin typeface="Calibri" panose="020F0502020204030204" pitchFamily="34" charset="0"/>
                <a:cs typeface="Calibri" panose="020F0502020204030204" pitchFamily="34" charset="0"/>
              </a:rPr>
              <a:t>"</a:t>
            </a:r>
            <a:r>
              <a:rPr lang="en-US" sz="2400" b="1" cap="all" dirty="0">
                <a:solidFill>
                  <a:schemeClr val="accent1"/>
                </a:solidFill>
                <a:latin typeface="Calibri" panose="020F0502020204030204" pitchFamily="34" charset="0"/>
                <a:cs typeface="Calibri" panose="020F0502020204030204" pitchFamily="34" charset="0"/>
              </a:rPr>
              <a:t> </a:t>
            </a:r>
            <a:r>
              <a:rPr lang="sk-SK" sz="2400" b="1" cap="all" dirty="0">
                <a:solidFill>
                  <a:schemeClr val="accent1"/>
                </a:solidFill>
                <a:latin typeface="Calibri" panose="020F0502020204030204" pitchFamily="34" charset="0"/>
                <a:cs typeface="Calibri" panose="020F0502020204030204" pitchFamily="34" charset="0"/>
              </a:rPr>
              <a:t/>
            </a:r>
            <a:br>
              <a:rPr lang="sk-SK" sz="2400" b="1" cap="all" dirty="0">
                <a:solidFill>
                  <a:schemeClr val="accent1"/>
                </a:solidFill>
                <a:latin typeface="Calibri" panose="020F0502020204030204" pitchFamily="34" charset="0"/>
                <a:cs typeface="Calibri" panose="020F0502020204030204" pitchFamily="34" charset="0"/>
              </a:rPr>
            </a:br>
            <a:r>
              <a:rPr lang="en-US" sz="2400" b="1" cap="all" dirty="0">
                <a:solidFill>
                  <a:schemeClr val="accent1"/>
                </a:solidFill>
                <a:latin typeface="Calibri" panose="020F0502020204030204" pitchFamily="34" charset="0"/>
                <a:cs typeface="Calibri" panose="020F0502020204030204" pitchFamily="34" charset="0"/>
              </a:rPr>
              <a:t>by </a:t>
            </a:r>
            <a:r>
              <a:rPr lang="sk-SK" sz="2400" b="1" cap="all" dirty="0" err="1">
                <a:solidFill>
                  <a:schemeClr val="accent1"/>
                </a:solidFill>
                <a:latin typeface="Calibri" panose="020F0502020204030204" pitchFamily="34" charset="0"/>
                <a:cs typeface="Calibri" panose="020F0502020204030204" pitchFamily="34" charset="0"/>
              </a:rPr>
              <a:t>HISTORical</a:t>
            </a:r>
            <a:r>
              <a:rPr lang="en-US" sz="2400" b="1" cap="all" dirty="0">
                <a:solidFill>
                  <a:schemeClr val="accent1"/>
                </a:solidFill>
                <a:latin typeface="Calibri" panose="020F0502020204030204" pitchFamily="34" charset="0"/>
                <a:cs typeface="Calibri" panose="020F0502020204030204" pitchFamily="34" charset="0"/>
              </a:rPr>
              <a:t> </a:t>
            </a:r>
            <a:r>
              <a:rPr lang="sk-SK" sz="2400" b="1" cap="all" dirty="0">
                <a:solidFill>
                  <a:schemeClr val="accent1"/>
                </a:solidFill>
                <a:latin typeface="Calibri" panose="020F0502020204030204" pitchFamily="34" charset="0"/>
                <a:cs typeface="Calibri" panose="020F0502020204030204" pitchFamily="34" charset="0"/>
              </a:rPr>
              <a:t/>
            </a:r>
            <a:br>
              <a:rPr lang="sk-SK" sz="2400" b="1" cap="all" dirty="0">
                <a:solidFill>
                  <a:schemeClr val="accent1"/>
                </a:solidFill>
                <a:latin typeface="Calibri" panose="020F0502020204030204" pitchFamily="34" charset="0"/>
                <a:cs typeface="Calibri" panose="020F0502020204030204" pitchFamily="34" charset="0"/>
              </a:rPr>
            </a:br>
            <a:r>
              <a:rPr lang="en-US" sz="2400" b="1" cap="all" dirty="0">
                <a:solidFill>
                  <a:schemeClr val="accent1"/>
                </a:solidFill>
                <a:latin typeface="Calibri" panose="020F0502020204030204" pitchFamily="34" charset="0"/>
                <a:cs typeface="Calibri" panose="020F0502020204030204" pitchFamily="34" charset="0"/>
              </a:rPr>
              <a:t>name</a:t>
            </a:r>
            <a:endParaRPr lang="sk-SK" sz="2400" b="1" cap="all" dirty="0">
              <a:solidFill>
                <a:schemeClr val="accent1"/>
              </a:solidFill>
              <a:latin typeface="Calibri" panose="020F0502020204030204" pitchFamily="34" charset="0"/>
              <a:cs typeface="Calibri" panose="020F0502020204030204" pitchFamily="34" charset="0"/>
            </a:endParaRPr>
          </a:p>
        </p:txBody>
      </p:sp>
      <p:sp>
        <p:nvSpPr>
          <p:cNvPr id="2" name="Zástupný objekt pre číslo snímky 1">
            <a:extLst>
              <a:ext uri="{FF2B5EF4-FFF2-40B4-BE49-F238E27FC236}">
                <a16:creationId xmlns:a16="http://schemas.microsoft.com/office/drawing/2014/main" id="{70B20A56-B531-4A7E-BF17-7EB87AAAECA6}"/>
              </a:ext>
            </a:extLst>
          </p:cNvPr>
          <p:cNvSpPr>
            <a:spLocks noGrp="1"/>
          </p:cNvSpPr>
          <p:nvPr>
            <p:ph type="sldNum" sz="quarter" idx="12"/>
          </p:nvPr>
        </p:nvSpPr>
        <p:spPr/>
        <p:txBody>
          <a:bodyPr/>
          <a:lstStyle/>
          <a:p>
            <a:fld id="{6CB39E08-E0E5-4B1A-8F7D-08FE7678A3B6}" type="slidenum">
              <a:rPr lang="en-US" smtClean="0"/>
              <a:t>28</a:t>
            </a:fld>
            <a:endParaRPr lang="en-US"/>
          </a:p>
        </p:txBody>
      </p:sp>
    </p:spTree>
    <p:extLst>
      <p:ext uri="{BB962C8B-B14F-4D97-AF65-F5344CB8AC3E}">
        <p14:creationId xmlns:p14="http://schemas.microsoft.com/office/powerpoint/2010/main" val="33629287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54EB52-D3E9-3415-79E1-9D38184964FE}"/>
              </a:ext>
            </a:extLst>
          </p:cNvPr>
          <p:cNvSpPr>
            <a:spLocks noGrp="1"/>
          </p:cNvSpPr>
          <p:nvPr>
            <p:ph type="title"/>
          </p:nvPr>
        </p:nvSpPr>
        <p:spPr>
          <a:xfrm>
            <a:off x="1059321" y="734105"/>
            <a:ext cx="10009180" cy="909244"/>
          </a:xfrm>
        </p:spPr>
        <p:txBody>
          <a:bodyPr>
            <a:noAutofit/>
          </a:bodyPr>
          <a:lstStyle/>
          <a:p>
            <a:r>
              <a:rPr lang="en-GB" sz="2400" b="1" cap="all" dirty="0">
                <a:latin typeface="Calibri" panose="020F0502020204030204" pitchFamily="34" charset="0"/>
                <a:cs typeface="Calibri" panose="020F0502020204030204" pitchFamily="34" charset="0"/>
              </a:rPr>
              <a:t>project </a:t>
            </a:r>
            <a:r>
              <a:rPr lang="en-US" sz="2400" b="1" dirty="0">
                <a:solidFill>
                  <a:schemeClr val="accent1"/>
                </a:solidFill>
                <a:latin typeface="Calibri" panose="020F0502020204030204" pitchFamily="34" charset="0"/>
                <a:cs typeface="Calibri" panose="020F0502020204030204" pitchFamily="34" charset="0"/>
              </a:rPr>
              <a:t>"</a:t>
            </a:r>
            <a:r>
              <a:rPr lang="en-GB" sz="2400" b="1" cap="all" dirty="0">
                <a:latin typeface="Calibri" panose="020F0502020204030204" pitchFamily="34" charset="0"/>
                <a:cs typeface="Calibri" panose="020F0502020204030204" pitchFamily="34" charset="0"/>
              </a:rPr>
              <a:t>Comprehensive </a:t>
            </a:r>
            <a:r>
              <a:rPr lang="sk-SK" sz="2400" b="1" cap="all" dirty="0">
                <a:latin typeface="Calibri" panose="020F0502020204030204" pitchFamily="34" charset="0"/>
                <a:cs typeface="Calibri" panose="020F0502020204030204" pitchFamily="34" charset="0"/>
              </a:rPr>
              <a:t>R</a:t>
            </a:r>
            <a:r>
              <a:rPr lang="en-GB" sz="2400" b="1" cap="all" dirty="0" err="1">
                <a:latin typeface="Calibri" panose="020F0502020204030204" pitchFamily="34" charset="0"/>
                <a:cs typeface="Calibri" panose="020F0502020204030204" pitchFamily="34" charset="0"/>
              </a:rPr>
              <a:t>evision</a:t>
            </a:r>
            <a:r>
              <a:rPr lang="en-GB" sz="2400" b="1" cap="all" dirty="0">
                <a:latin typeface="Calibri" panose="020F0502020204030204" pitchFamily="34" charset="0"/>
                <a:cs typeface="Calibri" panose="020F0502020204030204" pitchFamily="34" charset="0"/>
              </a:rPr>
              <a:t> and </a:t>
            </a:r>
            <a:r>
              <a:rPr lang="sk-SK" sz="2400" b="1" cap="all" dirty="0">
                <a:latin typeface="Calibri" panose="020F0502020204030204" pitchFamily="34" charset="0"/>
                <a:cs typeface="Calibri" panose="020F0502020204030204" pitchFamily="34" charset="0"/>
              </a:rPr>
              <a:t>U</a:t>
            </a:r>
            <a:r>
              <a:rPr lang="en-GB" sz="2400" b="1" cap="all" dirty="0" err="1">
                <a:latin typeface="Calibri" panose="020F0502020204030204" pitchFamily="34" charset="0"/>
                <a:cs typeface="Calibri" panose="020F0502020204030204" pitchFamily="34" charset="0"/>
              </a:rPr>
              <a:t>pdating</a:t>
            </a:r>
            <a:r>
              <a:rPr lang="en-GB" sz="2400" b="1" cap="all" dirty="0">
                <a:latin typeface="Calibri" panose="020F0502020204030204" pitchFamily="34" charset="0"/>
                <a:cs typeface="Calibri" panose="020F0502020204030204" pitchFamily="34" charset="0"/>
              </a:rPr>
              <a:t> of </a:t>
            </a:r>
            <a:r>
              <a:rPr lang="sk-SK" sz="2400" b="1" cap="all" dirty="0" err="1">
                <a:latin typeface="Calibri" panose="020F0502020204030204" pitchFamily="34" charset="0"/>
                <a:cs typeface="Calibri" panose="020F0502020204030204" pitchFamily="34" charset="0"/>
              </a:rPr>
              <a:t>Geonames</a:t>
            </a:r>
            <a:r>
              <a:rPr lang="en-GB" sz="2400" b="1" cap="all" dirty="0">
                <a:latin typeface="Calibri" panose="020F0502020204030204" pitchFamily="34" charset="0"/>
                <a:cs typeface="Calibri" panose="020F0502020204030204" pitchFamily="34" charset="0"/>
              </a:rPr>
              <a:t> in the </a:t>
            </a:r>
            <a:r>
              <a:rPr lang="en-GB" sz="2400" b="1" cap="all" dirty="0" err="1">
                <a:latin typeface="Calibri" panose="020F0502020204030204" pitchFamily="34" charset="0"/>
                <a:cs typeface="Calibri" panose="020F0502020204030204" pitchFamily="34" charset="0"/>
              </a:rPr>
              <a:t>Tatra</a:t>
            </a:r>
            <a:r>
              <a:rPr lang="sk-SK" sz="2400" b="1" cap="all" dirty="0">
                <a:latin typeface="Calibri" panose="020F0502020204030204" pitchFamily="34" charset="0"/>
                <a:cs typeface="Calibri" panose="020F0502020204030204" pitchFamily="34" charset="0"/>
              </a:rPr>
              <a:t> </a:t>
            </a:r>
            <a:r>
              <a:rPr lang="sk-SK" sz="2400" b="1" cap="all" dirty="0" err="1">
                <a:latin typeface="Calibri" panose="020F0502020204030204" pitchFamily="34" charset="0"/>
                <a:cs typeface="Calibri" panose="020F0502020204030204" pitchFamily="34" charset="0"/>
              </a:rPr>
              <a:t>Mountain</a:t>
            </a:r>
            <a:r>
              <a:rPr lang="en-GB" sz="2400" b="1" cap="all" dirty="0">
                <a:latin typeface="Calibri" panose="020F0502020204030204" pitchFamily="34" charset="0"/>
                <a:cs typeface="Calibri" panose="020F0502020204030204" pitchFamily="34" charset="0"/>
              </a:rPr>
              <a:t>s</a:t>
            </a:r>
            <a:r>
              <a:rPr lang="sk-SK" sz="2400" b="1" cap="all" dirty="0">
                <a:latin typeface="Calibri" panose="020F0502020204030204" pitchFamily="34" charset="0"/>
                <a:cs typeface="Calibri" panose="020F0502020204030204" pitchFamily="34" charset="0"/>
              </a:rPr>
              <a:t>,</a:t>
            </a:r>
            <a:r>
              <a:rPr lang="en-GB" sz="2400" b="1" cap="all" dirty="0">
                <a:latin typeface="Calibri" panose="020F0502020204030204" pitchFamily="34" charset="0"/>
                <a:ea typeface="Calibri" panose="020F0502020204030204" pitchFamily="34" charset="0"/>
                <a:cs typeface="Calibri" panose="020F0502020204030204" pitchFamily="34" charset="0"/>
              </a:rPr>
              <a:t> </a:t>
            </a:r>
            <a:r>
              <a:rPr lang="sk-SK" sz="2400" b="1" cap="all" dirty="0" err="1">
                <a:latin typeface="Calibri" panose="020F0502020204030204" pitchFamily="34" charset="0"/>
                <a:ea typeface="Calibri" panose="020F0502020204030204" pitchFamily="34" charset="0"/>
                <a:cs typeface="Calibri" panose="020F0502020204030204" pitchFamily="34" charset="0"/>
              </a:rPr>
              <a:t>including</a:t>
            </a:r>
            <a:r>
              <a:rPr lang="sk-SK" sz="2400" b="1" cap="all" dirty="0">
                <a:latin typeface="Calibri" panose="020F0502020204030204" pitchFamily="34" charset="0"/>
                <a:ea typeface="Calibri" panose="020F0502020204030204" pitchFamily="34" charset="0"/>
                <a:cs typeface="Calibri" panose="020F0502020204030204" pitchFamily="34" charset="0"/>
              </a:rPr>
              <a:t> r</a:t>
            </a:r>
            <a:r>
              <a:rPr lang="en-GB" sz="2400" b="1" cap="all" dirty="0" err="1">
                <a:latin typeface="Calibri" panose="020F0502020204030204" pitchFamily="34" charset="0"/>
                <a:ea typeface="Calibri" panose="020F0502020204030204" pitchFamily="34" charset="0"/>
                <a:cs typeface="Calibri" panose="020F0502020204030204" pitchFamily="34" charset="0"/>
              </a:rPr>
              <a:t>efinement</a:t>
            </a:r>
            <a:r>
              <a:rPr lang="en-GB" sz="2400" b="1" cap="all" dirty="0">
                <a:latin typeface="Calibri" panose="020F0502020204030204" pitchFamily="34" charset="0"/>
                <a:ea typeface="Calibri" panose="020F0502020204030204" pitchFamily="34" charset="0"/>
                <a:cs typeface="Calibri" panose="020F0502020204030204" pitchFamily="34" charset="0"/>
              </a:rPr>
              <a:t> of heights and positions </a:t>
            </a:r>
            <a:r>
              <a:rPr lang="sk-SK" sz="2400" b="1" cap="all" dirty="0">
                <a:latin typeface="Calibri" panose="020F0502020204030204" pitchFamily="34" charset="0"/>
                <a:ea typeface="Calibri" panose="020F0502020204030204" pitchFamily="34" charset="0"/>
                <a:cs typeface="Calibri" panose="020F0502020204030204" pitchFamily="34" charset="0"/>
              </a:rPr>
              <a:t/>
            </a:r>
            <a:br>
              <a:rPr lang="sk-SK" sz="2400" b="1" cap="all" dirty="0">
                <a:latin typeface="Calibri" panose="020F0502020204030204" pitchFamily="34" charset="0"/>
                <a:ea typeface="Calibri" panose="020F0502020204030204" pitchFamily="34" charset="0"/>
                <a:cs typeface="Calibri" panose="020F0502020204030204" pitchFamily="34" charset="0"/>
              </a:rPr>
            </a:br>
            <a:r>
              <a:rPr lang="en-GB" sz="2400" b="1" cap="all" dirty="0">
                <a:latin typeface="Calibri" panose="020F0502020204030204" pitchFamily="34" charset="0"/>
                <a:ea typeface="Calibri" panose="020F0502020204030204" pitchFamily="34" charset="0"/>
                <a:cs typeface="Calibri" panose="020F0502020204030204" pitchFamily="34" charset="0"/>
              </a:rPr>
              <a:t>of objects </a:t>
            </a:r>
            <a:r>
              <a:rPr lang="sk-SK" sz="2400" b="1" cap="all" dirty="0" err="1">
                <a:latin typeface="Calibri" panose="020F0502020204030204" pitchFamily="34" charset="0"/>
                <a:ea typeface="Calibri" panose="020F0502020204030204" pitchFamily="34" charset="0"/>
                <a:cs typeface="Calibri" panose="020F0502020204030204" pitchFamily="34" charset="0"/>
              </a:rPr>
              <a:t>geomorphological</a:t>
            </a:r>
            <a:r>
              <a:rPr lang="sk-SK" sz="2400" b="1" cap="all" dirty="0">
                <a:latin typeface="Calibri" panose="020F0502020204030204" pitchFamily="34" charset="0"/>
                <a:ea typeface="Calibri" panose="020F0502020204030204" pitchFamily="34" charset="0"/>
                <a:cs typeface="Calibri" panose="020F0502020204030204" pitchFamily="34" charset="0"/>
              </a:rPr>
              <a:t> </a:t>
            </a:r>
            <a:r>
              <a:rPr lang="sk-SK" sz="2400" b="1" cap="all" dirty="0" err="1">
                <a:latin typeface="Calibri" panose="020F0502020204030204" pitchFamily="34" charset="0"/>
                <a:ea typeface="Calibri" panose="020F0502020204030204" pitchFamily="34" charset="0"/>
                <a:cs typeface="Calibri" panose="020F0502020204030204" pitchFamily="34" charset="0"/>
              </a:rPr>
              <a:t>features</a:t>
            </a:r>
            <a:r>
              <a:rPr lang="sk-SK" sz="2400" b="1" cap="all" dirty="0">
                <a:latin typeface="Calibri" panose="020F0502020204030204" pitchFamily="34" charset="0"/>
                <a:ea typeface="Calibri" panose="020F0502020204030204" pitchFamily="34" charset="0"/>
                <a:cs typeface="Calibri" panose="020F0502020204030204" pitchFamily="34" charset="0"/>
              </a:rPr>
              <a:t> </a:t>
            </a:r>
            <a:r>
              <a:rPr lang="en-GB" sz="2400" b="1" cap="all" dirty="0">
                <a:latin typeface="Calibri" panose="020F0502020204030204" pitchFamily="34" charset="0"/>
                <a:ea typeface="Calibri" panose="020F0502020204030204" pitchFamily="34" charset="0"/>
                <a:cs typeface="Calibri" panose="020F0502020204030204" pitchFamily="34" charset="0"/>
              </a:rPr>
              <a:t>in </a:t>
            </a:r>
            <a:r>
              <a:rPr lang="sk-SK" sz="2400" b="1" cap="all" dirty="0" err="1">
                <a:latin typeface="Calibri" panose="020F0502020204030204" pitchFamily="34" charset="0"/>
                <a:ea typeface="Calibri" panose="020F0502020204030204" pitchFamily="34" charset="0"/>
                <a:cs typeface="Calibri" panose="020F0502020204030204" pitchFamily="34" charset="0"/>
              </a:rPr>
              <a:t>the</a:t>
            </a:r>
            <a:r>
              <a:rPr lang="sk-SK" sz="2400" b="1" cap="all" dirty="0">
                <a:latin typeface="Calibri" panose="020F0502020204030204" pitchFamily="34" charset="0"/>
                <a:ea typeface="Calibri" panose="020F0502020204030204" pitchFamily="34" charset="0"/>
                <a:cs typeface="Calibri" panose="020F0502020204030204" pitchFamily="34" charset="0"/>
              </a:rPr>
              <a:t> </a:t>
            </a:r>
            <a:r>
              <a:rPr lang="en-GB" sz="2400" b="1" cap="all" dirty="0" err="1">
                <a:latin typeface="Calibri" panose="020F0502020204030204" pitchFamily="34" charset="0"/>
                <a:ea typeface="Calibri" panose="020F0502020204030204" pitchFamily="34" charset="0"/>
                <a:cs typeface="Calibri" panose="020F0502020204030204" pitchFamily="34" charset="0"/>
              </a:rPr>
              <a:t>Tatra</a:t>
            </a:r>
            <a:r>
              <a:rPr lang="en-GB" sz="2400" b="1" cap="all" dirty="0">
                <a:latin typeface="Calibri" panose="020F0502020204030204" pitchFamily="34" charset="0"/>
                <a:ea typeface="Calibri" panose="020F0502020204030204" pitchFamily="34" charset="0"/>
                <a:cs typeface="Calibri" panose="020F0502020204030204" pitchFamily="34" charset="0"/>
              </a:rPr>
              <a:t> Mountains</a:t>
            </a:r>
            <a:r>
              <a:rPr lang="en-US" sz="2400" b="1" dirty="0">
                <a:solidFill>
                  <a:schemeClr val="accent1"/>
                </a:solidFill>
                <a:latin typeface="Calibri" panose="020F0502020204030204" pitchFamily="34" charset="0"/>
                <a:cs typeface="Calibri" panose="020F0502020204030204" pitchFamily="34" charset="0"/>
              </a:rPr>
              <a:t>"</a:t>
            </a:r>
            <a:endParaRPr lang="sk-SK" sz="2400" b="1" cap="all" dirty="0">
              <a:latin typeface="Calibri" panose="020F0502020204030204" pitchFamily="34" charset="0"/>
              <a:cs typeface="Calibri" panose="020F0502020204030204" pitchFamily="34" charset="0"/>
            </a:endParaRPr>
          </a:p>
        </p:txBody>
      </p:sp>
      <p:sp>
        <p:nvSpPr>
          <p:cNvPr id="6" name="Zástupný objekt pre obsah 2">
            <a:extLst>
              <a:ext uri="{FF2B5EF4-FFF2-40B4-BE49-F238E27FC236}">
                <a16:creationId xmlns:a16="http://schemas.microsoft.com/office/drawing/2014/main" id="{298AE3E4-71EF-EACC-50DB-D31503B065B0}"/>
              </a:ext>
            </a:extLst>
          </p:cNvPr>
          <p:cNvSpPr>
            <a:spLocks noGrp="1"/>
          </p:cNvSpPr>
          <p:nvPr>
            <p:ph type="body" sz="half" idx="2"/>
          </p:nvPr>
        </p:nvSpPr>
        <p:spPr>
          <a:xfrm>
            <a:off x="461914" y="4912514"/>
            <a:ext cx="11425286" cy="4988936"/>
          </a:xfrm>
        </p:spPr>
        <p:txBody>
          <a:bodyPr vert="horz" lIns="91440" tIns="45720" rIns="91440" bIns="45720" rtlCol="0" anchor="t">
            <a:noAutofit/>
          </a:bodyPr>
          <a:lstStyle/>
          <a:p>
            <a:pPr>
              <a:lnSpc>
                <a:spcPct val="100000"/>
              </a:lnSpc>
              <a:spcBef>
                <a:spcPts val="0"/>
              </a:spcBef>
            </a:pPr>
            <a:r>
              <a:rPr lang="sk-SK" sz="1800" dirty="0">
                <a:solidFill>
                  <a:srgbClr val="000000"/>
                </a:solidFill>
                <a:latin typeface="Calibri"/>
                <a:ea typeface="+mn-lt"/>
                <a:cs typeface="+mn-lt"/>
              </a:rPr>
              <a:t>- </a:t>
            </a:r>
            <a:r>
              <a:rPr lang="en-US" sz="2000" dirty="0">
                <a:solidFill>
                  <a:srgbClr val="000000"/>
                </a:solidFill>
                <a:latin typeface="Calibri"/>
                <a:ea typeface="+mn-lt"/>
                <a:cs typeface="+mn-lt"/>
              </a:rPr>
              <a:t>proposal of the location of the SGN to mathematically determined positional extremes and extension by objects  from available sources</a:t>
            </a:r>
            <a:endParaRPr lang="sk-SK" sz="2000" dirty="0">
              <a:latin typeface="Calibri"/>
              <a:ea typeface="+mn-lt"/>
              <a:cs typeface="+mn-lt"/>
            </a:endParaRPr>
          </a:p>
          <a:p>
            <a:pPr>
              <a:lnSpc>
                <a:spcPct val="100000"/>
              </a:lnSpc>
              <a:spcBef>
                <a:spcPts val="0"/>
              </a:spcBef>
            </a:pPr>
            <a:r>
              <a:rPr lang="sk-SK" sz="2000" dirty="0">
                <a:latin typeface="Calibri"/>
                <a:ea typeface="+mn-lt"/>
                <a:cs typeface="+mn-lt"/>
              </a:rPr>
              <a:t>- </a:t>
            </a:r>
            <a:r>
              <a:rPr lang="sk-SK" sz="2000" dirty="0" err="1">
                <a:solidFill>
                  <a:srgbClr val="000000"/>
                </a:solidFill>
                <a:latin typeface="Calibri"/>
                <a:ea typeface="+mn-lt"/>
                <a:cs typeface="+mn-lt"/>
              </a:rPr>
              <a:t>for</a:t>
            </a:r>
            <a:r>
              <a:rPr lang="sk-SK" sz="2000" dirty="0">
                <a:solidFill>
                  <a:srgbClr val="000000"/>
                </a:solidFill>
                <a:latin typeface="Calibri"/>
                <a:ea typeface="+mn-lt"/>
                <a:cs typeface="+mn-lt"/>
              </a:rPr>
              <a:t> </a:t>
            </a:r>
            <a:r>
              <a:rPr lang="sk-SK" sz="2000" dirty="0" err="1">
                <a:solidFill>
                  <a:srgbClr val="000000"/>
                </a:solidFill>
                <a:latin typeface="Calibri"/>
                <a:ea typeface="+mn-lt"/>
                <a:cs typeface="+mn-lt"/>
              </a:rPr>
              <a:t>professionals</a:t>
            </a:r>
            <a:r>
              <a:rPr lang="sk-SK" sz="2000" dirty="0">
                <a:solidFill>
                  <a:srgbClr val="000000"/>
                </a:solidFill>
                <a:latin typeface="Calibri"/>
                <a:ea typeface="+mn-lt"/>
                <a:cs typeface="+mn-lt"/>
              </a:rPr>
              <a:t> </a:t>
            </a:r>
            <a:r>
              <a:rPr lang="sk-SK" sz="2000" dirty="0" err="1">
                <a:solidFill>
                  <a:srgbClr val="000000"/>
                </a:solidFill>
                <a:latin typeface="Calibri"/>
                <a:ea typeface="+mn-lt"/>
                <a:cs typeface="+mn-lt"/>
              </a:rPr>
              <a:t>was</a:t>
            </a:r>
            <a:r>
              <a:rPr lang="sk-SK" sz="2000" dirty="0">
                <a:solidFill>
                  <a:srgbClr val="000000"/>
                </a:solidFill>
                <a:latin typeface="Calibri"/>
                <a:ea typeface="+mn-lt"/>
                <a:cs typeface="+mn-lt"/>
              </a:rPr>
              <a:t> </a:t>
            </a:r>
            <a:r>
              <a:rPr lang="sk-SK" sz="2000" dirty="0" err="1">
                <a:solidFill>
                  <a:srgbClr val="000000"/>
                </a:solidFill>
                <a:latin typeface="Calibri"/>
                <a:ea typeface="+mn-lt"/>
                <a:cs typeface="+mn-lt"/>
              </a:rPr>
              <a:t>created</a:t>
            </a:r>
            <a:r>
              <a:rPr lang="sk-SK" sz="2000" dirty="0">
                <a:solidFill>
                  <a:srgbClr val="000000"/>
                </a:solidFill>
                <a:latin typeface="Calibri"/>
                <a:ea typeface="+mn-lt"/>
                <a:cs typeface="+mn-lt"/>
              </a:rPr>
              <a:t> </a:t>
            </a:r>
            <a:r>
              <a:rPr lang="sk-SK" sz="2000" dirty="0" err="1">
                <a:solidFill>
                  <a:srgbClr val="000000"/>
                </a:solidFill>
                <a:latin typeface="Calibri"/>
                <a:ea typeface="+mn-lt"/>
                <a:cs typeface="+mn-lt"/>
              </a:rPr>
              <a:t>acess</a:t>
            </a:r>
            <a:r>
              <a:rPr lang="sk-SK" sz="2000" dirty="0">
                <a:solidFill>
                  <a:srgbClr val="000000"/>
                </a:solidFill>
                <a:latin typeface="Calibri"/>
                <a:ea typeface="+mn-lt"/>
                <a:cs typeface="+mn-lt"/>
              </a:rPr>
              <a:t> to </a:t>
            </a:r>
            <a:r>
              <a:rPr lang="sk-SK" sz="2000" dirty="0" err="1">
                <a:solidFill>
                  <a:srgbClr val="000000"/>
                </a:solidFill>
                <a:latin typeface="Calibri"/>
                <a:ea typeface="+mn-lt"/>
                <a:cs typeface="+mn-lt"/>
              </a:rPr>
              <a:t>edit</a:t>
            </a:r>
            <a:r>
              <a:rPr lang="sk-SK" sz="2000" dirty="0">
                <a:solidFill>
                  <a:srgbClr val="000000"/>
                </a:solidFill>
                <a:latin typeface="Calibri"/>
                <a:ea typeface="+mn-lt"/>
                <a:cs typeface="+mn-lt"/>
              </a:rPr>
              <a:t> </a:t>
            </a:r>
            <a:r>
              <a:rPr lang="sk-SK" sz="2000" dirty="0" err="1">
                <a:solidFill>
                  <a:srgbClr val="000000"/>
                </a:solidFill>
                <a:latin typeface="Calibri"/>
                <a:ea typeface="+mn-lt"/>
                <a:cs typeface="+mn-lt"/>
              </a:rPr>
              <a:t>the</a:t>
            </a:r>
            <a:r>
              <a:rPr lang="sk-SK" sz="2000" dirty="0">
                <a:solidFill>
                  <a:srgbClr val="000000"/>
                </a:solidFill>
                <a:latin typeface="Calibri"/>
                <a:ea typeface="+mn-lt"/>
                <a:cs typeface="+mn-lt"/>
              </a:rPr>
              <a:t> </a:t>
            </a:r>
            <a:r>
              <a:rPr lang="sk-SK" sz="2000" dirty="0" err="1">
                <a:solidFill>
                  <a:srgbClr val="000000"/>
                </a:solidFill>
                <a:latin typeface="Calibri"/>
                <a:ea typeface="+mn-lt"/>
                <a:cs typeface="+mn-lt"/>
              </a:rPr>
              <a:t>proposals</a:t>
            </a:r>
            <a:r>
              <a:rPr lang="sk-SK" sz="2000" dirty="0">
                <a:solidFill>
                  <a:srgbClr val="000000"/>
                </a:solidFill>
                <a:latin typeface="Calibri"/>
                <a:ea typeface="+mn-lt"/>
                <a:cs typeface="+mn-lt"/>
              </a:rPr>
              <a:t> of </a:t>
            </a:r>
            <a:r>
              <a:rPr lang="sk-SK" sz="2000" dirty="0" err="1">
                <a:solidFill>
                  <a:srgbClr val="000000"/>
                </a:solidFill>
                <a:latin typeface="Calibri"/>
                <a:ea typeface="+mn-lt"/>
                <a:cs typeface="+mn-lt"/>
              </a:rPr>
              <a:t>location</a:t>
            </a:r>
            <a:r>
              <a:rPr lang="sk-SK" sz="2000" dirty="0">
                <a:solidFill>
                  <a:srgbClr val="000000"/>
                </a:solidFill>
                <a:latin typeface="Calibri"/>
                <a:ea typeface="+mn-lt"/>
                <a:cs typeface="+mn-lt"/>
              </a:rPr>
              <a:t> and </a:t>
            </a:r>
            <a:r>
              <a:rPr lang="sk-SK" sz="2000" dirty="0" err="1">
                <a:solidFill>
                  <a:srgbClr val="000000"/>
                </a:solidFill>
                <a:latin typeface="Calibri"/>
                <a:ea typeface="+mn-lt"/>
                <a:cs typeface="+mn-lt"/>
              </a:rPr>
              <a:t>form</a:t>
            </a:r>
            <a:r>
              <a:rPr lang="sk-SK" sz="2000" dirty="0">
                <a:solidFill>
                  <a:srgbClr val="000000"/>
                </a:solidFill>
                <a:latin typeface="Calibri"/>
                <a:ea typeface="+mn-lt"/>
                <a:cs typeface="+mn-lt"/>
              </a:rPr>
              <a:t> of </a:t>
            </a:r>
            <a:r>
              <a:rPr lang="sk-SK" sz="2000" dirty="0" err="1">
                <a:solidFill>
                  <a:srgbClr val="000000"/>
                </a:solidFill>
                <a:latin typeface="Calibri"/>
                <a:ea typeface="+mn-lt"/>
                <a:cs typeface="+mn-lt"/>
              </a:rPr>
              <a:t>the</a:t>
            </a:r>
            <a:r>
              <a:rPr lang="sk-SK" sz="2000" dirty="0">
                <a:solidFill>
                  <a:srgbClr val="000000"/>
                </a:solidFill>
                <a:latin typeface="Calibri"/>
                <a:ea typeface="+mn-lt"/>
                <a:cs typeface="+mn-lt"/>
              </a:rPr>
              <a:t> </a:t>
            </a:r>
            <a:r>
              <a:rPr lang="sk-SK" sz="2000" dirty="0" err="1">
                <a:solidFill>
                  <a:srgbClr val="000000"/>
                </a:solidFill>
                <a:latin typeface="Calibri"/>
                <a:ea typeface="+mn-lt"/>
                <a:cs typeface="+mn-lt"/>
              </a:rPr>
              <a:t>name</a:t>
            </a:r>
            <a:r>
              <a:rPr lang="sk-SK" sz="2000" dirty="0">
                <a:solidFill>
                  <a:srgbClr val="000000"/>
                </a:solidFill>
                <a:latin typeface="Calibri"/>
                <a:ea typeface="+mn-lt"/>
                <a:cs typeface="+mn-lt"/>
              </a:rPr>
              <a:t> in online </a:t>
            </a:r>
            <a:r>
              <a:rPr lang="sk-SK" sz="2000" dirty="0" err="1">
                <a:solidFill>
                  <a:srgbClr val="000000"/>
                </a:solidFill>
                <a:latin typeface="Calibri"/>
                <a:ea typeface="+mn-lt"/>
                <a:cs typeface="+mn-lt"/>
              </a:rPr>
              <a:t>ArcGIS</a:t>
            </a:r>
            <a:r>
              <a:rPr lang="sk-SK" sz="2000" dirty="0">
                <a:solidFill>
                  <a:srgbClr val="000000"/>
                </a:solidFill>
                <a:latin typeface="Calibri"/>
                <a:ea typeface="+mn-lt"/>
                <a:cs typeface="+mn-lt"/>
              </a:rPr>
              <a:t> </a:t>
            </a:r>
            <a:r>
              <a:rPr lang="sk-SK" sz="2000" dirty="0" err="1">
                <a:solidFill>
                  <a:srgbClr val="000000"/>
                </a:solidFill>
                <a:latin typeface="Calibri"/>
                <a:ea typeface="+mn-lt"/>
                <a:cs typeface="+mn-lt"/>
              </a:rPr>
              <a:t>application</a:t>
            </a:r>
            <a:r>
              <a:rPr lang="sk-SK" sz="2000" dirty="0">
                <a:solidFill>
                  <a:srgbClr val="000000"/>
                </a:solidFill>
                <a:latin typeface="Calibri"/>
                <a:ea typeface="+mn-lt"/>
                <a:cs typeface="+mn-lt"/>
              </a:rPr>
              <a:t> </a:t>
            </a:r>
            <a:r>
              <a:rPr lang="sk-SK" sz="2000" dirty="0">
                <a:ea typeface="+mn-lt"/>
                <a:cs typeface="+mn-lt"/>
              </a:rPr>
              <a:t> </a:t>
            </a:r>
            <a:endParaRPr lang="sk-SK" sz="2000" dirty="0">
              <a:solidFill>
                <a:srgbClr val="000000"/>
              </a:solidFill>
              <a:latin typeface="Calibri"/>
              <a:ea typeface="Calibri"/>
              <a:cs typeface="Times New Roman"/>
            </a:endParaRPr>
          </a:p>
        </p:txBody>
      </p:sp>
      <p:pic>
        <p:nvPicPr>
          <p:cNvPr id="3" name="Obrázok 2" descr="Obrázok, na ktorom je mapa, text&#10;&#10;Automaticky generovaný popis">
            <a:extLst>
              <a:ext uri="{FF2B5EF4-FFF2-40B4-BE49-F238E27FC236}">
                <a16:creationId xmlns:a16="http://schemas.microsoft.com/office/drawing/2014/main" id="{AE07C436-828C-DEA5-3521-8690C9D6340C}"/>
              </a:ext>
            </a:extLst>
          </p:cNvPr>
          <p:cNvPicPr>
            <a:picLocks noChangeAspect="1"/>
          </p:cNvPicPr>
          <p:nvPr/>
        </p:nvPicPr>
        <p:blipFill>
          <a:blip r:embed="rId2"/>
          <a:stretch>
            <a:fillRect/>
          </a:stretch>
        </p:blipFill>
        <p:spPr>
          <a:xfrm>
            <a:off x="-1409099" y="1945486"/>
            <a:ext cx="7778477" cy="3168000"/>
          </a:xfrm>
          <a:prstGeom prst="rect">
            <a:avLst/>
          </a:prstGeom>
        </p:spPr>
      </p:pic>
      <p:sp>
        <p:nvSpPr>
          <p:cNvPr id="5" name="BlokTextu 4">
            <a:extLst>
              <a:ext uri="{FF2B5EF4-FFF2-40B4-BE49-F238E27FC236}">
                <a16:creationId xmlns:a16="http://schemas.microsoft.com/office/drawing/2014/main" id="{5DC84BF5-3832-8553-F1D9-068540425952}"/>
              </a:ext>
            </a:extLst>
          </p:cNvPr>
          <p:cNvSpPr txBox="1"/>
          <p:nvPr/>
        </p:nvSpPr>
        <p:spPr>
          <a:xfrm>
            <a:off x="6437467" y="1945486"/>
            <a:ext cx="5205522" cy="3108543"/>
          </a:xfrm>
          <a:prstGeom prst="rect">
            <a:avLst/>
          </a:prstGeom>
          <a:noFill/>
        </p:spPr>
        <p:txBody>
          <a:bodyPr wrap="square" rtlCol="0">
            <a:spAutoFit/>
          </a:bodyPr>
          <a:lstStyle/>
          <a:p>
            <a:pPr>
              <a:lnSpc>
                <a:spcPct val="100000"/>
              </a:lnSpc>
            </a:pPr>
            <a:r>
              <a:rPr lang="sk-SK" sz="2000" dirty="0">
                <a:solidFill>
                  <a:srgbClr val="000000"/>
                </a:solidFill>
                <a:latin typeface="Calibri"/>
                <a:ea typeface="+mn-lt"/>
                <a:cs typeface="+mn-lt"/>
              </a:rPr>
              <a:t>- </a:t>
            </a:r>
            <a:r>
              <a:rPr lang="sk-SK" sz="2000" dirty="0" err="1">
                <a:solidFill>
                  <a:srgbClr val="000000"/>
                </a:solidFill>
                <a:latin typeface="Calibri"/>
                <a:ea typeface="+mn-lt"/>
                <a:cs typeface="+mn-lt"/>
              </a:rPr>
              <a:t>project</a:t>
            </a:r>
            <a:r>
              <a:rPr lang="sk-SK" sz="2000" dirty="0">
                <a:solidFill>
                  <a:srgbClr val="000000"/>
                </a:solidFill>
                <a:latin typeface="Calibri"/>
                <a:ea typeface="+mn-lt"/>
                <a:cs typeface="+mn-lt"/>
              </a:rPr>
              <a:t> </a:t>
            </a:r>
            <a:r>
              <a:rPr lang="sk-SK" sz="2000" dirty="0" err="1">
                <a:solidFill>
                  <a:srgbClr val="000000"/>
                </a:solidFill>
                <a:latin typeface="Calibri"/>
                <a:ea typeface="+mn-lt"/>
                <a:cs typeface="+mn-lt"/>
              </a:rPr>
              <a:t>started</a:t>
            </a:r>
            <a:r>
              <a:rPr lang="sk-SK" sz="2000" dirty="0">
                <a:solidFill>
                  <a:srgbClr val="000000"/>
                </a:solidFill>
                <a:latin typeface="Calibri"/>
                <a:ea typeface="+mn-lt"/>
                <a:cs typeface="+mn-lt"/>
              </a:rPr>
              <a:t> in 2021</a:t>
            </a:r>
            <a:endParaRPr lang="sk-SK" sz="2000" dirty="0">
              <a:latin typeface="Calibri"/>
              <a:ea typeface="+mn-lt"/>
              <a:cs typeface="+mn-lt"/>
            </a:endParaRPr>
          </a:p>
          <a:p>
            <a:pPr>
              <a:lnSpc>
                <a:spcPct val="100000"/>
              </a:lnSpc>
            </a:pPr>
            <a:r>
              <a:rPr lang="sk-SK" sz="2000" dirty="0">
                <a:solidFill>
                  <a:srgbClr val="000000"/>
                </a:solidFill>
                <a:latin typeface="Calibri"/>
                <a:ea typeface="+mn-lt"/>
                <a:cs typeface="+mn-lt"/>
              </a:rPr>
              <a:t>- t</a:t>
            </a:r>
            <a:r>
              <a:rPr lang="en-GB" sz="2000" dirty="0" err="1">
                <a:solidFill>
                  <a:srgbClr val="000000"/>
                </a:solidFill>
                <a:latin typeface="Calibri"/>
                <a:ea typeface="+mn-lt"/>
                <a:cs typeface="+mn-lt"/>
              </a:rPr>
              <a:t>es</a:t>
            </a:r>
            <a:r>
              <a:rPr lang="sk-SK" sz="2000" dirty="0">
                <a:solidFill>
                  <a:srgbClr val="000000"/>
                </a:solidFill>
                <a:latin typeface="Calibri"/>
                <a:ea typeface="+mn-lt"/>
                <a:cs typeface="+mn-lt"/>
              </a:rPr>
              <a:t>t </a:t>
            </a:r>
            <a:r>
              <a:rPr lang="sk-SK" sz="2000" dirty="0" err="1">
                <a:solidFill>
                  <a:srgbClr val="000000"/>
                </a:solidFill>
                <a:latin typeface="Calibri"/>
                <a:ea typeface="+mn-lt"/>
                <a:cs typeface="+mn-lt"/>
              </a:rPr>
              <a:t>locality</a:t>
            </a:r>
            <a:r>
              <a:rPr lang="sk-SK" sz="2000" dirty="0">
                <a:solidFill>
                  <a:srgbClr val="000000"/>
                </a:solidFill>
                <a:latin typeface="Calibri"/>
                <a:ea typeface="+mn-lt"/>
                <a:cs typeface="+mn-lt"/>
              </a:rPr>
              <a:t> – </a:t>
            </a:r>
            <a:r>
              <a:rPr lang="sk-SK" sz="2000" dirty="0" err="1">
                <a:solidFill>
                  <a:srgbClr val="000000"/>
                </a:solidFill>
                <a:latin typeface="Calibri"/>
                <a:ea typeface="+mn-lt"/>
                <a:cs typeface="+mn-lt"/>
              </a:rPr>
              <a:t>the</a:t>
            </a:r>
            <a:r>
              <a:rPr lang="sk-SK" sz="2000" dirty="0">
                <a:solidFill>
                  <a:srgbClr val="000000"/>
                </a:solidFill>
                <a:latin typeface="Calibri"/>
                <a:ea typeface="+mn-lt"/>
                <a:cs typeface="+mn-lt"/>
              </a:rPr>
              <a:t> Tatra </a:t>
            </a:r>
            <a:r>
              <a:rPr lang="sk-SK" sz="2000" dirty="0" err="1">
                <a:solidFill>
                  <a:srgbClr val="000000"/>
                </a:solidFill>
                <a:latin typeface="Calibri"/>
                <a:ea typeface="+mn-lt"/>
                <a:cs typeface="+mn-lt"/>
              </a:rPr>
              <a:t>Mountains</a:t>
            </a:r>
            <a:r>
              <a:rPr lang="en-GB" sz="2000" dirty="0">
                <a:solidFill>
                  <a:srgbClr val="000000"/>
                </a:solidFill>
                <a:latin typeface="Calibri"/>
                <a:ea typeface="Calibri"/>
                <a:cs typeface="Arial"/>
              </a:rPr>
              <a:t> </a:t>
            </a:r>
            <a:endParaRPr lang="en-GB" sz="2000" dirty="0">
              <a:latin typeface="Calibri"/>
              <a:cs typeface="Calibri"/>
            </a:endParaRPr>
          </a:p>
          <a:p>
            <a:pPr>
              <a:lnSpc>
                <a:spcPct val="100000"/>
              </a:lnSpc>
            </a:pPr>
            <a:r>
              <a:rPr lang="sk-SK" sz="2000" dirty="0">
                <a:solidFill>
                  <a:srgbClr val="000000"/>
                </a:solidFill>
                <a:latin typeface="Calibri"/>
                <a:ea typeface="+mn-lt"/>
                <a:cs typeface="+mn-lt"/>
              </a:rPr>
              <a:t>- </a:t>
            </a:r>
            <a:r>
              <a:rPr lang="en-US" sz="2000" dirty="0">
                <a:solidFill>
                  <a:srgbClr val="000000"/>
                </a:solidFill>
                <a:latin typeface="Calibri"/>
                <a:ea typeface="+mn-lt"/>
                <a:cs typeface="+mn-lt"/>
              </a:rPr>
              <a:t>analysis of the location of existing SGN and correction of verified inaccuracies on the </a:t>
            </a:r>
            <a:r>
              <a:rPr lang="en-US" sz="2000" dirty="0" err="1">
                <a:solidFill>
                  <a:srgbClr val="000000"/>
                </a:solidFill>
                <a:latin typeface="Calibri"/>
                <a:ea typeface="+mn-lt"/>
                <a:cs typeface="+mn-lt"/>
              </a:rPr>
              <a:t>annotationslevel</a:t>
            </a:r>
            <a:r>
              <a:rPr lang="en-US" sz="2000" dirty="0">
                <a:solidFill>
                  <a:srgbClr val="000000"/>
                </a:solidFill>
                <a:latin typeface="Calibri"/>
                <a:ea typeface="+mn-lt"/>
                <a:cs typeface="+mn-lt"/>
              </a:rPr>
              <a:t> </a:t>
            </a:r>
            <a:endParaRPr lang="sk-SK" sz="2000" dirty="0">
              <a:solidFill>
                <a:srgbClr val="000000"/>
              </a:solidFill>
              <a:latin typeface="Calibri"/>
              <a:ea typeface="+mn-lt"/>
              <a:cs typeface="+mn-lt"/>
            </a:endParaRPr>
          </a:p>
          <a:p>
            <a:pPr>
              <a:lnSpc>
                <a:spcPct val="100000"/>
              </a:lnSpc>
            </a:pPr>
            <a:r>
              <a:rPr lang="sk-SK" sz="2000" dirty="0">
                <a:solidFill>
                  <a:srgbClr val="000000"/>
                </a:solidFill>
                <a:latin typeface="Calibri"/>
                <a:ea typeface="+mn-lt"/>
                <a:cs typeface="+mn-lt"/>
              </a:rPr>
              <a:t>- d</a:t>
            </a:r>
            <a:r>
              <a:rPr lang="en-US" sz="2000" dirty="0" err="1">
                <a:solidFill>
                  <a:srgbClr val="000000"/>
                </a:solidFill>
                <a:latin typeface="Calibri"/>
                <a:ea typeface="+mn-lt"/>
                <a:cs typeface="+mn-lt"/>
              </a:rPr>
              <a:t>etermination</a:t>
            </a:r>
            <a:r>
              <a:rPr lang="en-US" sz="2000" dirty="0">
                <a:solidFill>
                  <a:srgbClr val="000000"/>
                </a:solidFill>
                <a:latin typeface="Calibri"/>
                <a:ea typeface="+mn-lt"/>
                <a:cs typeface="+mn-lt"/>
              </a:rPr>
              <a:t> of existing SGN heights according to the new DMR 5.0 and comparison with the values reported by different </a:t>
            </a:r>
            <a:r>
              <a:rPr lang="sk-SK" sz="2000" dirty="0" err="1">
                <a:solidFill>
                  <a:srgbClr val="000000"/>
                </a:solidFill>
                <a:latin typeface="Calibri"/>
                <a:ea typeface="+mn-lt"/>
                <a:cs typeface="+mn-lt"/>
              </a:rPr>
              <a:t>entities</a:t>
            </a:r>
            <a:endParaRPr lang="sk-SK" sz="2000" dirty="0">
              <a:solidFill>
                <a:srgbClr val="000000"/>
              </a:solidFill>
              <a:latin typeface="Calibri"/>
              <a:ea typeface="+mn-lt"/>
              <a:cs typeface="+mn-lt"/>
            </a:endParaRPr>
          </a:p>
          <a:p>
            <a:pPr marL="285750" indent="-285750">
              <a:lnSpc>
                <a:spcPct val="100000"/>
              </a:lnSpc>
              <a:buFontTx/>
              <a:buChar char="-"/>
            </a:pPr>
            <a:endParaRPr lang="sk-SK" sz="1800" dirty="0">
              <a:solidFill>
                <a:srgbClr val="000000"/>
              </a:solidFill>
              <a:latin typeface="Calibri"/>
              <a:ea typeface="+mn-lt"/>
              <a:cs typeface="+mn-lt"/>
            </a:endParaRPr>
          </a:p>
          <a:p>
            <a:endParaRPr lang="sk-SK" dirty="0"/>
          </a:p>
        </p:txBody>
      </p:sp>
      <p:sp>
        <p:nvSpPr>
          <p:cNvPr id="4" name="Zástupný objekt pre číslo snímky 3">
            <a:extLst>
              <a:ext uri="{FF2B5EF4-FFF2-40B4-BE49-F238E27FC236}">
                <a16:creationId xmlns:a16="http://schemas.microsoft.com/office/drawing/2014/main" id="{857AD6C6-E270-C19E-4829-252CF58A97B4}"/>
              </a:ext>
            </a:extLst>
          </p:cNvPr>
          <p:cNvSpPr>
            <a:spLocks noGrp="1"/>
          </p:cNvSpPr>
          <p:nvPr>
            <p:ph type="sldNum" sz="quarter" idx="12"/>
          </p:nvPr>
        </p:nvSpPr>
        <p:spPr/>
        <p:txBody>
          <a:bodyPr/>
          <a:lstStyle/>
          <a:p>
            <a:fld id="{6CB39E08-E0E5-4B1A-8F7D-08FE7678A3B6}" type="slidenum">
              <a:rPr lang="en-US" smtClean="0"/>
              <a:t>29</a:t>
            </a:fld>
            <a:endParaRPr lang="en-US"/>
          </a:p>
        </p:txBody>
      </p:sp>
    </p:spTree>
    <p:extLst>
      <p:ext uri="{BB962C8B-B14F-4D97-AF65-F5344CB8AC3E}">
        <p14:creationId xmlns:p14="http://schemas.microsoft.com/office/powerpoint/2010/main" val="385473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2A5670-FB07-0905-A117-9396D53E6BFB}"/>
              </a:ext>
            </a:extLst>
          </p:cNvPr>
          <p:cNvSpPr>
            <a:spLocks noGrp="1"/>
          </p:cNvSpPr>
          <p:nvPr>
            <p:ph type="title"/>
          </p:nvPr>
        </p:nvSpPr>
        <p:spPr>
          <a:xfrm>
            <a:off x="1835150" y="725956"/>
            <a:ext cx="9036049" cy="654862"/>
          </a:xfrm>
        </p:spPr>
        <p:txBody>
          <a:bodyPr>
            <a:noAutofit/>
          </a:bodyPr>
          <a:lstStyle/>
          <a:p>
            <a:pPr algn="ctr"/>
            <a:r>
              <a:rPr lang="en-GB" sz="2400" b="1" cap="all" dirty="0">
                <a:latin typeface="Calibri"/>
                <a:ea typeface="Calibri"/>
                <a:cs typeface="Calibri"/>
              </a:rPr>
              <a:t>GEOGRAPHICAL names' AUTHORITIES IN THE SLOVAK REPUBLIC</a:t>
            </a:r>
            <a:endParaRPr lang="en-GB" sz="2400" cap="all" dirty="0">
              <a:latin typeface="Calibri"/>
              <a:ea typeface="Calibri"/>
              <a:cs typeface="Calibri"/>
            </a:endParaRPr>
          </a:p>
        </p:txBody>
      </p:sp>
      <p:sp>
        <p:nvSpPr>
          <p:cNvPr id="4" name="Zástupný text 3">
            <a:extLst>
              <a:ext uri="{FF2B5EF4-FFF2-40B4-BE49-F238E27FC236}">
                <a16:creationId xmlns:a16="http://schemas.microsoft.com/office/drawing/2014/main" id="{B4658EB8-F567-B927-D57C-F166F75645C3}"/>
              </a:ext>
            </a:extLst>
          </p:cNvPr>
          <p:cNvSpPr>
            <a:spLocks noGrp="1"/>
          </p:cNvSpPr>
          <p:nvPr>
            <p:ph type="body" sz="half" idx="2"/>
          </p:nvPr>
        </p:nvSpPr>
        <p:spPr>
          <a:xfrm>
            <a:off x="913902" y="1433983"/>
            <a:ext cx="9688512" cy="2308325"/>
          </a:xfrm>
        </p:spPr>
        <p:txBody>
          <a:bodyPr vert="horz" lIns="91440" tIns="45720" rIns="91440" bIns="45720" rtlCol="0" anchor="t">
            <a:noAutofit/>
          </a:bodyPr>
          <a:lstStyle/>
          <a:p>
            <a:pPr marL="285750" indent="-285750">
              <a:lnSpc>
                <a:spcPct val="100000"/>
              </a:lnSpc>
              <a:spcBef>
                <a:spcPts val="0"/>
              </a:spcBef>
              <a:buFont typeface="Arial" panose="020B0604020202020204" pitchFamily="34" charset="0"/>
              <a:buChar char="•"/>
            </a:pPr>
            <a:r>
              <a:rPr lang="en-GB" sz="2000" b="1" i="0" u="none" strike="noStrike" baseline="0" dirty="0">
                <a:latin typeface="Calibri"/>
                <a:cs typeface="Calibri"/>
              </a:rPr>
              <a:t>National Council of the Slovak Republic </a:t>
            </a:r>
            <a:r>
              <a:rPr lang="en-GB" sz="2000" b="0" i="0" u="none" strike="noStrike" baseline="0" dirty="0">
                <a:latin typeface="Calibri"/>
                <a:cs typeface="Calibri"/>
              </a:rPr>
              <a:t>- names of regions and </a:t>
            </a:r>
            <a:r>
              <a:rPr lang="en-GB" sz="2000" b="0" i="0" u="none" strike="noStrike" baseline="0" dirty="0" err="1">
                <a:latin typeface="Calibri"/>
                <a:cs typeface="Calibri"/>
              </a:rPr>
              <a:t>districs</a:t>
            </a:r>
            <a:endParaRPr lang="en-GB" sz="2000" b="0" i="0" u="none" strike="noStrike" baseline="0" dirty="0">
              <a:latin typeface="Calibri"/>
              <a:cs typeface="Calibri"/>
            </a:endParaRPr>
          </a:p>
          <a:p>
            <a:pPr marL="285750" indent="-285750">
              <a:lnSpc>
                <a:spcPct val="100000"/>
              </a:lnSpc>
              <a:spcBef>
                <a:spcPts val="0"/>
              </a:spcBef>
              <a:buFont typeface="Arial" panose="020B0604020202020204" pitchFamily="34" charset="0"/>
              <a:buChar char="•"/>
            </a:pPr>
            <a:r>
              <a:rPr lang="en-GB" sz="2000" b="1" dirty="0">
                <a:latin typeface="Calibri"/>
                <a:cs typeface="Calibri"/>
              </a:rPr>
              <a:t>The Government</a:t>
            </a:r>
            <a:r>
              <a:rPr lang="en-GB" sz="2000" b="1" i="0" u="none" strike="noStrike" baseline="0" dirty="0">
                <a:latin typeface="Calibri"/>
                <a:cs typeface="Calibri"/>
              </a:rPr>
              <a:t> of the Slovak Republic </a:t>
            </a:r>
            <a:r>
              <a:rPr lang="en-GB" sz="2000" b="0" i="0" u="none" strike="noStrike" baseline="0" dirty="0">
                <a:latin typeface="Calibri"/>
                <a:cs typeface="Calibri"/>
              </a:rPr>
              <a:t>- </a:t>
            </a:r>
            <a:r>
              <a:rPr lang="en-GB" sz="2000" dirty="0">
                <a:latin typeface="Calibri"/>
                <a:cs typeface="Calibri"/>
              </a:rPr>
              <a:t>names of municipalities</a:t>
            </a:r>
            <a:endParaRPr lang="en-GB" sz="2000" b="0" i="0" u="none" strike="noStrike" baseline="0" dirty="0">
              <a:latin typeface="Calibri"/>
              <a:cs typeface="Calibri"/>
            </a:endParaRPr>
          </a:p>
          <a:p>
            <a:pPr marL="285750" indent="-285750">
              <a:lnSpc>
                <a:spcPct val="100000"/>
              </a:lnSpc>
              <a:spcBef>
                <a:spcPts val="0"/>
              </a:spcBef>
              <a:buFont typeface="Arial" panose="020B0604020202020204" pitchFamily="34" charset="0"/>
              <a:buChar char="•"/>
            </a:pPr>
            <a:r>
              <a:rPr lang="en-GB" sz="2000" b="1" i="0" u="none" strike="noStrike" baseline="0" dirty="0">
                <a:latin typeface="Calibri"/>
                <a:cs typeface="Calibri"/>
              </a:rPr>
              <a:t>Ministry of Internal Affairs of the Slovak Republic </a:t>
            </a:r>
            <a:r>
              <a:rPr lang="en-GB" sz="2000" b="0" i="0" u="none" strike="noStrike" baseline="0" dirty="0">
                <a:latin typeface="Calibri"/>
                <a:cs typeface="Calibri"/>
              </a:rPr>
              <a:t>- names of municipalities</a:t>
            </a:r>
            <a:r>
              <a:rPr lang="en-GB" sz="2000" dirty="0">
                <a:latin typeface="Calibri"/>
                <a:cs typeface="Calibri"/>
              </a:rPr>
              <a:t>´ parts</a:t>
            </a:r>
            <a:endParaRPr lang="en-GB" sz="2000" b="0" i="0" u="none" strike="noStrike" baseline="0" dirty="0">
              <a:latin typeface="Calibri"/>
              <a:cs typeface="Calibri"/>
            </a:endParaRPr>
          </a:p>
          <a:p>
            <a:pPr marL="285750" indent="-285750">
              <a:lnSpc>
                <a:spcPct val="100000"/>
              </a:lnSpc>
              <a:spcBef>
                <a:spcPts val="0"/>
              </a:spcBef>
              <a:buFont typeface="Arial" panose="020B0604020202020204" pitchFamily="34" charset="0"/>
              <a:buChar char="•"/>
            </a:pPr>
            <a:r>
              <a:rPr lang="en-GB" sz="2000" b="1" dirty="0">
                <a:latin typeface="Calibri"/>
                <a:cs typeface="Calibri"/>
              </a:rPr>
              <a:t>Municipalities</a:t>
            </a:r>
            <a:r>
              <a:rPr lang="en-GB" sz="2000" b="1" i="0" u="none" strike="noStrike" baseline="0" dirty="0">
                <a:latin typeface="Calibri"/>
                <a:cs typeface="Calibri"/>
              </a:rPr>
              <a:t> </a:t>
            </a:r>
            <a:r>
              <a:rPr lang="en-GB" sz="2000" b="0" i="0" u="none" strike="noStrike" baseline="0" dirty="0">
                <a:latin typeface="Calibri"/>
                <a:cs typeface="Calibri"/>
              </a:rPr>
              <a:t>– names of streets and public areas</a:t>
            </a:r>
          </a:p>
          <a:p>
            <a:pPr marL="285750" indent="-285750">
              <a:lnSpc>
                <a:spcPct val="100000"/>
              </a:lnSpc>
              <a:spcBef>
                <a:spcPts val="0"/>
              </a:spcBef>
              <a:buFont typeface="Arial" panose="020B0604020202020204" pitchFamily="34" charset="0"/>
              <a:buChar char="•"/>
            </a:pPr>
            <a:r>
              <a:rPr lang="en-GB" sz="2000" b="1" i="0" u="none" strike="noStrike" baseline="0" dirty="0">
                <a:latin typeface="Calibri"/>
                <a:cs typeface="Calibri"/>
              </a:rPr>
              <a:t>ÚGKK SR </a:t>
            </a:r>
            <a:r>
              <a:rPr lang="en-GB" sz="2000" b="0" i="0" u="none" strike="noStrike" baseline="0" dirty="0">
                <a:latin typeface="Calibri"/>
                <a:cs typeface="Calibri"/>
              </a:rPr>
              <a:t>– names of geographical names from the territory of the SR, from the area outside the SR, names for extra-terrestrial features, a method of transliterating geographical names from a non-Latin writing system into the Latin alphabet</a:t>
            </a:r>
            <a:endParaRPr lang="en-GB" sz="2000" dirty="0">
              <a:latin typeface="Calibri"/>
              <a:cs typeface="Calibri"/>
            </a:endParaRPr>
          </a:p>
        </p:txBody>
      </p:sp>
      <p:sp>
        <p:nvSpPr>
          <p:cNvPr id="7" name="BlokTextu 6">
            <a:extLst>
              <a:ext uri="{FF2B5EF4-FFF2-40B4-BE49-F238E27FC236}">
                <a16:creationId xmlns:a16="http://schemas.microsoft.com/office/drawing/2014/main" id="{274ED908-EE2A-0DBE-6DFA-6B9743F91079}"/>
              </a:ext>
            </a:extLst>
          </p:cNvPr>
          <p:cNvSpPr txBox="1"/>
          <p:nvPr/>
        </p:nvSpPr>
        <p:spPr>
          <a:xfrm>
            <a:off x="913902" y="3947707"/>
            <a:ext cx="10364250" cy="2308324"/>
          </a:xfrm>
          <a:prstGeom prst="rect">
            <a:avLst/>
          </a:prstGeom>
          <a:noFill/>
        </p:spPr>
        <p:txBody>
          <a:bodyPr wrap="square" lIns="91440" tIns="45720" rIns="91440" bIns="45720" anchor="t">
            <a:spAutoFit/>
          </a:bodyPr>
          <a:lstStyle/>
          <a:p>
            <a:pPr algn="ctr"/>
            <a:r>
              <a:rPr lang="sk-SK" sz="2000" b="1" cap="all" dirty="0">
                <a:solidFill>
                  <a:schemeClr val="accent1"/>
                </a:solidFill>
                <a:latin typeface="Calibri"/>
                <a:ea typeface="Calibri"/>
                <a:cs typeface="Calibri"/>
              </a:rPr>
              <a:t>        </a:t>
            </a:r>
            <a:r>
              <a:rPr lang="en-GB" sz="2400" b="1" cap="all" dirty="0">
                <a:solidFill>
                  <a:schemeClr val="accent1"/>
                </a:solidFill>
                <a:latin typeface="Calibri"/>
                <a:ea typeface="Calibri"/>
                <a:cs typeface="Calibri"/>
              </a:rPr>
              <a:t>The AIMS OF STANDARDISATION</a:t>
            </a:r>
            <a:endParaRPr lang="en-GB" sz="2400" cap="all" dirty="0">
              <a:solidFill>
                <a:schemeClr val="accent1"/>
              </a:solidFill>
              <a:latin typeface="Calibri"/>
              <a:ea typeface="Calibri"/>
              <a:cs typeface="Calibri"/>
            </a:endParaRPr>
          </a:p>
          <a:p>
            <a:endParaRPr lang="en-GB" sz="2000" b="1" dirty="0">
              <a:solidFill>
                <a:schemeClr val="accent1"/>
              </a:solidFill>
              <a:latin typeface="Calibri"/>
              <a:ea typeface="Calibri"/>
              <a:cs typeface="Calibri"/>
            </a:endParaRPr>
          </a:p>
          <a:p>
            <a:pPr marL="285750" indent="-285750">
              <a:buFont typeface="Arial" panose="020B0604020202020204" pitchFamily="34" charset="0"/>
              <a:buChar char="•"/>
            </a:pPr>
            <a:r>
              <a:rPr lang="en-GB" sz="2000" dirty="0">
                <a:latin typeface="Calibri"/>
                <a:ea typeface="Calibri"/>
                <a:cs typeface="Calibri"/>
              </a:rPr>
              <a:t>to improve conveying of information</a:t>
            </a:r>
          </a:p>
          <a:p>
            <a:pPr marL="285750" indent="-285750">
              <a:buFont typeface="Arial" panose="020B0604020202020204" pitchFamily="34" charset="0"/>
              <a:buChar char="•"/>
            </a:pPr>
            <a:r>
              <a:rPr lang="en-GB" sz="2000" dirty="0">
                <a:latin typeface="Calibri"/>
                <a:ea typeface="Calibri"/>
                <a:cs typeface="Calibri"/>
              </a:rPr>
              <a:t>to avoid confusion and misunderstanding in the use of names</a:t>
            </a:r>
          </a:p>
          <a:p>
            <a:pPr marL="285750" indent="-285750">
              <a:buFont typeface="Arial" panose="020B0604020202020204" pitchFamily="34" charset="0"/>
              <a:buChar char="•"/>
            </a:pPr>
            <a:r>
              <a:rPr lang="en-GB" sz="2000" dirty="0">
                <a:latin typeface="Calibri"/>
                <a:ea typeface="Calibri"/>
                <a:cs typeface="Calibri"/>
              </a:rPr>
              <a:t>to raise the educational, cultural and social level of the population</a:t>
            </a:r>
          </a:p>
          <a:p>
            <a:pPr marL="285750" indent="-285750">
              <a:buFont typeface="Arial" panose="020B0604020202020204" pitchFamily="34" charset="0"/>
              <a:buChar char="•"/>
            </a:pPr>
            <a:r>
              <a:rPr lang="en-GB" sz="2000" dirty="0">
                <a:latin typeface="Calibri"/>
                <a:ea typeface="Calibri"/>
                <a:cs typeface="Calibri"/>
              </a:rPr>
              <a:t>to contribute to the increase of national representation and international prestige of the state (participation in international meetings of the United Nations)</a:t>
            </a:r>
          </a:p>
        </p:txBody>
      </p:sp>
      <p:sp>
        <p:nvSpPr>
          <p:cNvPr id="3" name="Zástupný objekt pre číslo snímky 2">
            <a:extLst>
              <a:ext uri="{FF2B5EF4-FFF2-40B4-BE49-F238E27FC236}">
                <a16:creationId xmlns:a16="http://schemas.microsoft.com/office/drawing/2014/main" id="{7A736823-3CCD-D19A-7D16-E8089B714076}"/>
              </a:ext>
            </a:extLst>
          </p:cNvPr>
          <p:cNvSpPr>
            <a:spLocks noGrp="1"/>
          </p:cNvSpPr>
          <p:nvPr>
            <p:ph type="sldNum" sz="quarter" idx="12"/>
          </p:nvPr>
        </p:nvSpPr>
        <p:spPr/>
        <p:txBody>
          <a:bodyPr/>
          <a:lstStyle/>
          <a:p>
            <a:fld id="{6CB39E08-E0E5-4B1A-8F7D-08FE7678A3B6}" type="slidenum">
              <a:rPr lang="en-US" smtClean="0"/>
              <a:t>3</a:t>
            </a:fld>
            <a:endParaRPr lang="en-US"/>
          </a:p>
        </p:txBody>
      </p:sp>
    </p:spTree>
    <p:extLst>
      <p:ext uri="{BB962C8B-B14F-4D97-AF65-F5344CB8AC3E}">
        <p14:creationId xmlns:p14="http://schemas.microsoft.com/office/powerpoint/2010/main" val="2427217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85390" y="775206"/>
            <a:ext cx="8289701" cy="570389"/>
          </a:xfrm>
        </p:spPr>
        <p:txBody>
          <a:bodyPr>
            <a:normAutofit/>
          </a:bodyPr>
          <a:lstStyle/>
          <a:p>
            <a:r>
              <a:rPr lang="sk-SK" sz="3000" b="1">
                <a:latin typeface="Calibri"/>
                <a:ea typeface="Calibri"/>
                <a:cs typeface="Arial"/>
              </a:rPr>
              <a:t>THANK YOU FOR YOUR ATTENTION!</a:t>
            </a:r>
            <a:endParaRPr lang="sk-SK" sz="3000">
              <a:latin typeface="Calibri"/>
              <a:ea typeface="Calibri"/>
              <a:cs typeface="Arial" panose="020B0604020202020204" pitchFamily="34" charset="0"/>
            </a:endParaRPr>
          </a:p>
        </p:txBody>
      </p:sp>
      <p:sp>
        <p:nvSpPr>
          <p:cNvPr id="3" name="Zástupný objekt pre obsah 2"/>
          <p:cNvSpPr>
            <a:spLocks noGrp="1"/>
          </p:cNvSpPr>
          <p:nvPr>
            <p:ph idx="1"/>
          </p:nvPr>
        </p:nvSpPr>
        <p:spPr>
          <a:xfrm>
            <a:off x="221752" y="1417320"/>
            <a:ext cx="8084048" cy="4023360"/>
          </a:xfrm>
        </p:spPr>
        <p:txBody>
          <a:bodyPr vert="horz" lIns="91440" tIns="45720" rIns="91440" bIns="45720" rtlCol="0" anchor="t">
            <a:noAutofit/>
          </a:bodyPr>
          <a:lstStyle/>
          <a:p>
            <a:pPr marL="0" indent="0">
              <a:buNone/>
            </a:pPr>
            <a:r>
              <a:rPr lang="sk-SK" b="1" err="1">
                <a:latin typeface="Calibri"/>
                <a:cs typeface="Arial"/>
              </a:rPr>
              <a:t>The</a:t>
            </a:r>
            <a:r>
              <a:rPr lang="sk-SK" b="1">
                <a:latin typeface="Calibri"/>
                <a:cs typeface="Arial"/>
              </a:rPr>
              <a:t> </a:t>
            </a:r>
            <a:r>
              <a:rPr lang="sk-SK" b="1" err="1">
                <a:latin typeface="Calibri"/>
                <a:cs typeface="Arial"/>
              </a:rPr>
              <a:t>Geodesy</a:t>
            </a:r>
            <a:r>
              <a:rPr lang="sk-SK" b="1">
                <a:latin typeface="Calibri"/>
                <a:cs typeface="Arial"/>
              </a:rPr>
              <a:t>, </a:t>
            </a:r>
            <a:r>
              <a:rPr lang="sk-SK" b="1" err="1">
                <a:latin typeface="Calibri"/>
                <a:cs typeface="Arial"/>
              </a:rPr>
              <a:t>Cartography</a:t>
            </a:r>
            <a:r>
              <a:rPr lang="sk-SK" b="1">
                <a:latin typeface="Calibri"/>
                <a:cs typeface="Arial"/>
              </a:rPr>
              <a:t> and </a:t>
            </a:r>
            <a:r>
              <a:rPr lang="sk-SK" b="1" err="1">
                <a:latin typeface="Calibri"/>
                <a:cs typeface="Arial"/>
              </a:rPr>
              <a:t>Cadastre</a:t>
            </a:r>
            <a:r>
              <a:rPr lang="sk-SK" b="1">
                <a:latin typeface="Calibri"/>
                <a:cs typeface="Arial"/>
              </a:rPr>
              <a:t> </a:t>
            </a:r>
            <a:r>
              <a:rPr lang="sk-SK" b="1" err="1">
                <a:latin typeface="Calibri"/>
                <a:cs typeface="Arial"/>
              </a:rPr>
              <a:t>Authority</a:t>
            </a:r>
            <a:r>
              <a:rPr lang="sk-SK" b="1">
                <a:latin typeface="Calibri"/>
                <a:cs typeface="Arial"/>
              </a:rPr>
              <a:t> of </a:t>
            </a:r>
            <a:r>
              <a:rPr lang="sk-SK" b="1" err="1">
                <a:latin typeface="Calibri"/>
                <a:cs typeface="Arial"/>
              </a:rPr>
              <a:t>the</a:t>
            </a:r>
            <a:r>
              <a:rPr lang="sk-SK" b="1">
                <a:latin typeface="Calibri"/>
                <a:cs typeface="Arial"/>
              </a:rPr>
              <a:t> Slovak </a:t>
            </a:r>
            <a:r>
              <a:rPr lang="sk-SK" b="1" err="1">
                <a:latin typeface="Calibri"/>
                <a:cs typeface="Arial"/>
              </a:rPr>
              <a:t>Republic</a:t>
            </a:r>
            <a:r>
              <a:rPr lang="sk-SK" sz="2000" b="1">
                <a:latin typeface="Calibri"/>
                <a:cs typeface="Arial"/>
              </a:rPr>
              <a:t>:</a:t>
            </a:r>
          </a:p>
          <a:p>
            <a:pPr marL="0" indent="0">
              <a:buNone/>
            </a:pPr>
            <a:r>
              <a:rPr lang="sk-SK" sz="2000">
                <a:latin typeface="Calibri"/>
                <a:cs typeface="Arial"/>
                <a:hlinkClick r:id="rId2"/>
              </a:rPr>
              <a:t>https://www.skgeodesy.sk/sk/</a:t>
            </a:r>
            <a:endParaRPr lang="sk-SK" sz="2000">
              <a:latin typeface="Calibri"/>
              <a:cs typeface="Arial"/>
            </a:endParaRPr>
          </a:p>
          <a:p>
            <a:pPr marL="0" indent="0">
              <a:buNone/>
            </a:pPr>
            <a:endParaRPr lang="sk-SK" sz="2000" b="1">
              <a:latin typeface="Calibri"/>
              <a:cs typeface="Arial" panose="020B0604020202020204" pitchFamily="34" charset="0"/>
            </a:endParaRPr>
          </a:p>
          <a:p>
            <a:pPr marL="0" indent="0">
              <a:buNone/>
            </a:pPr>
            <a:r>
              <a:rPr lang="sk-SK" sz="2000" b="1" err="1">
                <a:latin typeface="Calibri"/>
                <a:cs typeface="Arial"/>
              </a:rPr>
              <a:t>Geodetic</a:t>
            </a:r>
            <a:r>
              <a:rPr lang="sk-SK" sz="2000" b="1">
                <a:latin typeface="Calibri"/>
                <a:cs typeface="Arial"/>
              </a:rPr>
              <a:t> and </a:t>
            </a:r>
            <a:r>
              <a:rPr lang="sk-SK" sz="2000" b="1" err="1">
                <a:latin typeface="Calibri"/>
                <a:cs typeface="Arial"/>
              </a:rPr>
              <a:t>Cartographic</a:t>
            </a:r>
            <a:r>
              <a:rPr lang="sk-SK" sz="2000" b="1">
                <a:latin typeface="Calibri"/>
                <a:cs typeface="Arial"/>
              </a:rPr>
              <a:t> </a:t>
            </a:r>
            <a:r>
              <a:rPr lang="sk-SK" sz="2000" b="1" err="1">
                <a:latin typeface="Calibri"/>
                <a:cs typeface="Arial"/>
              </a:rPr>
              <a:t>Institute</a:t>
            </a:r>
            <a:r>
              <a:rPr lang="sk-SK" sz="2000" b="1">
                <a:latin typeface="Calibri"/>
                <a:cs typeface="Arial"/>
              </a:rPr>
              <a:t> Bratislava:</a:t>
            </a:r>
          </a:p>
          <a:p>
            <a:pPr marL="0" indent="0">
              <a:buNone/>
            </a:pPr>
            <a:r>
              <a:rPr lang="sk-SK" sz="2000">
                <a:latin typeface="Calibri"/>
                <a:cs typeface="Arial"/>
                <a:hlinkClick r:id="rId3"/>
              </a:rPr>
              <a:t>https://www.gku.sk/gku/</a:t>
            </a:r>
            <a:endParaRPr lang="sk-SK" sz="2000">
              <a:latin typeface="Calibri"/>
              <a:cs typeface="Arial"/>
            </a:endParaRPr>
          </a:p>
          <a:p>
            <a:pPr marL="0" indent="0">
              <a:buNone/>
            </a:pPr>
            <a:endParaRPr lang="sk-SK" sz="2000" b="1">
              <a:latin typeface="Calibri"/>
              <a:cs typeface="Arial" panose="020B0604020202020204" pitchFamily="34" charset="0"/>
            </a:endParaRPr>
          </a:p>
          <a:p>
            <a:pPr marL="0" indent="0">
              <a:buNone/>
            </a:pPr>
            <a:r>
              <a:rPr lang="sk-SK" b="1">
                <a:latin typeface="Calibri"/>
                <a:cs typeface="Arial"/>
              </a:rPr>
              <a:t>Geoportal</a:t>
            </a:r>
            <a:r>
              <a:rPr lang="sk-SK" sz="2000" b="1">
                <a:latin typeface="Calibri"/>
                <a:cs typeface="Arial"/>
              </a:rPr>
              <a:t>:</a:t>
            </a:r>
          </a:p>
          <a:p>
            <a:pPr marL="0" indent="0">
              <a:buNone/>
            </a:pPr>
            <a:r>
              <a:rPr lang="sk-SK" sz="2000">
                <a:latin typeface="Calibri"/>
                <a:cs typeface="Arial"/>
                <a:hlinkClick r:id="rId4"/>
              </a:rPr>
              <a:t>https://www.geoportal.sk/sk/geoportal.html</a:t>
            </a:r>
            <a:endParaRPr lang="sk-SK" sz="2000">
              <a:latin typeface="Calibri"/>
              <a:cs typeface="Arial"/>
            </a:endParaRPr>
          </a:p>
        </p:txBody>
      </p:sp>
      <p:pic>
        <p:nvPicPr>
          <p:cNvPr id="4" name="Obrázok 3" descr="Obrázok, na ktorom je exteriér, nebo, budova, pozemné vozidlo&#10;&#10;Automaticky generovaný popis">
            <a:extLst>
              <a:ext uri="{FF2B5EF4-FFF2-40B4-BE49-F238E27FC236}">
                <a16:creationId xmlns:a16="http://schemas.microsoft.com/office/drawing/2014/main" id="{6B696B40-B661-C682-9126-BCEFC24238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3274" y="2295885"/>
            <a:ext cx="4114531" cy="2585297"/>
          </a:xfrm>
          <a:prstGeom prst="rect">
            <a:avLst/>
          </a:prstGeom>
          <a:effectLst>
            <a:outerShdw blurRad="50800" dist="38100" dir="2700000" algn="tl" rotWithShape="0">
              <a:prstClr val="black">
                <a:alpha val="40000"/>
              </a:prstClr>
            </a:outerShdw>
          </a:effectLst>
        </p:spPr>
      </p:pic>
      <p:pic>
        <p:nvPicPr>
          <p:cNvPr id="5" name="Picture 6">
            <a:extLst>
              <a:ext uri="{FF2B5EF4-FFF2-40B4-BE49-F238E27FC236}">
                <a16:creationId xmlns:a16="http://schemas.microsoft.com/office/drawing/2014/main" id="{8ACB0B5D-18D0-ED89-8095-860BD19A00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5164" y="1920103"/>
            <a:ext cx="2895600" cy="847725"/>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ok 5" descr="Obrázok, na ktorom je grafika, logo, písmo, grafický dizajn&#10;&#10;Automaticky generovaný popis">
            <a:extLst>
              <a:ext uri="{FF2B5EF4-FFF2-40B4-BE49-F238E27FC236}">
                <a16:creationId xmlns:a16="http://schemas.microsoft.com/office/drawing/2014/main" id="{6DF96BF2-5826-516A-16DB-31A50126B1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7759" y="3429000"/>
            <a:ext cx="2070410" cy="1462227"/>
          </a:xfrm>
          <a:prstGeom prst="rect">
            <a:avLst/>
          </a:prstGeom>
        </p:spPr>
      </p:pic>
      <p:pic>
        <p:nvPicPr>
          <p:cNvPr id="8" name="Obrázok 7" descr="Obrázok, na ktorom je písmo, grafika, logo, symbol&#10;&#10;Automaticky generovaný popis">
            <a:extLst>
              <a:ext uri="{FF2B5EF4-FFF2-40B4-BE49-F238E27FC236}">
                <a16:creationId xmlns:a16="http://schemas.microsoft.com/office/drawing/2014/main" id="{913341EA-0F68-2BCC-5F17-3068FFB315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9146" y="5365846"/>
            <a:ext cx="4520635" cy="977778"/>
          </a:xfrm>
          <a:prstGeom prst="rect">
            <a:avLst/>
          </a:prstGeom>
        </p:spPr>
      </p:pic>
      <p:sp>
        <p:nvSpPr>
          <p:cNvPr id="9" name="BlokTextu 8">
            <a:extLst>
              <a:ext uri="{FF2B5EF4-FFF2-40B4-BE49-F238E27FC236}">
                <a16:creationId xmlns:a16="http://schemas.microsoft.com/office/drawing/2014/main" id="{5B368E11-9B37-778A-21AF-2A6631368C75}"/>
              </a:ext>
            </a:extLst>
          </p:cNvPr>
          <p:cNvSpPr txBox="1"/>
          <p:nvPr/>
        </p:nvSpPr>
        <p:spPr>
          <a:xfrm>
            <a:off x="7768456" y="5144648"/>
            <a:ext cx="3735387" cy="1015663"/>
          </a:xfrm>
          <a:prstGeom prst="rect">
            <a:avLst/>
          </a:prstGeom>
          <a:noFill/>
        </p:spPr>
        <p:txBody>
          <a:bodyPr wrap="square" lIns="91440" tIns="45720" rIns="91440" bIns="45720" anchor="t">
            <a:spAutoFit/>
          </a:bodyPr>
          <a:lstStyle/>
          <a:p>
            <a:pPr algn="ctr"/>
            <a:r>
              <a:rPr lang="sk-SK" sz="2000">
                <a:latin typeface="Calibri"/>
                <a:cs typeface="Times New Roman"/>
                <a:hlinkClick r:id="rId9"/>
              </a:rPr>
              <a:t>   maria.kubicova</a:t>
            </a:r>
            <a:r>
              <a:rPr lang="en-US" sz="2000">
                <a:latin typeface="Calibri"/>
                <a:cs typeface="Times New Roman"/>
                <a:hlinkClick r:id="rId9"/>
              </a:rPr>
              <a:t>@skgeodesy.sk</a:t>
            </a:r>
            <a:endParaRPr lang="en-GB" sz="2000">
              <a:latin typeface="Calibri"/>
              <a:cs typeface="Times New Roman"/>
            </a:endParaRPr>
          </a:p>
          <a:p>
            <a:pPr algn="ctr"/>
            <a:r>
              <a:rPr lang="sk-SK" sz="2000">
                <a:latin typeface="Calibri"/>
                <a:cs typeface="Times New Roman"/>
                <a:hlinkClick r:id="rId10"/>
              </a:rPr>
              <a:t>zuzka.michalkova</a:t>
            </a:r>
            <a:r>
              <a:rPr lang="en-US" sz="2000">
                <a:latin typeface="Calibri"/>
                <a:cs typeface="Times New Roman"/>
                <a:hlinkClick r:id="rId10"/>
              </a:rPr>
              <a:t>@skgeodesy.sk</a:t>
            </a:r>
            <a:endParaRPr lang="en-GB" sz="2000">
              <a:latin typeface="Calibri"/>
              <a:cs typeface="Times New Roman"/>
            </a:endParaRPr>
          </a:p>
          <a:p>
            <a:pPr algn="ctr"/>
            <a:r>
              <a:rPr lang="sk-SK" sz="2000">
                <a:latin typeface="Calibri"/>
                <a:cs typeface="Times New Roman"/>
                <a:hlinkClick r:id="rId11"/>
              </a:rPr>
              <a:t>      eva.miklusova</a:t>
            </a:r>
            <a:r>
              <a:rPr lang="en-US" sz="2000">
                <a:latin typeface="Calibri"/>
                <a:cs typeface="Times New Roman"/>
                <a:hlinkClick r:id="rId11"/>
              </a:rPr>
              <a:t>@skgeodesy.sk</a:t>
            </a:r>
            <a:endParaRPr lang="en-GB" sz="2000">
              <a:latin typeface="Calibri"/>
              <a:cs typeface="Times New Roman"/>
            </a:endParaRPr>
          </a:p>
        </p:txBody>
      </p:sp>
      <p:sp>
        <p:nvSpPr>
          <p:cNvPr id="7" name="Zástupný objekt pre číslo snímky 6">
            <a:extLst>
              <a:ext uri="{FF2B5EF4-FFF2-40B4-BE49-F238E27FC236}">
                <a16:creationId xmlns:a16="http://schemas.microsoft.com/office/drawing/2014/main" id="{1E74A33A-1841-38D5-3516-21110B18F35A}"/>
              </a:ext>
            </a:extLst>
          </p:cNvPr>
          <p:cNvSpPr>
            <a:spLocks noGrp="1"/>
          </p:cNvSpPr>
          <p:nvPr>
            <p:ph type="sldNum" sz="quarter" idx="12"/>
          </p:nvPr>
        </p:nvSpPr>
        <p:spPr/>
        <p:txBody>
          <a:bodyPr/>
          <a:lstStyle/>
          <a:p>
            <a:fld id="{6CB39E08-E0E5-4B1A-8F7D-08FE7678A3B6}" type="slidenum">
              <a:rPr lang="en-US" smtClean="0"/>
              <a:t>30</a:t>
            </a:fld>
            <a:endParaRPr lang="en-US"/>
          </a:p>
        </p:txBody>
      </p:sp>
    </p:spTree>
    <p:extLst>
      <p:ext uri="{BB962C8B-B14F-4D97-AF65-F5344CB8AC3E}">
        <p14:creationId xmlns:p14="http://schemas.microsoft.com/office/powerpoint/2010/main" val="36727396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C03F22-F5FF-27F8-595C-E88A7EA7A8D4}"/>
              </a:ext>
            </a:extLst>
          </p:cNvPr>
          <p:cNvSpPr>
            <a:spLocks noGrp="1"/>
          </p:cNvSpPr>
          <p:nvPr>
            <p:ph type="title"/>
          </p:nvPr>
        </p:nvSpPr>
        <p:spPr>
          <a:xfrm>
            <a:off x="1111707" y="712381"/>
            <a:ext cx="9295892" cy="599502"/>
          </a:xfrm>
        </p:spPr>
        <p:txBody>
          <a:bodyPr>
            <a:noAutofit/>
          </a:bodyPr>
          <a:lstStyle/>
          <a:p>
            <a:pPr algn="ctr"/>
            <a:r>
              <a:rPr lang="sk-SK" sz="2400" b="1" cap="all" dirty="0" smtClean="0">
                <a:latin typeface="Calibri"/>
                <a:ea typeface="Calibri"/>
                <a:cs typeface="Calibri"/>
              </a:rPr>
              <a:t>THE </a:t>
            </a:r>
            <a:r>
              <a:rPr lang="sk-SK" sz="2400" b="1" cap="all" dirty="0">
                <a:latin typeface="Calibri"/>
                <a:ea typeface="Calibri"/>
                <a:cs typeface="Calibri"/>
              </a:rPr>
              <a:t>LEGISLATIVE FRAMEWORK FOR NATIONAL STANDARDISATION</a:t>
            </a:r>
            <a:endParaRPr lang="en-US" sz="2400" cap="all" dirty="0">
              <a:latin typeface="Calibri"/>
              <a:ea typeface="Calibri"/>
              <a:cs typeface="Calibri"/>
            </a:endParaRPr>
          </a:p>
        </p:txBody>
      </p:sp>
      <p:sp>
        <p:nvSpPr>
          <p:cNvPr id="4" name="Zástupný text 3">
            <a:extLst>
              <a:ext uri="{FF2B5EF4-FFF2-40B4-BE49-F238E27FC236}">
                <a16:creationId xmlns:a16="http://schemas.microsoft.com/office/drawing/2014/main" id="{4D92F78E-AAB5-9B55-DE76-B0347B03B906}"/>
              </a:ext>
            </a:extLst>
          </p:cNvPr>
          <p:cNvSpPr>
            <a:spLocks noGrp="1"/>
          </p:cNvSpPr>
          <p:nvPr>
            <p:ph type="body" sz="half" idx="2"/>
          </p:nvPr>
        </p:nvSpPr>
        <p:spPr>
          <a:xfrm>
            <a:off x="1111707" y="1444382"/>
            <a:ext cx="10079730" cy="4729665"/>
          </a:xfrm>
        </p:spPr>
        <p:txBody>
          <a:bodyPr vert="horz" lIns="91440" tIns="45720" rIns="91440" bIns="45720" rtlCol="0" anchor="t">
            <a:noAutofit/>
          </a:bodyPr>
          <a:lstStyle/>
          <a:p>
            <a:r>
              <a:rPr lang="sk-SK" sz="2000" dirty="0">
                <a:latin typeface="Calibri" panose="020F0502020204030204" pitchFamily="34" charset="0"/>
                <a:ea typeface="Times New Roman" panose="02020603050405020304" pitchFamily="18" charset="0"/>
                <a:cs typeface="Calibri" panose="020F0502020204030204" pitchFamily="34" charset="0"/>
              </a:rPr>
              <a:t>- </a:t>
            </a:r>
            <a:r>
              <a:rPr lang="en-GB" sz="2000" dirty="0">
                <a:effectLst/>
                <a:latin typeface="Calibri" panose="020F0502020204030204" pitchFamily="34" charset="0"/>
                <a:ea typeface="Times New Roman" panose="02020603050405020304" pitchFamily="18" charset="0"/>
                <a:cs typeface="Calibri" panose="020F0502020204030204" pitchFamily="34" charset="0"/>
              </a:rPr>
              <a:t>Act of the National Council of the Slovak Republic No. 215/1995 Coll. on Geodesy and Cartography</a:t>
            </a:r>
            <a:r>
              <a:rPr lang="en-GB" sz="2000" i="0" u="none" strike="noStrike" baseline="0" dirty="0">
                <a:latin typeface="Calibri" panose="020F0502020204030204" pitchFamily="34" charset="0"/>
                <a:ea typeface="Calibri" panose="020F0502020204030204" pitchFamily="34" charset="0"/>
                <a:cs typeface="Calibri" panose="020F0502020204030204" pitchFamily="34" charset="0"/>
              </a:rPr>
              <a:t>, § 18 </a:t>
            </a:r>
          </a:p>
          <a:p>
            <a:endParaRPr lang="en-GB" sz="2000" dirty="0">
              <a:latin typeface="Calibri" panose="020F0502020204030204" pitchFamily="34" charset="0"/>
              <a:ea typeface="Times New Roman" panose="02020603050405020304" pitchFamily="18" charset="0"/>
              <a:cs typeface="Calibri" panose="020F0502020204030204" pitchFamily="34" charset="0"/>
            </a:endParaRPr>
          </a:p>
          <a:p>
            <a:r>
              <a:rPr lang="en-GB" sz="2000" dirty="0">
                <a:effectLst/>
                <a:latin typeface="Calibri" panose="020F0502020204030204" pitchFamily="34" charset="0"/>
                <a:ea typeface="Times New Roman" panose="02020603050405020304" pitchFamily="18" charset="0"/>
                <a:cs typeface="Calibri" panose="020F0502020204030204" pitchFamily="34" charset="0"/>
              </a:rPr>
              <a:t>- Decree of t</a:t>
            </a:r>
            <a:r>
              <a:rPr lang="en-GB" sz="2000" dirty="0">
                <a:latin typeface="Calibri" panose="020F0502020204030204" pitchFamily="34" charset="0"/>
                <a:cs typeface="Calibri" panose="020F0502020204030204" pitchFamily="34" charset="0"/>
              </a:rPr>
              <a:t>he Geodesy, Cartography and Cadastre Authority of the Slovak Republic </a:t>
            </a:r>
            <a:r>
              <a:rPr lang="en-GB" sz="2000" dirty="0">
                <a:effectLst/>
                <a:latin typeface="Calibri" panose="020F0502020204030204" pitchFamily="34" charset="0"/>
                <a:ea typeface="Times New Roman" panose="02020603050405020304" pitchFamily="18" charset="0"/>
                <a:cs typeface="Calibri" panose="020F0502020204030204" pitchFamily="34" charset="0"/>
              </a:rPr>
              <a:t> No. 300/2009 </a:t>
            </a:r>
            <a:r>
              <a:rPr lang="en-GB" sz="2000" dirty="0" err="1">
                <a:effectLst/>
                <a:latin typeface="Calibri" panose="020F0502020204030204" pitchFamily="34" charset="0"/>
                <a:ea typeface="Times New Roman" panose="02020603050405020304" pitchFamily="18" charset="0"/>
                <a:cs typeface="Calibri" panose="020F0502020204030204" pitchFamily="34" charset="0"/>
              </a:rPr>
              <a:t>Coll</a:t>
            </a:r>
            <a:r>
              <a:rPr lang="sk-SK" sz="2000" dirty="0">
                <a:effectLst/>
                <a:latin typeface="Calibri" panose="020F0502020204030204" pitchFamily="34" charset="0"/>
                <a:ea typeface="Times New Roman" panose="02020603050405020304" pitchFamily="18" charset="0"/>
                <a:cs typeface="Calibri" panose="020F0502020204030204" pitchFamily="34" charset="0"/>
              </a:rPr>
              <a:t>.</a:t>
            </a:r>
            <a:r>
              <a:rPr lang="en-GB" sz="2000" dirty="0">
                <a:effectLst/>
                <a:latin typeface="Calibri" panose="020F0502020204030204" pitchFamily="34" charset="0"/>
                <a:ea typeface="Times New Roman" panose="02020603050405020304" pitchFamily="18" charset="0"/>
                <a:cs typeface="Calibri" panose="020F0502020204030204" pitchFamily="34" charset="0"/>
              </a:rPr>
              <a:t>, amending and supplementing Act of the National Council of the Slovak Republic on Geodesy and Cartography, </a:t>
            </a:r>
            <a:r>
              <a:rPr lang="en-GB" sz="2000" i="0" u="none" strike="noStrike" baseline="0" dirty="0">
                <a:latin typeface="Calibri" panose="020F0502020204030204" pitchFamily="34" charset="0"/>
                <a:ea typeface="Calibri"/>
                <a:cs typeface="Calibri" panose="020F0502020204030204" pitchFamily="34" charset="0"/>
              </a:rPr>
              <a:t>§ 14 - § 17 </a:t>
            </a:r>
          </a:p>
          <a:p>
            <a:endParaRPr lang="en-GB" sz="2000" i="0" u="none" strike="noStrike" baseline="0" dirty="0">
              <a:latin typeface="Calibri" panose="020F0502020204030204" pitchFamily="34" charset="0"/>
              <a:ea typeface="Calibri" panose="020F0502020204030204" pitchFamily="34" charset="0"/>
              <a:cs typeface="Calibri" panose="020F0502020204030204" pitchFamily="34" charset="0"/>
            </a:endParaRPr>
          </a:p>
          <a:p>
            <a:r>
              <a:rPr lang="en-GB" sz="2000" dirty="0">
                <a:latin typeface="Calibri" panose="020F0502020204030204" pitchFamily="34" charset="0"/>
                <a:ea typeface="Calibri" panose="020F0502020204030204" pitchFamily="34" charset="0"/>
                <a:cs typeface="Calibri" panose="020F0502020204030204" pitchFamily="34" charset="0"/>
              </a:rPr>
              <a:t>-</a:t>
            </a:r>
            <a:r>
              <a:rPr lang="en-GB" sz="2000" i="0" u="none" strike="noStrike" baseline="0" dirty="0">
                <a:latin typeface="Calibri" panose="020F0502020204030204" pitchFamily="34" charset="0"/>
                <a:ea typeface="Calibri" panose="020F0502020204030204" pitchFamily="34" charset="0"/>
                <a:cs typeface="Calibri" panose="020F0502020204030204" pitchFamily="34" charset="0"/>
              </a:rPr>
              <a:t>  Guidelines for the standardisation of geographical names from 2015, as amended by Amendment No 1 from 2018</a:t>
            </a:r>
          </a:p>
          <a:p>
            <a:r>
              <a:rPr lang="en-US" sz="2000" i="0" u="none" strike="noStrike" baseline="0" dirty="0">
                <a:latin typeface="Calibri" panose="020F0502020204030204" pitchFamily="34" charset="0"/>
                <a:ea typeface="Calibri" panose="020F0502020204030204" pitchFamily="34" charset="0"/>
                <a:cs typeface="Calibri" panose="020F0502020204030204" pitchFamily="34" charset="0"/>
                <a:hlinkClick r:id="rId2"/>
              </a:rPr>
              <a:t>https://www.skgeodesy.sk/files/sk/slovensky/ugkk/geodezia-kartografia/standardizacia-geografickeho-nazvoslovia/dokumenty-k-cinnosti/smernica_s_dodatkom.pdf</a:t>
            </a:r>
            <a:endParaRPr lang="sk-SK" sz="2000" i="0" u="none" strike="noStrike" baseline="0" dirty="0">
              <a:latin typeface="Calibri" panose="020F0502020204030204" pitchFamily="34" charset="0"/>
              <a:ea typeface="Calibri" panose="020F0502020204030204" pitchFamily="34" charset="0"/>
              <a:cs typeface="Calibri" panose="020F0502020204030204" pitchFamily="34" charset="0"/>
            </a:endParaRPr>
          </a:p>
          <a:p>
            <a:endParaRPr lang="en-US" sz="2000" i="0" u="none" strike="noStrike" baseline="0" dirty="0">
              <a:latin typeface="Calibri" panose="020F0502020204030204" pitchFamily="34" charset="0"/>
              <a:ea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3" name="Zástupný objekt pre číslo snímky 2">
            <a:extLst>
              <a:ext uri="{FF2B5EF4-FFF2-40B4-BE49-F238E27FC236}">
                <a16:creationId xmlns:a16="http://schemas.microsoft.com/office/drawing/2014/main" id="{C2072B42-EE09-F3D2-2113-3D92F4A8A17A}"/>
              </a:ext>
            </a:extLst>
          </p:cNvPr>
          <p:cNvSpPr>
            <a:spLocks noGrp="1"/>
          </p:cNvSpPr>
          <p:nvPr>
            <p:ph type="sldNum" sz="quarter" idx="12"/>
          </p:nvPr>
        </p:nvSpPr>
        <p:spPr/>
        <p:txBody>
          <a:bodyPr/>
          <a:lstStyle/>
          <a:p>
            <a:fld id="{6CB39E08-E0E5-4B1A-8F7D-08FE7678A3B6}" type="slidenum">
              <a:rPr lang="en-US" smtClean="0"/>
              <a:t>4</a:t>
            </a:fld>
            <a:endParaRPr lang="en-US"/>
          </a:p>
        </p:txBody>
      </p:sp>
    </p:spTree>
    <p:extLst>
      <p:ext uri="{BB962C8B-B14F-4D97-AF65-F5344CB8AC3E}">
        <p14:creationId xmlns:p14="http://schemas.microsoft.com/office/powerpoint/2010/main" val="17527569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kTextu 5">
            <a:extLst>
              <a:ext uri="{FF2B5EF4-FFF2-40B4-BE49-F238E27FC236}">
                <a16:creationId xmlns:a16="http://schemas.microsoft.com/office/drawing/2014/main" id="{1214DCC8-6B77-7AAF-5501-5792D48BC7ED}"/>
              </a:ext>
            </a:extLst>
          </p:cNvPr>
          <p:cNvSpPr txBox="1"/>
          <p:nvPr/>
        </p:nvSpPr>
        <p:spPr>
          <a:xfrm>
            <a:off x="739324" y="1393980"/>
            <a:ext cx="10462164" cy="2554545"/>
          </a:xfrm>
          <a:prstGeom prst="rect">
            <a:avLst/>
          </a:prstGeom>
          <a:noFill/>
        </p:spPr>
        <p:txBody>
          <a:bodyPr wrap="square" lIns="91440" tIns="45720" rIns="91440" bIns="45720" anchor="t">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i="1" dirty="0">
                <a:solidFill>
                  <a:srgbClr val="000000"/>
                </a:solidFill>
                <a:latin typeface="Calibri"/>
                <a:cs typeface="Times New Roman"/>
              </a:rPr>
              <a:t>Names of geographical objects from the territory of the Slovak Republic</a:t>
            </a:r>
            <a:endParaRPr lang="en-GB" sz="2000" dirty="0">
              <a:solidFill>
                <a:srgbClr val="000000"/>
              </a:solidFill>
              <a:latin typeface="Calibri"/>
              <a:cs typeface="Times New Roman"/>
            </a:endParaRPr>
          </a:p>
          <a:p>
            <a:r>
              <a:rPr lang="en-GB" sz="2000" b="0" i="1" u="none" strike="noStrike" baseline="0" dirty="0">
                <a:solidFill>
                  <a:srgbClr val="000000"/>
                </a:solidFill>
                <a:latin typeface="Calibri"/>
                <a:cs typeface="Times New Roman"/>
              </a:rPr>
              <a:t>a) </a:t>
            </a:r>
            <a:r>
              <a:rPr lang="en-GB" sz="2000" i="1" dirty="0">
                <a:solidFill>
                  <a:srgbClr val="000000"/>
                </a:solidFill>
                <a:latin typeface="Calibri"/>
                <a:cs typeface="Times New Roman"/>
              </a:rPr>
              <a:t>water bodies and water structures</a:t>
            </a:r>
            <a:r>
              <a:rPr lang="en-GB" sz="2000" b="0" i="1" u="none" strike="noStrike" baseline="0" dirty="0">
                <a:solidFill>
                  <a:srgbClr val="000000"/>
                </a:solidFill>
                <a:latin typeface="Calibri"/>
                <a:cs typeface="Times New Roman"/>
              </a:rPr>
              <a:t>, </a:t>
            </a:r>
            <a:endParaRPr lang="en-GB" sz="2000" b="0" i="0" u="none" strike="noStrike" baseline="0" dirty="0">
              <a:solidFill>
                <a:srgbClr val="000000"/>
              </a:solidFill>
              <a:latin typeface="Calibri"/>
              <a:cs typeface="Times New Roman"/>
            </a:endParaRPr>
          </a:p>
          <a:p>
            <a:r>
              <a:rPr lang="en-GB" sz="2000" b="0" i="1" u="none" strike="noStrike" baseline="0" dirty="0">
                <a:solidFill>
                  <a:srgbClr val="000000"/>
                </a:solidFill>
                <a:latin typeface="Calibri"/>
                <a:cs typeface="Calibri"/>
              </a:rPr>
              <a:t>b) </a:t>
            </a:r>
            <a:r>
              <a:rPr lang="en-GB" sz="2000" i="1" dirty="0">
                <a:solidFill>
                  <a:srgbClr val="000000"/>
                </a:solidFill>
                <a:latin typeface="Calibri"/>
                <a:cs typeface="Calibri"/>
              </a:rPr>
              <a:t>protected areas</a:t>
            </a:r>
            <a:r>
              <a:rPr lang="en-GB" sz="2000" b="0" i="1" u="none" strike="noStrike" baseline="0" dirty="0">
                <a:solidFill>
                  <a:srgbClr val="000000"/>
                </a:solidFill>
                <a:latin typeface="Calibri"/>
                <a:cs typeface="Calibri"/>
              </a:rPr>
              <a:t>, </a:t>
            </a:r>
            <a:endParaRPr lang="en-GB" sz="2000" b="0" i="0" u="none" strike="noStrike" baseline="0" dirty="0">
              <a:solidFill>
                <a:srgbClr val="000000"/>
              </a:solidFill>
              <a:latin typeface="Calibri"/>
              <a:cs typeface="Calibri"/>
            </a:endParaRPr>
          </a:p>
          <a:p>
            <a:r>
              <a:rPr lang="en-GB" sz="2000" b="0" i="1" u="none" strike="noStrike" baseline="0" dirty="0">
                <a:solidFill>
                  <a:srgbClr val="000000"/>
                </a:solidFill>
                <a:latin typeface="Calibri"/>
                <a:cs typeface="Calibri"/>
              </a:rPr>
              <a:t>c) formations in vertical dissection of the Earth surface, </a:t>
            </a:r>
            <a:endParaRPr lang="en-GB" sz="2000" b="0" i="0" u="none" strike="noStrike" baseline="0" dirty="0">
              <a:solidFill>
                <a:srgbClr val="000000"/>
              </a:solidFill>
              <a:latin typeface="Calibri"/>
              <a:cs typeface="Calibri"/>
            </a:endParaRPr>
          </a:p>
          <a:p>
            <a:r>
              <a:rPr lang="en-GB" sz="2000" b="0" i="1" u="none" strike="noStrike" baseline="0" dirty="0">
                <a:solidFill>
                  <a:srgbClr val="000000"/>
                </a:solidFill>
                <a:latin typeface="Calibri"/>
                <a:cs typeface="Calibri"/>
              </a:rPr>
              <a:t>d) specific settlement objects</a:t>
            </a:r>
            <a:r>
              <a:rPr lang="sk-SK" sz="2000" b="0" i="1" u="none" strike="noStrike" baseline="0" dirty="0">
                <a:solidFill>
                  <a:srgbClr val="000000"/>
                </a:solidFill>
                <a:latin typeface="Calibri"/>
                <a:cs typeface="Calibri"/>
              </a:rPr>
              <a:t>,</a:t>
            </a:r>
            <a:endParaRPr lang="en-GB" sz="2000" b="0" i="1" u="none" strike="noStrike" baseline="0" dirty="0">
              <a:solidFill>
                <a:srgbClr val="000000"/>
              </a:solidFill>
              <a:latin typeface="Calibri"/>
              <a:cs typeface="Calibri"/>
            </a:endParaRPr>
          </a:p>
          <a:p>
            <a:r>
              <a:rPr lang="en-GB" sz="2000" b="0" i="1" u="none" strike="noStrike" baseline="0" dirty="0">
                <a:solidFill>
                  <a:srgbClr val="000000"/>
                </a:solidFill>
                <a:latin typeface="Calibri"/>
                <a:cs typeface="Calibri"/>
              </a:rPr>
              <a:t>e) historical, cultural, purpose-built objects, </a:t>
            </a:r>
            <a:endParaRPr lang="en-GB" sz="2000" b="0" i="0" u="none" strike="noStrike" baseline="0" dirty="0">
              <a:solidFill>
                <a:srgbClr val="000000"/>
              </a:solidFill>
              <a:latin typeface="Calibri"/>
              <a:cs typeface="Calibri"/>
            </a:endParaRPr>
          </a:p>
          <a:p>
            <a:r>
              <a:rPr lang="en-GB" sz="2000" b="0" i="1" u="none" strike="noStrike" baseline="0" dirty="0">
                <a:solidFill>
                  <a:srgbClr val="000000"/>
                </a:solidFill>
                <a:latin typeface="Calibri"/>
                <a:cs typeface="Calibri"/>
              </a:rPr>
              <a:t>f) geomorphological units, </a:t>
            </a:r>
            <a:endParaRPr lang="en-GB" sz="2000" b="0" i="0" u="none" strike="noStrike" baseline="0" dirty="0">
              <a:solidFill>
                <a:srgbClr val="000000"/>
              </a:solidFill>
              <a:latin typeface="Calibri"/>
              <a:cs typeface="Calibri"/>
            </a:endParaRPr>
          </a:p>
          <a:p>
            <a:r>
              <a:rPr lang="en-GB" sz="2000" b="0" i="1" u="none" strike="noStrike" baseline="0" dirty="0">
                <a:solidFill>
                  <a:srgbClr val="000000"/>
                </a:solidFill>
                <a:latin typeface="Calibri"/>
                <a:cs typeface="Calibri"/>
              </a:rPr>
              <a:t>g) individual vegetation types</a:t>
            </a:r>
            <a:r>
              <a:rPr lang="sk-SK" sz="2000" b="0" i="1" u="none" strike="noStrike" baseline="0" dirty="0">
                <a:solidFill>
                  <a:srgbClr val="000000"/>
                </a:solidFill>
                <a:latin typeface="Calibri"/>
                <a:cs typeface="Calibri"/>
              </a:rPr>
              <a:t>.</a:t>
            </a:r>
            <a:endParaRPr lang="en-GB" sz="2000" dirty="0">
              <a:latin typeface="Calibri"/>
              <a:cs typeface="Calibri"/>
            </a:endParaRPr>
          </a:p>
        </p:txBody>
      </p:sp>
      <p:sp>
        <p:nvSpPr>
          <p:cNvPr id="6" name="BlokTextu 5">
            <a:extLst>
              <a:ext uri="{FF2B5EF4-FFF2-40B4-BE49-F238E27FC236}">
                <a16:creationId xmlns:a16="http://schemas.microsoft.com/office/drawing/2014/main" id="{0E7F5CA9-D0A9-C230-A790-528D28717EEE}"/>
              </a:ext>
            </a:extLst>
          </p:cNvPr>
          <p:cNvSpPr txBox="1"/>
          <p:nvPr/>
        </p:nvSpPr>
        <p:spPr>
          <a:xfrm>
            <a:off x="665905" y="4235271"/>
            <a:ext cx="1096729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i="1" dirty="0">
                <a:solidFill>
                  <a:srgbClr val="000000"/>
                </a:solidFill>
                <a:latin typeface="Calibri"/>
                <a:cs typeface="Times New Roman"/>
              </a:rPr>
              <a:t>Names of geographical objects </a:t>
            </a:r>
            <a:r>
              <a:rPr lang="en-GB" sz="2000" b="0" i="1" u="none" strike="noStrike" baseline="0" dirty="0">
                <a:latin typeface="Calibri"/>
                <a:cs typeface="Calibri"/>
              </a:rPr>
              <a:t>from the area outside </a:t>
            </a:r>
            <a:r>
              <a:rPr lang="en-GB" sz="2000" i="1" dirty="0">
                <a:solidFill>
                  <a:srgbClr val="000000"/>
                </a:solidFill>
                <a:latin typeface="Calibri"/>
                <a:cs typeface="Times New Roman"/>
              </a:rPr>
              <a:t>of the Slovak Republic</a:t>
            </a:r>
          </a:p>
          <a:p>
            <a:r>
              <a:rPr lang="en-GB" sz="2000" i="1" dirty="0">
                <a:solidFill>
                  <a:srgbClr val="000000"/>
                </a:solidFill>
                <a:latin typeface="Calibri"/>
                <a:cs typeface="Times New Roman"/>
              </a:rPr>
              <a:t>a) states, dependent territories, oceans, seas, submarine bodies and Antarctic bodies not subject </a:t>
            </a:r>
            <a:r>
              <a:rPr lang="sk-SK" sz="2000" i="1" dirty="0">
                <a:solidFill>
                  <a:srgbClr val="000000"/>
                </a:solidFill>
                <a:latin typeface="Calibri"/>
                <a:cs typeface="Times New Roman"/>
              </a:rPr>
              <a:t/>
            </a:r>
            <a:br>
              <a:rPr lang="sk-SK" sz="2000" i="1" dirty="0">
                <a:solidFill>
                  <a:srgbClr val="000000"/>
                </a:solidFill>
                <a:latin typeface="Calibri"/>
                <a:cs typeface="Times New Roman"/>
              </a:rPr>
            </a:br>
            <a:r>
              <a:rPr lang="en-GB" sz="2000" i="1" dirty="0">
                <a:solidFill>
                  <a:srgbClr val="000000"/>
                </a:solidFill>
                <a:latin typeface="Calibri"/>
                <a:cs typeface="Times New Roman"/>
              </a:rPr>
              <a:t>to</a:t>
            </a:r>
            <a:r>
              <a:rPr lang="sk-SK" sz="2000" i="1" dirty="0">
                <a:solidFill>
                  <a:srgbClr val="000000"/>
                </a:solidFill>
                <a:latin typeface="Calibri"/>
                <a:cs typeface="Times New Roman"/>
              </a:rPr>
              <a:t> </a:t>
            </a:r>
            <a:r>
              <a:rPr lang="en-GB" sz="2000" i="1" dirty="0">
                <a:solidFill>
                  <a:srgbClr val="000000"/>
                </a:solidFill>
                <a:latin typeface="Calibri"/>
                <a:cs typeface="Times New Roman"/>
              </a:rPr>
              <a:t>the sovereignty of any State,</a:t>
            </a:r>
          </a:p>
          <a:p>
            <a:r>
              <a:rPr lang="en-GB" sz="2000" i="1" dirty="0">
                <a:solidFill>
                  <a:srgbClr val="000000"/>
                </a:solidFill>
                <a:latin typeface="Calibri"/>
                <a:cs typeface="Times New Roman"/>
              </a:rPr>
              <a:t>b) protected objects, caves, lakes, towns, marshes, seas, capes, areas, islands, plateaus, coasts, mountains, peninsulas, depressions, straits, canals, deserts, rivers, saddles, straits, reservoirs, waterfalls, mountains, bays.</a:t>
            </a:r>
          </a:p>
        </p:txBody>
      </p:sp>
      <p:sp>
        <p:nvSpPr>
          <p:cNvPr id="7" name="BlokTextu 6">
            <a:extLst>
              <a:ext uri="{FF2B5EF4-FFF2-40B4-BE49-F238E27FC236}">
                <a16:creationId xmlns:a16="http://schemas.microsoft.com/office/drawing/2014/main" id="{0D7464B8-5875-3CB6-51F2-058A2E7DC45F}"/>
              </a:ext>
            </a:extLst>
          </p:cNvPr>
          <p:cNvSpPr txBox="1"/>
          <p:nvPr/>
        </p:nvSpPr>
        <p:spPr>
          <a:xfrm>
            <a:off x="2890039" y="778929"/>
            <a:ext cx="55926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2" algn="ctr"/>
            <a:r>
              <a:rPr lang="sk-SK" sz="2400" b="1" cap="all">
                <a:solidFill>
                  <a:schemeClr val="accent1"/>
                </a:solidFill>
                <a:latin typeface="Calibri"/>
                <a:ea typeface="Calibri"/>
                <a:cs typeface="Calibri"/>
              </a:rPr>
              <a:t>SUBJECT OF STANDARDISATION</a:t>
            </a:r>
          </a:p>
        </p:txBody>
      </p:sp>
      <p:sp>
        <p:nvSpPr>
          <p:cNvPr id="2" name="Zástupný objekt pre číslo snímky 1">
            <a:extLst>
              <a:ext uri="{FF2B5EF4-FFF2-40B4-BE49-F238E27FC236}">
                <a16:creationId xmlns:a16="http://schemas.microsoft.com/office/drawing/2014/main" id="{A7F0F342-CD95-EA4D-753C-16C83124F881}"/>
              </a:ext>
            </a:extLst>
          </p:cNvPr>
          <p:cNvSpPr>
            <a:spLocks noGrp="1"/>
          </p:cNvSpPr>
          <p:nvPr>
            <p:ph type="sldNum" sz="quarter" idx="12"/>
          </p:nvPr>
        </p:nvSpPr>
        <p:spPr/>
        <p:txBody>
          <a:bodyPr/>
          <a:lstStyle/>
          <a:p>
            <a:fld id="{6CB39E08-E0E5-4B1A-8F7D-08FE7678A3B6}" type="slidenum">
              <a:rPr lang="en-US" smtClean="0"/>
              <a:t>5</a:t>
            </a:fld>
            <a:endParaRPr lang="en-US"/>
          </a:p>
        </p:txBody>
      </p:sp>
    </p:spTree>
    <p:extLst>
      <p:ext uri="{BB962C8B-B14F-4D97-AF65-F5344CB8AC3E}">
        <p14:creationId xmlns:p14="http://schemas.microsoft.com/office/powerpoint/2010/main" val="3770730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okTextu 5">
            <a:extLst>
              <a:ext uri="{FF2B5EF4-FFF2-40B4-BE49-F238E27FC236}">
                <a16:creationId xmlns:a16="http://schemas.microsoft.com/office/drawing/2014/main" id="{987D5254-6937-2E12-8F01-57204E74637D}"/>
              </a:ext>
            </a:extLst>
          </p:cNvPr>
          <p:cNvSpPr txBox="1"/>
          <p:nvPr/>
        </p:nvSpPr>
        <p:spPr>
          <a:xfrm>
            <a:off x="650626" y="734051"/>
            <a:ext cx="10582523"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cap="all">
                <a:solidFill>
                  <a:srgbClr val="D56A17"/>
                </a:solidFill>
                <a:latin typeface="Calibri"/>
                <a:ea typeface="Calibri"/>
                <a:cs typeface="Calibri"/>
              </a:rPr>
              <a:t>BINDING OF THE GEOGRAPHICAL NOMENCLATURE STANDARDISATION</a:t>
            </a:r>
          </a:p>
          <a:p>
            <a:pPr marL="285750" indent="-285750">
              <a:buFont typeface="Arial"/>
              <a:buChar char="•"/>
            </a:pPr>
            <a:r>
              <a:rPr lang="en-GB" sz="2000">
                <a:latin typeface="Calibri"/>
                <a:cs typeface="Calibri"/>
              </a:rPr>
              <a:t>for publishers of cartographic works </a:t>
            </a:r>
          </a:p>
          <a:p>
            <a:pPr marL="285750" indent="-285750">
              <a:buFont typeface="Arial"/>
              <a:buChar char="•"/>
            </a:pPr>
            <a:r>
              <a:rPr lang="en-GB" sz="2000">
                <a:latin typeface="Calibri"/>
                <a:cs typeface="Calibri"/>
              </a:rPr>
              <a:t>specialist publications</a:t>
            </a:r>
          </a:p>
          <a:p>
            <a:pPr marL="285750" indent="-285750">
              <a:buFont typeface="Arial"/>
              <a:buChar char="•"/>
            </a:pPr>
            <a:r>
              <a:rPr lang="en-GB" sz="2000">
                <a:latin typeface="Calibri"/>
                <a:cs typeface="Calibri"/>
              </a:rPr>
              <a:t>for use in the press and other means of mass communication</a:t>
            </a:r>
          </a:p>
          <a:p>
            <a:pPr marL="285750" indent="-285750">
              <a:buFont typeface="Arial"/>
              <a:buChar char="•"/>
            </a:pPr>
            <a:r>
              <a:rPr lang="en-GB" sz="2000">
                <a:latin typeface="Calibri"/>
                <a:cs typeface="Calibri"/>
              </a:rPr>
              <a:t> in the official activities of public authorities</a:t>
            </a:r>
          </a:p>
        </p:txBody>
      </p:sp>
      <p:sp>
        <p:nvSpPr>
          <p:cNvPr id="7" name="BlokTextu 6">
            <a:extLst>
              <a:ext uri="{FF2B5EF4-FFF2-40B4-BE49-F238E27FC236}">
                <a16:creationId xmlns:a16="http://schemas.microsoft.com/office/drawing/2014/main" id="{9A5075EA-ED16-3334-19A2-72F20C7F6F74}"/>
              </a:ext>
            </a:extLst>
          </p:cNvPr>
          <p:cNvSpPr txBox="1"/>
          <p:nvPr/>
        </p:nvSpPr>
        <p:spPr>
          <a:xfrm>
            <a:off x="650626" y="2661464"/>
            <a:ext cx="943418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chemeClr val="accent1"/>
                </a:solidFill>
                <a:latin typeface="Calibri" panose="020F0502020204030204" pitchFamily="34" charset="0"/>
                <a:ea typeface="Calibri"/>
                <a:cs typeface="Calibri" panose="020F0502020204030204" pitchFamily="34" charset="0"/>
              </a:rPr>
              <a:t>PROMOTION</a:t>
            </a:r>
          </a:p>
          <a:p>
            <a:pPr marL="285750" indent="-285750">
              <a:buFont typeface="Arial"/>
              <a:buChar char="•"/>
            </a:pPr>
            <a:r>
              <a:rPr lang="en-GB" sz="2000">
                <a:latin typeface="Calibri"/>
                <a:cs typeface="Calibri"/>
              </a:rPr>
              <a:t>Toponymic guidelines for map and other publications‘ editors, 2010 </a:t>
            </a:r>
            <a:r>
              <a:rPr lang="en-GB" sz="2000">
                <a:latin typeface="Calibri"/>
                <a:ea typeface="+mn-lt"/>
                <a:cs typeface="Calibri"/>
                <a:hlinkClick r:id="rId2"/>
              </a:rPr>
              <a:t>https://www.skgeodesy.sk/files/sk/slovensky/ugkk/geodezia-kartografia/standardizacia-geografickeho-nazvoslovia/dokumenty-k-cinnosti/TNdotlaAe.pdf</a:t>
            </a:r>
            <a:r>
              <a:rPr lang="en-GB" sz="2000">
                <a:latin typeface="Calibri"/>
                <a:ea typeface="+mn-lt"/>
                <a:cs typeface="Calibri"/>
              </a:rPr>
              <a:t> </a:t>
            </a:r>
          </a:p>
          <a:p>
            <a:pPr marL="285750" indent="-285750">
              <a:buFont typeface="Arial"/>
              <a:buChar char="•"/>
            </a:pPr>
            <a:r>
              <a:rPr lang="en-GB" sz="2000">
                <a:latin typeface="Calibri" panose="020F0502020204030204" pitchFamily="34" charset="0"/>
                <a:cs typeface="Calibri" panose="020F0502020204030204" pitchFamily="34" charset="0"/>
              </a:rPr>
              <a:t>Rules for the use of geographical objects names in foreign language text </a:t>
            </a:r>
            <a:br>
              <a:rPr lang="en-GB" sz="2000">
                <a:latin typeface="Calibri" panose="020F0502020204030204" pitchFamily="34" charset="0"/>
                <a:cs typeface="Calibri" panose="020F0502020204030204" pitchFamily="34" charset="0"/>
              </a:rPr>
            </a:br>
            <a:r>
              <a:rPr lang="en-GB" sz="2000">
                <a:latin typeface="Calibri" panose="020F0502020204030204" pitchFamily="34" charset="0"/>
                <a:cs typeface="Calibri" panose="020F0502020204030204" pitchFamily="34" charset="0"/>
              </a:rPr>
              <a:t>of publications published in the Slovak Republic</a:t>
            </a:r>
            <a:r>
              <a:rPr lang="en-GB" sz="2000">
                <a:latin typeface="Calibri"/>
                <a:cs typeface="Calibri"/>
              </a:rPr>
              <a:t>, 2012 </a:t>
            </a:r>
            <a:r>
              <a:rPr lang="en-GB" sz="2000">
                <a:latin typeface="Calibri"/>
                <a:ea typeface="+mn-lt"/>
                <a:cs typeface="Calibri"/>
                <a:hlinkClick r:id="rId3"/>
              </a:rPr>
              <a:t>https://www.skgeodesy.sk/files/sk/slovensky/ugkk/geodezia-kartografia/standardizacia-geografickeho-nazvoslovia/dokumenty-k-cinnosti/ZAsady.pdf</a:t>
            </a:r>
            <a:endParaRPr lang="en-GB" sz="2000" u="sng">
              <a:latin typeface="Calibri"/>
              <a:cs typeface="Calibri"/>
            </a:endParaRPr>
          </a:p>
          <a:p>
            <a:pPr marL="285750" indent="-285750">
              <a:buFont typeface="Arial"/>
              <a:buChar char="•"/>
            </a:pPr>
            <a:r>
              <a:rPr lang="en-GB" sz="2000">
                <a:latin typeface="Calibri"/>
                <a:cs typeface="Calibri"/>
              </a:rPr>
              <a:t>Information seminars organised in the years 2010 and 2017</a:t>
            </a:r>
          </a:p>
        </p:txBody>
      </p:sp>
      <p:pic>
        <p:nvPicPr>
          <p:cNvPr id="12" name="Obrázok 11">
            <a:extLst>
              <a:ext uri="{FF2B5EF4-FFF2-40B4-BE49-F238E27FC236}">
                <a16:creationId xmlns:a16="http://schemas.microsoft.com/office/drawing/2014/main" id="{3D236FD8-0696-DDDE-9939-62993A49444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13629" y="1291983"/>
            <a:ext cx="2478642" cy="3528000"/>
          </a:xfrm>
          <a:prstGeom prst="rect">
            <a:avLst/>
          </a:prstGeom>
          <a:noFill/>
          <a:ln>
            <a:noFill/>
          </a:ln>
          <a:effectLst>
            <a:outerShdw blurRad="63500" sx="102000" sy="102000" algn="ctr" rotWithShape="0">
              <a:prstClr val="black">
                <a:alpha val="40000"/>
              </a:prstClr>
            </a:outerShdw>
          </a:effectLst>
        </p:spPr>
      </p:pic>
      <p:sp>
        <p:nvSpPr>
          <p:cNvPr id="2" name="Zástupný objekt pre číslo snímky 1">
            <a:extLst>
              <a:ext uri="{FF2B5EF4-FFF2-40B4-BE49-F238E27FC236}">
                <a16:creationId xmlns:a16="http://schemas.microsoft.com/office/drawing/2014/main" id="{F4C51577-3DBB-C1EE-9F0B-A1BA68EAC83A}"/>
              </a:ext>
            </a:extLst>
          </p:cNvPr>
          <p:cNvSpPr>
            <a:spLocks noGrp="1"/>
          </p:cNvSpPr>
          <p:nvPr>
            <p:ph type="sldNum" sz="quarter" idx="12"/>
          </p:nvPr>
        </p:nvSpPr>
        <p:spPr/>
        <p:txBody>
          <a:bodyPr/>
          <a:lstStyle/>
          <a:p>
            <a:fld id="{6CB39E08-E0E5-4B1A-8F7D-08FE7678A3B6}" type="slidenum">
              <a:rPr lang="en-US" smtClean="0"/>
              <a:t>6</a:t>
            </a:fld>
            <a:endParaRPr lang="en-US"/>
          </a:p>
        </p:txBody>
      </p:sp>
    </p:spTree>
    <p:extLst>
      <p:ext uri="{BB962C8B-B14F-4D97-AF65-F5344CB8AC3E}">
        <p14:creationId xmlns:p14="http://schemas.microsoft.com/office/powerpoint/2010/main" val="201762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DD62D0-97AA-4BA7-60B8-CA25D138AF2D}"/>
              </a:ext>
            </a:extLst>
          </p:cNvPr>
          <p:cNvSpPr>
            <a:spLocks noGrp="1"/>
          </p:cNvSpPr>
          <p:nvPr>
            <p:ph type="title"/>
          </p:nvPr>
        </p:nvSpPr>
        <p:spPr>
          <a:xfrm>
            <a:off x="1375613" y="753156"/>
            <a:ext cx="9671802" cy="351168"/>
          </a:xfrm>
        </p:spPr>
        <p:txBody>
          <a:bodyPr>
            <a:noAutofit/>
          </a:bodyPr>
          <a:lstStyle/>
          <a:p>
            <a:r>
              <a:rPr lang="en-GB" sz="2400" b="1" cap="all">
                <a:latin typeface="Calibri"/>
                <a:ea typeface="Calibri"/>
                <a:cs typeface="Calibri"/>
              </a:rPr>
              <a:t>Advisory BOARDS IN THE PROCESS OF STANDARDISATION</a:t>
            </a:r>
            <a:endParaRPr lang="en-GB" sz="2400" cap="all"/>
          </a:p>
        </p:txBody>
      </p:sp>
      <p:sp>
        <p:nvSpPr>
          <p:cNvPr id="4" name="Zástupný text 3">
            <a:extLst>
              <a:ext uri="{FF2B5EF4-FFF2-40B4-BE49-F238E27FC236}">
                <a16:creationId xmlns:a16="http://schemas.microsoft.com/office/drawing/2014/main" id="{25B273D0-D186-58FF-2C11-62B550AEA57E}"/>
              </a:ext>
            </a:extLst>
          </p:cNvPr>
          <p:cNvSpPr>
            <a:spLocks noGrp="1"/>
          </p:cNvSpPr>
          <p:nvPr>
            <p:ph type="body" sz="half" idx="2"/>
          </p:nvPr>
        </p:nvSpPr>
        <p:spPr>
          <a:xfrm>
            <a:off x="312355" y="1345621"/>
            <a:ext cx="11571357" cy="6033118"/>
          </a:xfrm>
        </p:spPr>
        <p:txBody>
          <a:bodyPr vert="horz" lIns="91440" tIns="45720" rIns="91440" bIns="45720" rtlCol="0" anchor="t">
            <a:noAutofit/>
          </a:bodyPr>
          <a:lstStyle/>
          <a:p>
            <a:pPr>
              <a:lnSpc>
                <a:spcPct val="100000"/>
              </a:lnSpc>
              <a:spcBef>
                <a:spcPts val="500"/>
              </a:spcBef>
            </a:pPr>
            <a:r>
              <a:rPr lang="en-GB" sz="2000" b="1">
                <a:solidFill>
                  <a:schemeClr val="accent1"/>
                </a:solidFill>
                <a:latin typeface="Calibri"/>
                <a:ea typeface="Calibri"/>
                <a:cs typeface="Calibri"/>
              </a:rPr>
              <a:t>Commission for Geographical Names at the Geodesy, Cartography and Cadastre Authority of the SR</a:t>
            </a:r>
            <a:endParaRPr lang="en-GB" sz="2000">
              <a:solidFill>
                <a:schemeClr val="accent1"/>
              </a:solidFill>
            </a:endParaRPr>
          </a:p>
          <a:p>
            <a:pPr marL="285750">
              <a:lnSpc>
                <a:spcPct val="100000"/>
              </a:lnSpc>
              <a:spcBef>
                <a:spcPts val="500"/>
              </a:spcBef>
              <a:buFont typeface="Calibri" panose="020B0604020202020204" pitchFamily="34" charset="0"/>
              <a:buChar char="-"/>
            </a:pPr>
            <a:r>
              <a:rPr lang="en-GB" sz="2000">
                <a:latin typeface="Calibri"/>
                <a:ea typeface="+mn-lt"/>
                <a:cs typeface="+mn-lt"/>
              </a:rPr>
              <a:t>  was established in 1970</a:t>
            </a:r>
          </a:p>
          <a:p>
            <a:pPr marL="285750">
              <a:lnSpc>
                <a:spcPct val="100000"/>
              </a:lnSpc>
              <a:spcBef>
                <a:spcPts val="500"/>
              </a:spcBef>
              <a:buFont typeface="Calibri" panose="020B0604020202020204" pitchFamily="34" charset="0"/>
              <a:buChar char="-"/>
            </a:pPr>
            <a:r>
              <a:rPr lang="en-GB" sz="2000">
                <a:latin typeface="Calibri"/>
                <a:ea typeface="+mn-lt"/>
                <a:cs typeface="+mn-lt"/>
              </a:rPr>
              <a:t> advisory board to the president of ÚGKK SR</a:t>
            </a:r>
            <a:endParaRPr lang="en-GB" sz="2000">
              <a:latin typeface="Calibri"/>
              <a:ea typeface="Calibri"/>
              <a:cs typeface="Calibri"/>
            </a:endParaRPr>
          </a:p>
          <a:p>
            <a:pPr marL="285750">
              <a:lnSpc>
                <a:spcPct val="100000"/>
              </a:lnSpc>
              <a:spcBef>
                <a:spcPts val="500"/>
              </a:spcBef>
              <a:buFont typeface="Calibri" panose="020B0604020202020204" pitchFamily="34" charset="0"/>
              <a:buChar char="-"/>
            </a:pPr>
            <a:r>
              <a:rPr lang="en-GB" sz="2000">
                <a:latin typeface="Calibri"/>
                <a:ea typeface="+mn-lt"/>
                <a:cs typeface="+mn-lt"/>
              </a:rPr>
              <a:t> 1</a:t>
            </a:r>
            <a:r>
              <a:rPr lang="en-GB" sz="2000" baseline="30000">
                <a:latin typeface="Arial"/>
                <a:ea typeface="+mn-lt"/>
                <a:cs typeface="Arial"/>
              </a:rPr>
              <a:t>st</a:t>
            </a:r>
            <a:r>
              <a:rPr lang="en-GB" sz="2000" baseline="30000">
                <a:latin typeface="Arial"/>
                <a:cs typeface="Arial"/>
              </a:rPr>
              <a:t> </a:t>
            </a:r>
            <a:r>
              <a:rPr lang="en-GB" sz="2000">
                <a:latin typeface="Calibri"/>
                <a:ea typeface="+mn-lt"/>
                <a:cs typeface="+mn-lt"/>
              </a:rPr>
              <a:t>section deals </a:t>
            </a:r>
            <a:r>
              <a:rPr lang="en-GB" sz="2000">
                <a:latin typeface="Calibri"/>
                <a:cs typeface="Calibri"/>
              </a:rPr>
              <a:t>with </a:t>
            </a:r>
            <a:r>
              <a:rPr lang="en-GB" sz="2000" b="0" i="0" u="none" strike="noStrike" baseline="0">
                <a:latin typeface="Calibri"/>
                <a:cs typeface="Calibri"/>
              </a:rPr>
              <a:t>names from the territory of the SR,</a:t>
            </a:r>
            <a:r>
              <a:rPr lang="en-GB" sz="2000">
                <a:latin typeface="Calibri"/>
                <a:cs typeface="Calibri"/>
              </a:rPr>
              <a:t> </a:t>
            </a:r>
            <a:endParaRPr lang="en-GB" sz="2000">
              <a:latin typeface="Calibri"/>
              <a:ea typeface="Calibri"/>
              <a:cs typeface="Calibri"/>
            </a:endParaRPr>
          </a:p>
          <a:p>
            <a:pPr marL="285750">
              <a:lnSpc>
                <a:spcPct val="100000"/>
              </a:lnSpc>
              <a:spcBef>
                <a:spcPts val="500"/>
              </a:spcBef>
              <a:buFont typeface="Calibri" panose="020B0604020202020204" pitchFamily="34" charset="0"/>
              <a:buChar char="-"/>
            </a:pPr>
            <a:r>
              <a:rPr lang="en-GB" sz="2000">
                <a:latin typeface="Calibri"/>
                <a:ea typeface="+mn-lt"/>
                <a:cs typeface="+mn-lt"/>
              </a:rPr>
              <a:t> 2</a:t>
            </a:r>
            <a:r>
              <a:rPr lang="en-GB" sz="2000" baseline="30000">
                <a:latin typeface="Arial"/>
                <a:ea typeface="+mn-lt"/>
                <a:cs typeface="Arial"/>
              </a:rPr>
              <a:t>nd</a:t>
            </a:r>
            <a:r>
              <a:rPr lang="en-GB" sz="2000" baseline="30000">
                <a:latin typeface="Arial"/>
                <a:cs typeface="Arial"/>
              </a:rPr>
              <a:t> </a:t>
            </a:r>
            <a:r>
              <a:rPr lang="en-GB" sz="2000">
                <a:latin typeface="Calibri"/>
                <a:ea typeface="+mn-lt"/>
                <a:cs typeface="+mn-lt"/>
              </a:rPr>
              <a:t>section deals with names </a:t>
            </a:r>
            <a:r>
              <a:rPr lang="en-GB" sz="2000" b="0" i="0" u="none" strike="noStrike" baseline="0">
                <a:latin typeface="Calibri"/>
                <a:cs typeface="Calibri"/>
              </a:rPr>
              <a:t>from the areas outside the SR</a:t>
            </a:r>
            <a:r>
              <a:rPr lang="en-GB" sz="2000">
                <a:latin typeface="Calibri"/>
                <a:ea typeface="+mn-lt"/>
                <a:cs typeface="+mn-lt"/>
              </a:rPr>
              <a:t> </a:t>
            </a:r>
            <a:endParaRPr lang="en-GB"/>
          </a:p>
          <a:p>
            <a:pPr marL="285750">
              <a:lnSpc>
                <a:spcPct val="100000"/>
              </a:lnSpc>
              <a:spcBef>
                <a:spcPts val="500"/>
              </a:spcBef>
              <a:buFont typeface="Calibri" panose="020B0604020202020204" pitchFamily="34" charset="0"/>
              <a:buChar char="-"/>
            </a:pPr>
            <a:r>
              <a:rPr lang="en-GB" sz="2000">
                <a:latin typeface="Calibri"/>
                <a:ea typeface="Calibri"/>
                <a:cs typeface="Calibri"/>
              </a:rPr>
              <a:t> executive body - secretariat</a:t>
            </a:r>
          </a:p>
          <a:p>
            <a:pPr marL="285750">
              <a:lnSpc>
                <a:spcPct val="100000"/>
              </a:lnSpc>
              <a:spcBef>
                <a:spcPts val="500"/>
              </a:spcBef>
              <a:buFont typeface="Calibri" panose="020B0604020202020204" pitchFamily="34" charset="0"/>
              <a:buChar char="-"/>
            </a:pPr>
            <a:r>
              <a:rPr lang="en-GB" sz="2000">
                <a:latin typeface="Calibri"/>
                <a:ea typeface="Calibri"/>
                <a:cs typeface="Calibri"/>
              </a:rPr>
              <a:t> composed of representatives of professional and scientific departments, central authorities, universities and experts from departmental organisations </a:t>
            </a:r>
          </a:p>
          <a:p>
            <a:pPr marL="285750">
              <a:lnSpc>
                <a:spcPct val="100000"/>
              </a:lnSpc>
              <a:spcBef>
                <a:spcPts val="500"/>
              </a:spcBef>
            </a:pPr>
            <a:r>
              <a:rPr lang="en-GB" sz="2000">
                <a:latin typeface="Calibri"/>
                <a:ea typeface="Calibri"/>
                <a:cs typeface="Calibri"/>
                <a:hlinkClick r:id="rId2"/>
              </a:rPr>
              <a:t>https://www.skgeodesy.sk/files/sk/slovensky/ugkk/geodezia-kartografia/standardizacia-geografickeho-nazvoslovia/dokumenty-k-cinnosti/nazvoslovna-komisia-ugkk-sr.pdf</a:t>
            </a:r>
            <a:endParaRPr lang="en-GB" sz="2000">
              <a:latin typeface="Calibri"/>
              <a:ea typeface="Calibri"/>
              <a:cs typeface="Calibri"/>
            </a:endParaRPr>
          </a:p>
          <a:p>
            <a:r>
              <a:rPr lang="en-GB" sz="2000" b="1">
                <a:solidFill>
                  <a:srgbClr val="D56A17"/>
                </a:solidFill>
                <a:latin typeface="Calibri"/>
                <a:cs typeface="Calibri"/>
              </a:rPr>
              <a:t>Geographical names councils within cadastral departments of district offices    </a:t>
            </a:r>
            <a:endParaRPr lang="en-GB" sz="2000">
              <a:solidFill>
                <a:srgbClr val="3F87BF"/>
              </a:solidFill>
              <a:latin typeface="Calibri"/>
              <a:cs typeface="Calibri"/>
            </a:endParaRPr>
          </a:p>
          <a:p>
            <a:pPr indent="287655">
              <a:lnSpc>
                <a:spcPct val="100000"/>
              </a:lnSpc>
              <a:spcBef>
                <a:spcPts val="0"/>
              </a:spcBef>
            </a:pPr>
            <a:r>
              <a:rPr lang="en-GB" sz="2000">
                <a:solidFill>
                  <a:srgbClr val="3F87BF"/>
                </a:solidFill>
                <a:latin typeface="Calibri"/>
                <a:cs typeface="Calibri"/>
                <a:hlinkClick r:id="rId3">
                  <a:extLst>
                    <a:ext uri="{A12FA001-AC4F-418D-AE19-62706E023703}">
                      <ahyp:hlinkClr xmlns:ahyp="http://schemas.microsoft.com/office/drawing/2018/hyperlinkcolor" xmlns="" val="tx"/>
                    </a:ext>
                  </a:extLst>
                </a:hlinkClick>
              </a:rPr>
              <a:t>https</a:t>
            </a:r>
            <a:r>
              <a:rPr lang="en-GB" sz="2000">
                <a:solidFill>
                  <a:srgbClr val="3F87BF"/>
                </a:solidFill>
                <a:latin typeface="Calibri"/>
                <a:ea typeface="Calibri"/>
                <a:cs typeface="Calibri"/>
                <a:hlinkClick r:id="rId3">
                  <a:extLst>
                    <a:ext uri="{A12FA001-AC4F-418D-AE19-62706E023703}">
                      <ahyp:hlinkClr xmlns:ahyp="http://schemas.microsoft.com/office/drawing/2018/hyperlinkcolor" xmlns="" val="tx"/>
                    </a:ext>
                  </a:extLst>
                </a:hlinkClick>
              </a:rPr>
              <a:t>://www.skgeodesy.sk/files/sk/slovensky/ugkk/geodezia-kartografia/standardizacia-geografickeho-</a:t>
            </a:r>
            <a:r>
              <a:rPr lang="sk-SK" sz="2000">
                <a:solidFill>
                  <a:srgbClr val="3F87BF"/>
                </a:solidFill>
                <a:latin typeface="Calibri"/>
                <a:ea typeface="Calibri"/>
                <a:cs typeface="Calibri"/>
                <a:hlinkClick r:id="rId3">
                  <a:extLst>
                    <a:ext uri="{A12FA001-AC4F-418D-AE19-62706E023703}">
                      <ahyp:hlinkClr xmlns:ahyp="http://schemas.microsoft.com/office/drawing/2018/hyperlinkcolor" xmlns="" val="tx"/>
                    </a:ext>
                  </a:extLst>
                </a:hlinkClick>
              </a:rPr>
              <a:t>       </a:t>
            </a:r>
          </a:p>
          <a:p>
            <a:pPr indent="287655">
              <a:lnSpc>
                <a:spcPct val="100000"/>
              </a:lnSpc>
              <a:spcBef>
                <a:spcPts val="0"/>
              </a:spcBef>
            </a:pPr>
            <a:r>
              <a:rPr lang="en-GB" sz="2000">
                <a:solidFill>
                  <a:srgbClr val="3F87BF"/>
                </a:solidFill>
                <a:latin typeface="Calibri"/>
                <a:ea typeface="Calibri"/>
                <a:cs typeface="Calibri"/>
                <a:hlinkClick r:id="rId3">
                  <a:extLst>
                    <a:ext uri="{A12FA001-AC4F-418D-AE19-62706E023703}">
                      <ahyp:hlinkClr xmlns:ahyp="http://schemas.microsoft.com/office/drawing/2018/hyperlinkcolor" xmlns="" val="tx"/>
                    </a:ext>
                  </a:extLst>
                </a:hlinkClick>
              </a:rPr>
              <a:t>nazvoslovia/dokumenty-k-cinnosti/nazvoslovny-zbor-ou-ko.pdf</a:t>
            </a:r>
            <a:endParaRPr lang="en-GB" sz="2000">
              <a:solidFill>
                <a:srgbClr val="3F87BF"/>
              </a:solidFill>
              <a:latin typeface="Calibri"/>
              <a:ea typeface="Calibri"/>
              <a:cs typeface="Calibri"/>
            </a:endParaRPr>
          </a:p>
          <a:p>
            <a:endParaRPr lang="en-GB" sz="2000" b="1">
              <a:solidFill>
                <a:srgbClr val="D56A17"/>
              </a:solidFill>
              <a:latin typeface="Calibri" panose="020F0502020204030204" pitchFamily="34" charset="0"/>
              <a:ea typeface="Calibri" panose="020F0502020204030204" pitchFamily="34" charset="0"/>
              <a:cs typeface="Calibri" panose="020F0502020204030204" pitchFamily="34" charset="0"/>
            </a:endParaRPr>
          </a:p>
        </p:txBody>
      </p:sp>
      <p:sp>
        <p:nvSpPr>
          <p:cNvPr id="3" name="Zástupný objekt pre číslo snímky 2">
            <a:extLst>
              <a:ext uri="{FF2B5EF4-FFF2-40B4-BE49-F238E27FC236}">
                <a16:creationId xmlns:a16="http://schemas.microsoft.com/office/drawing/2014/main" id="{C72E0943-CA65-833E-2709-0795FCA6ECCA}"/>
              </a:ext>
            </a:extLst>
          </p:cNvPr>
          <p:cNvSpPr>
            <a:spLocks noGrp="1"/>
          </p:cNvSpPr>
          <p:nvPr>
            <p:ph type="sldNum" sz="quarter" idx="12"/>
          </p:nvPr>
        </p:nvSpPr>
        <p:spPr/>
        <p:txBody>
          <a:bodyPr/>
          <a:lstStyle/>
          <a:p>
            <a:fld id="{6CB39E08-E0E5-4B1A-8F7D-08FE7678A3B6}" type="slidenum">
              <a:rPr lang="en-US" smtClean="0"/>
              <a:t>7</a:t>
            </a:fld>
            <a:endParaRPr lang="en-US"/>
          </a:p>
        </p:txBody>
      </p:sp>
    </p:spTree>
    <p:extLst>
      <p:ext uri="{BB962C8B-B14F-4D97-AF65-F5344CB8AC3E}">
        <p14:creationId xmlns:p14="http://schemas.microsoft.com/office/powerpoint/2010/main" val="853740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lokTextu 9">
            <a:extLst>
              <a:ext uri="{FF2B5EF4-FFF2-40B4-BE49-F238E27FC236}">
                <a16:creationId xmlns:a16="http://schemas.microsoft.com/office/drawing/2014/main" id="{EBFBEF60-35DD-D011-2242-F9CFDEAB9178}"/>
              </a:ext>
            </a:extLst>
          </p:cNvPr>
          <p:cNvSpPr txBox="1"/>
          <p:nvPr/>
        </p:nvSpPr>
        <p:spPr>
          <a:xfrm>
            <a:off x="3462131" y="728175"/>
            <a:ext cx="50392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k-SK" sz="2400" b="1" cap="all" dirty="0">
                <a:solidFill>
                  <a:schemeClr val="accent1"/>
                </a:solidFill>
                <a:latin typeface="Calibri"/>
              </a:rPr>
              <a:t>DATABASE OF GEOGRAPHICAL NAMES</a:t>
            </a:r>
            <a:endParaRPr lang="sk-SK" cap="all" dirty="0">
              <a:solidFill>
                <a:schemeClr val="accent1"/>
              </a:solidFill>
            </a:endParaRPr>
          </a:p>
        </p:txBody>
      </p:sp>
      <p:sp>
        <p:nvSpPr>
          <p:cNvPr id="14" name="Zástupný text 13">
            <a:extLst>
              <a:ext uri="{FF2B5EF4-FFF2-40B4-BE49-F238E27FC236}">
                <a16:creationId xmlns:a16="http://schemas.microsoft.com/office/drawing/2014/main" id="{F3EC1104-2BE3-6E75-70D4-404D32726C32}"/>
              </a:ext>
            </a:extLst>
          </p:cNvPr>
          <p:cNvSpPr>
            <a:spLocks noGrp="1"/>
          </p:cNvSpPr>
          <p:nvPr>
            <p:ph type="body" sz="half" idx="2"/>
          </p:nvPr>
        </p:nvSpPr>
        <p:spPr>
          <a:xfrm>
            <a:off x="486489" y="1447187"/>
            <a:ext cx="11520783" cy="4716463"/>
          </a:xfrm>
        </p:spPr>
        <p:txBody>
          <a:bodyPr vert="horz" lIns="91440" tIns="45720" rIns="91440" bIns="45720" rtlCol="0" anchor="t">
            <a:noAutofit/>
          </a:bodyPr>
          <a:lstStyle/>
          <a:p>
            <a:pPr marL="342900" indent="-342900">
              <a:spcBef>
                <a:spcPct val="0"/>
              </a:spcBef>
              <a:buFont typeface="Calibri,Sans-Serif"/>
              <a:buChar char="-"/>
            </a:pPr>
            <a:r>
              <a:rPr lang="en-GB" sz="2000">
                <a:latin typeface="Calibri"/>
                <a:ea typeface="Calibri"/>
                <a:cs typeface="Calibri"/>
              </a:rPr>
              <a:t>administrator - GKÚ BA</a:t>
            </a:r>
            <a:endParaRPr lang="sk-SK" sz="2000">
              <a:latin typeface="Calibri"/>
              <a:ea typeface="Calibri"/>
              <a:cs typeface="Calibri"/>
            </a:endParaRPr>
          </a:p>
          <a:p>
            <a:pPr marL="342900" indent="-342900">
              <a:spcBef>
                <a:spcPct val="0"/>
              </a:spcBef>
              <a:buFont typeface="Calibri,Sans-Serif"/>
              <a:buChar char="-"/>
            </a:pPr>
            <a:r>
              <a:rPr lang="sk-SK" sz="2000" err="1">
                <a:latin typeface="Calibri"/>
                <a:ea typeface="Calibri"/>
                <a:cs typeface="Calibri"/>
              </a:rPr>
              <a:t>first</a:t>
            </a:r>
            <a:r>
              <a:rPr lang="sk-SK" sz="2000">
                <a:latin typeface="Calibri"/>
                <a:ea typeface="Calibri"/>
                <a:cs typeface="Calibri"/>
              </a:rPr>
              <a:t> </a:t>
            </a:r>
            <a:r>
              <a:rPr lang="sk-SK" sz="2000" err="1">
                <a:latin typeface="Calibri"/>
                <a:ea typeface="Calibri"/>
                <a:cs typeface="Calibri"/>
              </a:rPr>
              <a:t>spatial</a:t>
            </a:r>
            <a:r>
              <a:rPr lang="en-GB" sz="2000">
                <a:latin typeface="Calibri"/>
                <a:ea typeface="Calibri"/>
                <a:cs typeface="Calibri"/>
              </a:rPr>
              <a:t> database of standardised names from the territory of the Slovak Republic was created </a:t>
            </a:r>
            <a:r>
              <a:rPr lang="en-GB" sz="2000">
                <a:latin typeface="Calibri" panose="020F0502020204030204" pitchFamily="34" charset="0"/>
                <a:cs typeface="Calibri" panose="020F0502020204030204" pitchFamily="34" charset="0"/>
              </a:rPr>
              <a:t/>
            </a:r>
            <a:br>
              <a:rPr lang="en-GB" sz="2000">
                <a:latin typeface="Calibri" panose="020F0502020204030204" pitchFamily="34" charset="0"/>
                <a:cs typeface="Calibri" panose="020F0502020204030204" pitchFamily="34" charset="0"/>
              </a:rPr>
            </a:br>
            <a:r>
              <a:rPr lang="en-GB" sz="2000">
                <a:latin typeface="Calibri"/>
                <a:ea typeface="Calibri"/>
                <a:cs typeface="Calibri"/>
              </a:rPr>
              <a:t>in the period 1995-2003</a:t>
            </a:r>
            <a:endParaRPr lang="en-GB">
              <a:latin typeface="Calibri"/>
              <a:ea typeface="Calibri"/>
              <a:cs typeface="Calibri"/>
            </a:endParaRPr>
          </a:p>
          <a:p>
            <a:pPr marL="342900" indent="-342900">
              <a:spcBef>
                <a:spcPct val="0"/>
              </a:spcBef>
              <a:buFont typeface="Calibri,Sans-Serif"/>
              <a:buChar char="-"/>
            </a:pPr>
            <a:r>
              <a:rPr lang="en-GB" sz="2000">
                <a:latin typeface="Calibri"/>
                <a:ea typeface="Calibri"/>
                <a:cs typeface="Calibri"/>
              </a:rPr>
              <a:t>sources - Base map of SR 1 : 10 000 (1983-1994), Base map of 1: 50 000 (1974-1981), </a:t>
            </a:r>
            <a:r>
              <a:rPr lang="en-US" sz="2000" kern="700" spc="20">
                <a:effectLst/>
                <a:latin typeface="Calibri"/>
                <a:ea typeface="Calibri"/>
                <a:cs typeface="Calibri"/>
              </a:rPr>
              <a:t>Water management map </a:t>
            </a:r>
            <a:r>
              <a:rPr lang="en-GB" sz="2000">
                <a:latin typeface="Calibri"/>
                <a:ea typeface="Calibri"/>
                <a:cs typeface="Calibri"/>
              </a:rPr>
              <a:t>1: 50 000</a:t>
            </a:r>
          </a:p>
          <a:p>
            <a:pPr marL="342900" indent="-342900">
              <a:spcBef>
                <a:spcPct val="0"/>
              </a:spcBef>
              <a:buFont typeface="Calibri,Sans-Serif"/>
              <a:buChar char="-"/>
            </a:pPr>
            <a:r>
              <a:rPr lang="en-GB" sz="2000">
                <a:latin typeface="Calibri"/>
                <a:ea typeface="Calibri"/>
                <a:cs typeface="Calibri"/>
              </a:rPr>
              <a:t>part of ISGKK and ZBGIS</a:t>
            </a:r>
          </a:p>
          <a:p>
            <a:pPr marL="342900" indent="-342900">
              <a:spcBef>
                <a:spcPct val="0"/>
              </a:spcBef>
              <a:buFont typeface="Calibri,Sans-Serif"/>
              <a:buChar char="-"/>
            </a:pPr>
            <a:r>
              <a:rPr lang="en-GB" sz="2000">
                <a:latin typeface="Calibri"/>
                <a:ea typeface="Calibri"/>
                <a:cs typeface="Calibri"/>
              </a:rPr>
              <a:t>update – continuously</a:t>
            </a:r>
          </a:p>
          <a:p>
            <a:pPr marL="342900" indent="-342900">
              <a:spcBef>
                <a:spcPct val="0"/>
              </a:spcBef>
              <a:buFont typeface="Calibri,Sans-Serif"/>
              <a:buChar char="-"/>
            </a:pPr>
            <a:r>
              <a:rPr lang="en-GB" sz="2000">
                <a:latin typeface="Calibri"/>
                <a:ea typeface="Calibri"/>
                <a:cs typeface="Calibri"/>
              </a:rPr>
              <a:t>additional attributes: type of object, date of standardisation, previous standardised name, variant name, geographical coordinates, data on jurisdiction within the cadastral area, municipality, district and county, for mountains their height, for watercourses affiliation to the river basin and a unique identifier</a:t>
            </a:r>
          </a:p>
          <a:p>
            <a:pPr marL="342900" indent="-342900">
              <a:spcBef>
                <a:spcPct val="0"/>
              </a:spcBef>
              <a:buFont typeface="Calibri,Sans-Serif"/>
              <a:buChar char="-"/>
            </a:pPr>
            <a:r>
              <a:rPr lang="en-GB" sz="2000">
                <a:latin typeface="Calibri"/>
                <a:ea typeface="Calibri"/>
                <a:cs typeface="Calibri"/>
              </a:rPr>
              <a:t>densifying the content (since 2015) by names from cadastral and forestry maps and managed watercourses names</a:t>
            </a:r>
          </a:p>
        </p:txBody>
      </p:sp>
      <p:sp>
        <p:nvSpPr>
          <p:cNvPr id="2" name="Zástupný objekt pre číslo snímky 1">
            <a:extLst>
              <a:ext uri="{FF2B5EF4-FFF2-40B4-BE49-F238E27FC236}">
                <a16:creationId xmlns:a16="http://schemas.microsoft.com/office/drawing/2014/main" id="{5FB0FF2D-001C-63B8-25D2-EDCE114E48F9}"/>
              </a:ext>
            </a:extLst>
          </p:cNvPr>
          <p:cNvSpPr>
            <a:spLocks noGrp="1"/>
          </p:cNvSpPr>
          <p:nvPr>
            <p:ph type="sldNum" sz="quarter" idx="12"/>
          </p:nvPr>
        </p:nvSpPr>
        <p:spPr/>
        <p:txBody>
          <a:bodyPr/>
          <a:lstStyle/>
          <a:p>
            <a:fld id="{6CB39E08-E0E5-4B1A-8F7D-08FE7678A3B6}" type="slidenum">
              <a:rPr lang="en-US" smtClean="0"/>
              <a:t>8</a:t>
            </a:fld>
            <a:endParaRPr lang="en-US"/>
          </a:p>
        </p:txBody>
      </p:sp>
    </p:spTree>
    <p:extLst>
      <p:ext uri="{BB962C8B-B14F-4D97-AF65-F5344CB8AC3E}">
        <p14:creationId xmlns:p14="http://schemas.microsoft.com/office/powerpoint/2010/main" val="2899533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descr="Obrázok, na ktorom je text, číslo, rad, písmo&#10;&#10;Automaticky generovaný popis">
            <a:extLst>
              <a:ext uri="{FF2B5EF4-FFF2-40B4-BE49-F238E27FC236}">
                <a16:creationId xmlns:a16="http://schemas.microsoft.com/office/drawing/2014/main" id="{8CF1EFFA-60D8-997B-E776-BA1433D72E50}"/>
              </a:ext>
            </a:extLst>
          </p:cNvPr>
          <p:cNvPicPr>
            <a:picLocks noChangeAspect="1"/>
          </p:cNvPicPr>
          <p:nvPr/>
        </p:nvPicPr>
        <p:blipFill rotWithShape="1">
          <a:blip r:embed="rId2">
            <a:extLst>
              <a:ext uri="{28A0092B-C50C-407E-A947-70E740481C1C}">
                <a14:useLocalDpi xmlns:a14="http://schemas.microsoft.com/office/drawing/2010/main" val="0"/>
              </a:ext>
            </a:extLst>
          </a:blip>
          <a:srcRect b="4056"/>
          <a:stretch/>
        </p:blipFill>
        <p:spPr>
          <a:xfrm>
            <a:off x="0" y="1702479"/>
            <a:ext cx="12192000" cy="3843127"/>
          </a:xfrm>
          <a:prstGeom prst="rect">
            <a:avLst/>
          </a:prstGeom>
        </p:spPr>
      </p:pic>
      <p:sp>
        <p:nvSpPr>
          <p:cNvPr id="2" name="BlokTextu 1">
            <a:extLst>
              <a:ext uri="{FF2B5EF4-FFF2-40B4-BE49-F238E27FC236}">
                <a16:creationId xmlns:a16="http://schemas.microsoft.com/office/drawing/2014/main" id="{57142CF8-8C5C-C404-1DC5-640D903F6A9D}"/>
              </a:ext>
            </a:extLst>
          </p:cNvPr>
          <p:cNvSpPr txBox="1"/>
          <p:nvPr/>
        </p:nvSpPr>
        <p:spPr>
          <a:xfrm>
            <a:off x="1743075" y="733766"/>
            <a:ext cx="83334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k-SK" sz="2400" b="1" cap="all" dirty="0" err="1">
                <a:solidFill>
                  <a:schemeClr val="accent1"/>
                </a:solidFill>
                <a:latin typeface="Calibri"/>
                <a:ea typeface="Calibri"/>
                <a:cs typeface="Calibri"/>
              </a:rPr>
              <a:t>Example</a:t>
            </a:r>
            <a:r>
              <a:rPr lang="sk-SK" sz="2400" b="1" cap="all" dirty="0">
                <a:solidFill>
                  <a:schemeClr val="accent1"/>
                </a:solidFill>
                <a:latin typeface="Calibri"/>
                <a:ea typeface="Calibri"/>
                <a:cs typeface="Calibri"/>
              </a:rPr>
              <a:t> OF</a:t>
            </a:r>
            <a:r>
              <a:rPr lang="en-US" sz="2400" b="1" cap="all" dirty="0">
                <a:solidFill>
                  <a:schemeClr val="accent1"/>
                </a:solidFill>
                <a:latin typeface="Calibri"/>
                <a:ea typeface="Calibri"/>
                <a:cs typeface="Calibri"/>
              </a:rPr>
              <a:t> additional </a:t>
            </a:r>
            <a:r>
              <a:rPr lang="en-US" sz="2400" b="1" cap="all" dirty="0" err="1">
                <a:solidFill>
                  <a:schemeClr val="accent1"/>
                </a:solidFill>
                <a:latin typeface="Calibri"/>
                <a:ea typeface="Calibri"/>
                <a:cs typeface="Calibri"/>
              </a:rPr>
              <a:t>ATtributes</a:t>
            </a:r>
            <a:r>
              <a:rPr lang="en-US" sz="2400" b="1" cap="all" dirty="0">
                <a:solidFill>
                  <a:schemeClr val="accent1"/>
                </a:solidFill>
                <a:latin typeface="Calibri"/>
                <a:ea typeface="Calibri"/>
                <a:cs typeface="Calibri"/>
              </a:rPr>
              <a:t> for category "Peak"</a:t>
            </a:r>
            <a:endParaRPr lang="sk-SK" sz="2400" b="1" cap="all" dirty="0">
              <a:solidFill>
                <a:schemeClr val="accent1"/>
              </a:solidFill>
              <a:latin typeface="Calibri"/>
              <a:ea typeface="Calibri"/>
              <a:cs typeface="Calibri"/>
            </a:endParaRPr>
          </a:p>
        </p:txBody>
      </p:sp>
      <p:sp>
        <p:nvSpPr>
          <p:cNvPr id="3" name="Obdĺžnik 2">
            <a:extLst>
              <a:ext uri="{FF2B5EF4-FFF2-40B4-BE49-F238E27FC236}">
                <a16:creationId xmlns:a16="http://schemas.microsoft.com/office/drawing/2014/main" id="{2CAC19C8-D992-6559-F890-95A4A00AF4CD}"/>
              </a:ext>
            </a:extLst>
          </p:cNvPr>
          <p:cNvSpPr/>
          <p:nvPr/>
        </p:nvSpPr>
        <p:spPr>
          <a:xfrm>
            <a:off x="9969500" y="1702479"/>
            <a:ext cx="2222500" cy="367621"/>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Zástupný objekt pre číslo snímky 3">
            <a:extLst>
              <a:ext uri="{FF2B5EF4-FFF2-40B4-BE49-F238E27FC236}">
                <a16:creationId xmlns:a16="http://schemas.microsoft.com/office/drawing/2014/main" id="{7D74FC7F-0C33-534A-DED9-6AEC65B55338}"/>
              </a:ext>
            </a:extLst>
          </p:cNvPr>
          <p:cNvSpPr>
            <a:spLocks noGrp="1"/>
          </p:cNvSpPr>
          <p:nvPr>
            <p:ph type="sldNum" sz="quarter" idx="12"/>
          </p:nvPr>
        </p:nvSpPr>
        <p:spPr/>
        <p:txBody>
          <a:bodyPr/>
          <a:lstStyle/>
          <a:p>
            <a:fld id="{6CB39E08-E0E5-4B1A-8F7D-08FE7678A3B6}" type="slidenum">
              <a:rPr lang="en-US" smtClean="0"/>
              <a:t>9</a:t>
            </a:fld>
            <a:endParaRPr lang="en-US"/>
          </a:p>
        </p:txBody>
      </p:sp>
    </p:spTree>
    <p:extLst>
      <p:ext uri="{BB962C8B-B14F-4D97-AF65-F5344CB8AC3E}">
        <p14:creationId xmlns:p14="http://schemas.microsoft.com/office/powerpoint/2010/main" val="1511618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TribuneVTI">
  <a:themeElements>
    <a:clrScheme name="AnalogousFromRegularSeed_2SEEDS">
      <a:dk1>
        <a:srgbClr val="000000"/>
      </a:dk1>
      <a:lt1>
        <a:srgbClr val="FFFFFF"/>
      </a:lt1>
      <a:dk2>
        <a:srgbClr val="3D2229"/>
      </a:dk2>
      <a:lt2>
        <a:srgbClr val="E2E5E8"/>
      </a:lt2>
      <a:accent1>
        <a:srgbClr val="D56A17"/>
      </a:accent1>
      <a:accent2>
        <a:srgbClr val="E72D29"/>
      </a:accent2>
      <a:accent3>
        <a:srgbClr val="B8A221"/>
      </a:accent3>
      <a:accent4>
        <a:srgbClr val="14B4A3"/>
      </a:accent4>
      <a:accent5>
        <a:srgbClr val="29ADE7"/>
      </a:accent5>
      <a:accent6>
        <a:srgbClr val="174CD5"/>
      </a:accent6>
      <a:hlink>
        <a:srgbClr val="3F87BF"/>
      </a:hlink>
      <a:folHlink>
        <a:srgbClr val="7F7F7F"/>
      </a:folHlink>
    </a:clrScheme>
    <a:fontScheme name="Amasis-Univers">
      <a:majorFont>
        <a:latin typeface="Amasis MT Pro Medium"/>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buneVTI" id="{4D84C650-59FC-4F6B-ADA6-B11C508FF6CE}" vid="{0E07EAE6-ACBC-4250-8522-FC108A45043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326</TotalTime>
  <Words>1856</Words>
  <Application>Microsoft Office PowerPoint</Application>
  <PresentationFormat>Širokouhlá</PresentationFormat>
  <Paragraphs>213</Paragraphs>
  <Slides>30</Slides>
  <Notes>0</Notes>
  <HiddenSlides>0</HiddenSlides>
  <MMClips>0</MMClips>
  <ScaleCrop>false</ScaleCrop>
  <HeadingPairs>
    <vt:vector size="6" baseType="variant">
      <vt:variant>
        <vt:lpstr>Použité písma</vt:lpstr>
      </vt:variant>
      <vt:variant>
        <vt:i4>7</vt:i4>
      </vt:variant>
      <vt:variant>
        <vt:lpstr>Motív</vt:lpstr>
      </vt:variant>
      <vt:variant>
        <vt:i4>1</vt:i4>
      </vt:variant>
      <vt:variant>
        <vt:lpstr>Nadpisy snímok</vt:lpstr>
      </vt:variant>
      <vt:variant>
        <vt:i4>30</vt:i4>
      </vt:variant>
    </vt:vector>
  </HeadingPairs>
  <TitlesOfParts>
    <vt:vector size="38" baseType="lpstr">
      <vt:lpstr>Amasis MT Pro Medium</vt:lpstr>
      <vt:lpstr>Aptos</vt:lpstr>
      <vt:lpstr>Arial</vt:lpstr>
      <vt:lpstr>Calibri</vt:lpstr>
      <vt:lpstr>Calibri,Sans-Serif</vt:lpstr>
      <vt:lpstr>Times New Roman</vt:lpstr>
      <vt:lpstr>Univers Light</vt:lpstr>
      <vt:lpstr>TribuneVTI</vt:lpstr>
      <vt:lpstr>Prezentácia programu PowerPoint</vt:lpstr>
      <vt:lpstr>Geographical name - proper name of an inanimate natural object and phenomenon on Earth and a man-made geographical object permanently located on Earth   (glossary of terminology: https://www.skgeodesy.sk/sk/terminologicky-slovnik/) - unique identifier, the need for standardisation  Geographical nomenclature - set of geographical names (glossary of terminology)  Standardisation of geographical names - the process of establishing a single name by a naming authority for a geographical object on Earth  or for extraterrestrial objects, ensuring the correct written form as well as binding conditions for its use  are established (glossary of terminology)</vt:lpstr>
      <vt:lpstr>GEOGRAPHICAL names' AUTHORITIES IN THE SLOVAK REPUBLIC</vt:lpstr>
      <vt:lpstr>THE LEGISLATIVE FRAMEWORK FOR NATIONAL STANDARDISATION</vt:lpstr>
      <vt:lpstr>Prezentácia programu PowerPoint</vt:lpstr>
      <vt:lpstr>Prezentácia programu PowerPoint</vt:lpstr>
      <vt:lpstr>Advisory BOARDS IN THE PROCESS OF STANDARDISATION</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 </vt:lpstr>
      <vt:lpstr>1st phase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Publication of the results of the standardisation of geographical names</vt:lpstr>
      <vt:lpstr>Prezentácia programu PowerPoint</vt:lpstr>
      <vt:lpstr>Prezentácia programu PowerPoint</vt:lpstr>
      <vt:lpstr>Prezentácia programu PowerPoint</vt:lpstr>
      <vt:lpstr>project "Comprehensive Revision and Updating of Geonames in the Tatra Mountains, including refinement of heights and positions  of objects geomorphological features in the Tatra Mountains"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Exonyms in Slovakia</dc:title>
  <dc:creator>maria.kubicova@skgeodesy.sk</dc:creator>
  <cp:lastModifiedBy>admin</cp:lastModifiedBy>
  <cp:revision>17</cp:revision>
  <dcterms:created xsi:type="dcterms:W3CDTF">2020-02-10T08:41:58Z</dcterms:created>
  <dcterms:modified xsi:type="dcterms:W3CDTF">2024-09-04T21:29:48Z</dcterms:modified>
</cp:coreProperties>
</file>