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handoutMasterIdLst>
    <p:handoutMasterId r:id="rId20"/>
  </p:handoutMasterIdLst>
  <p:sldIdLst>
    <p:sldId id="276" r:id="rId2"/>
    <p:sldId id="262" r:id="rId3"/>
    <p:sldId id="302" r:id="rId4"/>
    <p:sldId id="290" r:id="rId5"/>
    <p:sldId id="291" r:id="rId6"/>
    <p:sldId id="292" r:id="rId7"/>
    <p:sldId id="293" r:id="rId8"/>
    <p:sldId id="295" r:id="rId9"/>
    <p:sldId id="294" r:id="rId10"/>
    <p:sldId id="303" r:id="rId11"/>
    <p:sldId id="300" r:id="rId12"/>
    <p:sldId id="301" r:id="rId13"/>
    <p:sldId id="297" r:id="rId14"/>
    <p:sldId id="299" r:id="rId15"/>
    <p:sldId id="298" r:id="rId16"/>
    <p:sldId id="296" r:id="rId17"/>
    <p:sldId id="277" r:id="rId18"/>
  </p:sldIdLst>
  <p:sldSz cx="12192000" cy="6858000"/>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360" userDrawn="1">
          <p15:clr>
            <a:srgbClr val="A4A3A4"/>
          </p15:clr>
        </p15:guide>
        <p15:guide id="4" orient="horz" pos="432" userDrawn="1">
          <p15:clr>
            <a:srgbClr val="A4A3A4"/>
          </p15:clr>
        </p15:guide>
        <p15:guide id="5" orient="horz" pos="3936" userDrawn="1">
          <p15:clr>
            <a:srgbClr val="A4A3A4"/>
          </p15:clr>
        </p15:guide>
        <p15:guide id="6" pos="7296" userDrawn="1">
          <p15:clr>
            <a:srgbClr val="A4A3A4"/>
          </p15:clr>
        </p15:guide>
        <p15:guide id="7" orient="horz"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B0"/>
    <a:srgbClr val="74B691"/>
    <a:srgbClr val="996633"/>
    <a:srgbClr val="F2F9FC"/>
    <a:srgbClr val="D5ECF7"/>
    <a:srgbClr val="89CAE7"/>
    <a:srgbClr val="1C2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9" autoAdjust="0"/>
    <p:restoredTop sz="94660"/>
  </p:normalViewPr>
  <p:slideViewPr>
    <p:cSldViewPr snapToGrid="0">
      <p:cViewPr varScale="1">
        <p:scale>
          <a:sx n="82" d="100"/>
          <a:sy n="82" d="100"/>
        </p:scale>
        <p:origin x="845" y="96"/>
      </p:cViewPr>
      <p:guideLst>
        <p:guide orient="horz" pos="2184"/>
        <p:guide pos="3840"/>
        <p:guide pos="360"/>
        <p:guide orient="horz" pos="432"/>
        <p:guide orient="horz" pos="3936"/>
        <p:guide pos="7296"/>
        <p:guide orient="horz"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3C0FF6D-7065-45BA-AE0B-506589D2E958}" type="datetimeFigureOut">
              <a:rPr lang="sk-SK" smtClean="0"/>
              <a:t>21. 1. 2025</a:t>
            </a:fld>
            <a:endParaRPr lang="sk-SK"/>
          </a:p>
        </p:txBody>
      </p:sp>
      <p:sp>
        <p:nvSpPr>
          <p:cNvPr id="4" name="Zástupný objekt pre pät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20CC40-ED8C-4130-9395-202856DEB7B5}" type="slidenum">
              <a:rPr lang="sk-SK" smtClean="0"/>
              <a:t>‹#›</a:t>
            </a:fld>
            <a:endParaRPr lang="sk-SK"/>
          </a:p>
        </p:txBody>
      </p:sp>
    </p:spTree>
    <p:extLst>
      <p:ext uri="{BB962C8B-B14F-4D97-AF65-F5344CB8AC3E}">
        <p14:creationId xmlns:p14="http://schemas.microsoft.com/office/powerpoint/2010/main" val="674374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7C7085-BDE8-4C03-AC92-CAE00E8CF9C5}" type="datetimeFigureOut">
              <a:rPr lang="sk-SK" smtClean="0"/>
              <a:t>21. 1. 2025</a:t>
            </a:fld>
            <a:endParaRPr lang="sk-SK"/>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8972F1-6A45-4C2D-9BBA-4926850F8278}" type="slidenum">
              <a:rPr lang="sk-SK" smtClean="0"/>
              <a:t>‹#›</a:t>
            </a:fld>
            <a:endParaRPr lang="sk-SK"/>
          </a:p>
        </p:txBody>
      </p:sp>
    </p:spTree>
    <p:extLst>
      <p:ext uri="{BB962C8B-B14F-4D97-AF65-F5344CB8AC3E}">
        <p14:creationId xmlns:p14="http://schemas.microsoft.com/office/powerpoint/2010/main" val="427708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4010B8-BEFB-06D7-4699-5904C38BE530}"/>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B04E1897-433B-C3CF-D8AB-48BEA8D0C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EC8A8CCD-D6F2-48B9-6BBD-A8FCD0652931}"/>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5" name="Zástupný objekt pre pätu 4">
            <a:extLst>
              <a:ext uri="{FF2B5EF4-FFF2-40B4-BE49-F238E27FC236}">
                <a16:creationId xmlns:a16="http://schemas.microsoft.com/office/drawing/2014/main" id="{53FFEA84-413F-840D-6B91-F1FD3B19CFB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05B46BC0-959F-47DD-5628-39C183FB86D4}"/>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176048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1C0917-BE09-ABEE-6859-AE572937717F}"/>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09371DC8-1FA8-AC5F-8851-B7E38BC940C8}"/>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0E97E437-CD8D-F112-0050-42DCB04B2EA0}"/>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5" name="Zástupný objekt pre pätu 4">
            <a:extLst>
              <a:ext uri="{FF2B5EF4-FFF2-40B4-BE49-F238E27FC236}">
                <a16:creationId xmlns:a16="http://schemas.microsoft.com/office/drawing/2014/main" id="{6B00F723-A716-EBF6-B219-37FF58F2277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1337B915-9FFD-B03F-CE00-B2784431E33D}"/>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68205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31C825B1-EE30-2BF1-7192-FCB316EA728E}"/>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999F6D4C-A1D1-C913-7C71-C97FF5C5C0F1}"/>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AE5B4AD2-9FC0-8876-A9FF-4581DCAC524D}"/>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5" name="Zástupný objekt pre pätu 4">
            <a:extLst>
              <a:ext uri="{FF2B5EF4-FFF2-40B4-BE49-F238E27FC236}">
                <a16:creationId xmlns:a16="http://schemas.microsoft.com/office/drawing/2014/main" id="{7BC2466B-FDF8-7A4C-2DB2-C95688D21B38}"/>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33DB3CDD-2892-8DDB-8A29-B85AB667F62E}"/>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1074831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D2814E-9CC0-2E46-3E69-F3795030D3E0}"/>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5EDBC616-E92C-F16D-3D5C-1755211EF795}"/>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389FD646-3D00-3068-CE5A-F2E6A78E48ED}"/>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5" name="Zástupný objekt pre pätu 4">
            <a:extLst>
              <a:ext uri="{FF2B5EF4-FFF2-40B4-BE49-F238E27FC236}">
                <a16:creationId xmlns:a16="http://schemas.microsoft.com/office/drawing/2014/main" id="{FAFD9DDF-772E-80F6-6CFA-A57DCE35A59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6D99711D-E587-ADD0-8B2E-E1939B57FF40}"/>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427779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C2FA6B-5CAD-0560-2229-0EFC56C7B76F}"/>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412EC39A-003B-4E03-1450-4AC3EB7A5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7814B7A1-04A1-5506-AB84-47AE75108678}"/>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5" name="Zástupný objekt pre pätu 4">
            <a:extLst>
              <a:ext uri="{FF2B5EF4-FFF2-40B4-BE49-F238E27FC236}">
                <a16:creationId xmlns:a16="http://schemas.microsoft.com/office/drawing/2014/main" id="{F5BC66C4-1C9A-3A86-CDF5-56B805CAA5AC}"/>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6C0C2359-35C7-1DD1-B604-642565396ABB}"/>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133122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4CC14-698E-36F1-78A5-C67DAF803586}"/>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992AE10F-BBBA-C639-D40A-DED20EA9C8A6}"/>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A98C926C-0F60-0A3C-B46E-A4A4E0FE2D52}"/>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A7F27B8C-75B5-7A70-6CDA-B699BE50DF19}"/>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6" name="Zástupný objekt pre pätu 5">
            <a:extLst>
              <a:ext uri="{FF2B5EF4-FFF2-40B4-BE49-F238E27FC236}">
                <a16:creationId xmlns:a16="http://schemas.microsoft.com/office/drawing/2014/main" id="{887F81EF-4258-C966-F124-D818D45D9309}"/>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0B2AD311-00A1-3BB0-99CC-CB951BA31547}"/>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116808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EB3FEF-78CA-2FDD-A9FD-ADCAAD29236E}"/>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EDDA0149-1A67-9E40-FEFD-D16418548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35F7FB90-E31E-B9A2-5969-81DA736D1A33}"/>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18AD59E5-45D8-0DBC-636E-74F97AEEF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DA3936E7-BDED-A80E-0EDD-15CA91C5C182}"/>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42B586C7-E5D3-4955-25E0-D58E2627DA0A}"/>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8" name="Zástupný objekt pre pätu 7">
            <a:extLst>
              <a:ext uri="{FF2B5EF4-FFF2-40B4-BE49-F238E27FC236}">
                <a16:creationId xmlns:a16="http://schemas.microsoft.com/office/drawing/2014/main" id="{A9E25509-5F7D-05DE-4763-0108CD7C2E58}"/>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91BE2085-0997-B77B-F597-5E88FFA4EEB6}"/>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395973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BEA34A-9C09-AD9C-C631-B80DDB65B8F8}"/>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66DF42E3-7A8D-4AF1-BDD1-42C4AD6A154E}"/>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4" name="Zástupný objekt pre pätu 3">
            <a:extLst>
              <a:ext uri="{FF2B5EF4-FFF2-40B4-BE49-F238E27FC236}">
                <a16:creationId xmlns:a16="http://schemas.microsoft.com/office/drawing/2014/main" id="{307827CE-8B31-73F6-F00B-A234CF0BEE0C}"/>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0E389994-3032-867E-23ED-B2659AA1F6AC}"/>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246368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7FF5B5F-F06E-D1C5-130B-86345F59B5C5}"/>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3" name="Zástupný objekt pre pätu 2">
            <a:extLst>
              <a:ext uri="{FF2B5EF4-FFF2-40B4-BE49-F238E27FC236}">
                <a16:creationId xmlns:a16="http://schemas.microsoft.com/office/drawing/2014/main" id="{3F0AF8BE-6B04-FA2A-9997-CC3B176A6A41}"/>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B0BABE17-B960-8A9D-176A-F7B91CA04558}"/>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317939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5B2726-AA50-5CAA-86A5-C728112C08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208289E6-5791-872F-CA71-92B9E9364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D56796E0-81B2-BCF7-F479-91E84A31E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23A78770-A4BA-3BC4-7264-0D81D8640C9D}"/>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6" name="Zástupný objekt pre pätu 5">
            <a:extLst>
              <a:ext uri="{FF2B5EF4-FFF2-40B4-BE49-F238E27FC236}">
                <a16:creationId xmlns:a16="http://schemas.microsoft.com/office/drawing/2014/main" id="{2F4FDC98-3C1A-9406-02E7-7DEC9819B422}"/>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C89C551C-C712-1D86-F2A6-52215D15471C}"/>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374189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BE174-A05B-2589-1A45-A14D7F4EF70C}"/>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6FB4A41B-B3D4-8EB5-8C71-EAA19AB99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p>
        </p:txBody>
      </p:sp>
      <p:sp>
        <p:nvSpPr>
          <p:cNvPr id="4" name="Zástupný text 3">
            <a:extLst>
              <a:ext uri="{FF2B5EF4-FFF2-40B4-BE49-F238E27FC236}">
                <a16:creationId xmlns:a16="http://schemas.microsoft.com/office/drawing/2014/main" id="{64741619-B868-84E9-3BF3-93C7F28BF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A4E9C94B-9538-0A9D-BD40-F25705E74E5D}"/>
              </a:ext>
            </a:extLst>
          </p:cNvPr>
          <p:cNvSpPr>
            <a:spLocks noGrp="1"/>
          </p:cNvSpPr>
          <p:nvPr>
            <p:ph type="dt" sz="half" idx="10"/>
          </p:nvPr>
        </p:nvSpPr>
        <p:spPr/>
        <p:txBody>
          <a:bodyPr/>
          <a:lstStyle/>
          <a:p>
            <a:fld id="{69BA8397-8CF2-4731-87FE-3EC70066C5BF}" type="datetimeFigureOut">
              <a:rPr lang="sk-SK" smtClean="0"/>
              <a:t>21. 1. 2025</a:t>
            </a:fld>
            <a:endParaRPr lang="sk-SK"/>
          </a:p>
        </p:txBody>
      </p:sp>
      <p:sp>
        <p:nvSpPr>
          <p:cNvPr id="6" name="Zástupný objekt pre pätu 5">
            <a:extLst>
              <a:ext uri="{FF2B5EF4-FFF2-40B4-BE49-F238E27FC236}">
                <a16:creationId xmlns:a16="http://schemas.microsoft.com/office/drawing/2014/main" id="{53804087-13C7-8F58-5F31-E76BF8275A2A}"/>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31F30824-C84E-3758-59DE-71081C18255F}"/>
              </a:ext>
            </a:extLst>
          </p:cNvPr>
          <p:cNvSpPr>
            <a:spLocks noGrp="1"/>
          </p:cNvSpPr>
          <p:nvPr>
            <p:ph type="sldNum" sz="quarter" idx="12"/>
          </p:nvPr>
        </p:nvSpPr>
        <p:spPr/>
        <p:txBody>
          <a:bodyPr/>
          <a:lstStyle/>
          <a:p>
            <a:fld id="{29A56FDC-FD82-49C5-A87E-2482DED6F303}" type="slidenum">
              <a:rPr lang="sk-SK" smtClean="0"/>
              <a:t>‹#›</a:t>
            </a:fld>
            <a:endParaRPr lang="sk-SK"/>
          </a:p>
        </p:txBody>
      </p:sp>
    </p:spTree>
    <p:extLst>
      <p:ext uri="{BB962C8B-B14F-4D97-AF65-F5344CB8AC3E}">
        <p14:creationId xmlns:p14="http://schemas.microsoft.com/office/powerpoint/2010/main" val="326350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C7D2CB5A-CA85-418A-F799-60A3210DA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A9B08E30-E6A7-8E5A-5AD9-217655896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60D8DBF-D951-B9E9-FFE2-F11265A8C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A8397-8CF2-4731-87FE-3EC70066C5BF}" type="datetimeFigureOut">
              <a:rPr lang="sk-SK" smtClean="0"/>
              <a:t>21. 1. 2025</a:t>
            </a:fld>
            <a:endParaRPr lang="sk-SK"/>
          </a:p>
        </p:txBody>
      </p:sp>
      <p:sp>
        <p:nvSpPr>
          <p:cNvPr id="5" name="Zástupný objekt pre pätu 4">
            <a:extLst>
              <a:ext uri="{FF2B5EF4-FFF2-40B4-BE49-F238E27FC236}">
                <a16:creationId xmlns:a16="http://schemas.microsoft.com/office/drawing/2014/main" id="{4A99AF07-9626-8A0E-2E02-1662C2C61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33027446-044D-FA0F-BC59-0476D76C9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56FDC-FD82-49C5-A87E-2482DED6F303}" type="slidenum">
              <a:rPr lang="sk-SK" smtClean="0"/>
              <a:t>‹#›</a:t>
            </a:fld>
            <a:endParaRPr lang="sk-SK"/>
          </a:p>
        </p:txBody>
      </p:sp>
    </p:spTree>
    <p:extLst>
      <p:ext uri="{BB962C8B-B14F-4D97-AF65-F5344CB8AC3E}">
        <p14:creationId xmlns:p14="http://schemas.microsoft.com/office/powerpoint/2010/main" val="28238369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C9B4D9AA-13DB-A1FD-FDCA-6C89489E8298}"/>
              </a:ext>
            </a:extLst>
          </p:cNvPr>
          <p:cNvSpPr/>
          <p:nvPr/>
        </p:nvSpPr>
        <p:spPr>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sk-SK" dirty="0"/>
          </a:p>
        </p:txBody>
      </p:sp>
      <p:sp>
        <p:nvSpPr>
          <p:cNvPr id="2" name="BlokTextu 1">
            <a:extLst>
              <a:ext uri="{FF2B5EF4-FFF2-40B4-BE49-F238E27FC236}">
                <a16:creationId xmlns:a16="http://schemas.microsoft.com/office/drawing/2014/main" id="{76F18118-3F95-542D-FEDA-D5B05ADADC6C}"/>
              </a:ext>
            </a:extLst>
          </p:cNvPr>
          <p:cNvSpPr txBox="1"/>
          <p:nvPr/>
        </p:nvSpPr>
        <p:spPr>
          <a:xfrm>
            <a:off x="617618" y="5016226"/>
            <a:ext cx="3649581" cy="1231106"/>
          </a:xfrm>
          <a:prstGeom prst="rect">
            <a:avLst/>
          </a:prstGeom>
          <a:noFill/>
        </p:spPr>
        <p:txBody>
          <a:bodyPr wrap="square" lIns="0" tIns="0" rIns="0" bIns="0" rtlCol="0" anchor="b" anchorCtr="0">
            <a:spAutoFit/>
          </a:bodyPr>
          <a:lstStyle/>
          <a:p>
            <a:r>
              <a:rPr lang="sk-SK" sz="2000" dirty="0">
                <a:solidFill>
                  <a:srgbClr val="1C212E"/>
                </a:solidFill>
                <a:cs typeface="Poppins" panose="00000500000000000000" pitchFamily="2" charset="-18"/>
              </a:rPr>
              <a:t>Monika Kopecká</a:t>
            </a:r>
          </a:p>
          <a:p>
            <a:r>
              <a:rPr lang="sk-SK" sz="2000" dirty="0">
                <a:solidFill>
                  <a:srgbClr val="1C212E"/>
                </a:solidFill>
                <a:cs typeface="Poppins" panose="00000500000000000000" pitchFamily="2" charset="-18"/>
              </a:rPr>
              <a:t>Daniel </a:t>
            </a:r>
            <a:r>
              <a:rPr lang="sk-SK" sz="2000" dirty="0" err="1">
                <a:solidFill>
                  <a:srgbClr val="1C212E"/>
                </a:solidFill>
                <a:cs typeface="Poppins" panose="00000500000000000000" pitchFamily="2" charset="-18"/>
              </a:rPr>
              <a:t>Szatmári</a:t>
            </a:r>
            <a:endParaRPr lang="sk-SK" sz="2000" dirty="0">
              <a:solidFill>
                <a:srgbClr val="1C212E"/>
              </a:solidFill>
              <a:cs typeface="Poppins" panose="00000500000000000000" pitchFamily="2" charset="-18"/>
            </a:endParaRPr>
          </a:p>
          <a:p>
            <a:r>
              <a:rPr lang="sk-SK" sz="2000" dirty="0" err="1">
                <a:solidFill>
                  <a:srgbClr val="1C212E"/>
                </a:solidFill>
                <a:cs typeface="Poppins" panose="00000500000000000000" pitchFamily="2" charset="-18"/>
              </a:rPr>
              <a:t>Kateryna</a:t>
            </a:r>
            <a:r>
              <a:rPr lang="sk-SK" sz="2000" dirty="0">
                <a:solidFill>
                  <a:srgbClr val="1C212E"/>
                </a:solidFill>
                <a:cs typeface="Poppins" panose="00000500000000000000" pitchFamily="2" charset="-18"/>
              </a:rPr>
              <a:t> </a:t>
            </a:r>
            <a:r>
              <a:rPr lang="sk-SK" sz="2000" dirty="0" err="1">
                <a:solidFill>
                  <a:srgbClr val="1C212E"/>
                </a:solidFill>
                <a:cs typeface="Poppins" panose="00000500000000000000" pitchFamily="2" charset="-18"/>
              </a:rPr>
              <a:t>Polyvach</a:t>
            </a:r>
            <a:endParaRPr lang="sk-SK" sz="2000" dirty="0">
              <a:solidFill>
                <a:srgbClr val="1C212E"/>
              </a:solidFill>
              <a:cs typeface="Poppins" panose="00000500000000000000" pitchFamily="2" charset="-18"/>
            </a:endParaRPr>
          </a:p>
          <a:p>
            <a:r>
              <a:rPr lang="sk-SK" sz="2000" dirty="0">
                <a:solidFill>
                  <a:srgbClr val="1C212E"/>
                </a:solidFill>
                <a:cs typeface="Poppins" panose="00000500000000000000" pitchFamily="2" charset="-18"/>
              </a:rPr>
              <a:t>Tomáš </a:t>
            </a:r>
            <a:r>
              <a:rPr lang="sk-SK" sz="2000" dirty="0" err="1">
                <a:solidFill>
                  <a:srgbClr val="1C212E"/>
                </a:solidFill>
                <a:cs typeface="Poppins" panose="00000500000000000000" pitchFamily="2" charset="-18"/>
              </a:rPr>
              <a:t>Goga</a:t>
            </a:r>
            <a:endParaRPr lang="sk-SK" sz="2000" dirty="0">
              <a:solidFill>
                <a:srgbClr val="1C212E"/>
              </a:solidFill>
              <a:cs typeface="Poppins" panose="00000500000000000000" pitchFamily="2" charset="-18"/>
            </a:endParaRPr>
          </a:p>
        </p:txBody>
      </p:sp>
      <p:pic>
        <p:nvPicPr>
          <p:cNvPr id="6" name="Grafický objekt 5">
            <a:extLst>
              <a:ext uri="{FF2B5EF4-FFF2-40B4-BE49-F238E27FC236}">
                <a16:creationId xmlns:a16="http://schemas.microsoft.com/office/drawing/2014/main" id="{FF77FD80-2E42-F2E2-B4CE-ED4FD83A26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85174" y="-937694"/>
            <a:ext cx="3389493" cy="3404669"/>
          </a:xfrm>
          <a:prstGeom prst="rect">
            <a:avLst/>
          </a:prstGeom>
        </p:spPr>
      </p:pic>
      <p:sp>
        <p:nvSpPr>
          <p:cNvPr id="9" name="BlokTextu 8">
            <a:extLst>
              <a:ext uri="{FF2B5EF4-FFF2-40B4-BE49-F238E27FC236}">
                <a16:creationId xmlns:a16="http://schemas.microsoft.com/office/drawing/2014/main" id="{8FF68EF2-72F1-E295-C951-33F949097A67}"/>
              </a:ext>
            </a:extLst>
          </p:cNvPr>
          <p:cNvSpPr txBox="1"/>
          <p:nvPr/>
        </p:nvSpPr>
        <p:spPr>
          <a:xfrm>
            <a:off x="617617" y="2782669"/>
            <a:ext cx="9019364" cy="2215991"/>
          </a:xfrm>
          <a:prstGeom prst="rect">
            <a:avLst/>
          </a:prstGeom>
          <a:noFill/>
        </p:spPr>
        <p:txBody>
          <a:bodyPr wrap="square" lIns="0" tIns="0" rIns="0" bIns="0" rtlCol="0" anchor="t" anchorCtr="0">
            <a:spAutoFit/>
          </a:bodyPr>
          <a:lstStyle/>
          <a:p>
            <a:r>
              <a:rPr lang="en-US" sz="3600" b="1" spc="30" dirty="0">
                <a:solidFill>
                  <a:srgbClr val="2484B0"/>
                </a:solidFill>
                <a:cs typeface="Poppins" panose="00000500000000000000" pitchFamily="2" charset="-18"/>
              </a:rPr>
              <a:t>THE IMPACT OF LAND CONSOLIDATION ON THE CHANGE</a:t>
            </a:r>
            <a:r>
              <a:rPr lang="sk-SK" sz="3600" b="1" spc="30" dirty="0">
                <a:solidFill>
                  <a:srgbClr val="2484B0"/>
                </a:solidFill>
                <a:cs typeface="Poppins" panose="00000500000000000000" pitchFamily="2" charset="-18"/>
              </a:rPr>
              <a:t> </a:t>
            </a:r>
            <a:r>
              <a:rPr lang="en-US" sz="3600" b="1" spc="30" dirty="0">
                <a:solidFill>
                  <a:srgbClr val="2484B0"/>
                </a:solidFill>
                <a:cs typeface="Poppins" panose="00000500000000000000" pitchFamily="2" charset="-18"/>
              </a:rPr>
              <a:t>OF </a:t>
            </a:r>
            <a:r>
              <a:rPr lang="en-US" sz="3600" b="1" spc="30" dirty="0">
                <a:solidFill>
                  <a:srgbClr val="2484B0"/>
                </a:solidFill>
              </a:rPr>
              <a:t>LAND</a:t>
            </a:r>
            <a:r>
              <a:rPr lang="sk-SK" sz="3600" b="1" spc="30" dirty="0">
                <a:solidFill>
                  <a:srgbClr val="2484B0"/>
                </a:solidFill>
              </a:rPr>
              <a:t> COVER IN SELECTED CADASTRAL DISTRICTS</a:t>
            </a:r>
          </a:p>
          <a:p>
            <a:endParaRPr lang="sk-SK" sz="3600" b="1" spc="30" dirty="0">
              <a:solidFill>
                <a:srgbClr val="2484B0"/>
              </a:solidFill>
              <a:cs typeface="Poppins" panose="00000500000000000000" pitchFamily="2" charset="-18"/>
            </a:endParaRPr>
          </a:p>
        </p:txBody>
      </p:sp>
      <p:pic>
        <p:nvPicPr>
          <p:cNvPr id="7" name="Grafický objekt 6">
            <a:extLst>
              <a:ext uri="{FF2B5EF4-FFF2-40B4-BE49-F238E27FC236}">
                <a16:creationId xmlns:a16="http://schemas.microsoft.com/office/drawing/2014/main" id="{4E8DD232-6DCA-8071-0E1A-057D3562DE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550" y="684367"/>
            <a:ext cx="3946927" cy="972983"/>
          </a:xfrm>
          <a:prstGeom prst="rect">
            <a:avLst/>
          </a:prstGeom>
        </p:spPr>
      </p:pic>
    </p:spTree>
    <p:extLst>
      <p:ext uri="{BB962C8B-B14F-4D97-AF65-F5344CB8AC3E}">
        <p14:creationId xmlns:p14="http://schemas.microsoft.com/office/powerpoint/2010/main" val="308314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kTextu 12">
            <a:extLst>
              <a:ext uri="{FF2B5EF4-FFF2-40B4-BE49-F238E27FC236}">
                <a16:creationId xmlns:a16="http://schemas.microsoft.com/office/drawing/2014/main" id="{1A4EB851-450A-68A5-3D7C-88FBE7C8C55D}"/>
              </a:ext>
            </a:extLst>
          </p:cNvPr>
          <p:cNvSpPr txBox="1"/>
          <p:nvPr/>
        </p:nvSpPr>
        <p:spPr>
          <a:xfrm>
            <a:off x="675986" y="827616"/>
            <a:ext cx="11312814" cy="2989729"/>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en-US" dirty="0">
                <a:cs typeface="Poppins" panose="00000500000000000000" pitchFamily="2" charset="-18"/>
              </a:rPr>
              <a:t>significant differences in individual types of landscape</a:t>
            </a:r>
            <a:endParaRPr lang="sk-SK" dirty="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sk-SK" b="1" dirty="0">
              <a:solidFill>
                <a:srgbClr val="2484B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b="1" u="sng" dirty="0">
                <a:solidFill>
                  <a:srgbClr val="2484B0"/>
                </a:solidFill>
                <a:cs typeface="Poppins" panose="00000500000000000000" pitchFamily="2" charset="-18"/>
              </a:rPr>
              <a:t>u</a:t>
            </a:r>
            <a:r>
              <a:rPr lang="en-US" b="1" u="sng" dirty="0" err="1">
                <a:solidFill>
                  <a:srgbClr val="2484B0"/>
                </a:solidFill>
                <a:cs typeface="Poppins" panose="00000500000000000000" pitchFamily="2" charset="-18"/>
              </a:rPr>
              <a:t>rbanized</a:t>
            </a:r>
            <a:r>
              <a:rPr lang="en-US" b="1" u="sng" dirty="0">
                <a:solidFill>
                  <a:srgbClr val="2484B0"/>
                </a:solidFill>
                <a:cs typeface="Poppins" panose="00000500000000000000" pitchFamily="2" charset="-18"/>
              </a:rPr>
              <a:t> landscape</a:t>
            </a:r>
            <a:r>
              <a:rPr lang="sk-SK" b="1" u="sng" dirty="0">
                <a:solidFill>
                  <a:srgbClr val="2484B0"/>
                </a:solidFill>
                <a:cs typeface="Poppins" panose="00000500000000000000" pitchFamily="2" charset="-18"/>
              </a:rPr>
              <a:t>:</a:t>
            </a:r>
          </a:p>
          <a:p>
            <a:pPr marL="742950" lvl="1" indent="-285750">
              <a:lnSpc>
                <a:spcPct val="150000"/>
              </a:lnSpc>
              <a:buClr>
                <a:srgbClr val="2484B0"/>
              </a:buClr>
              <a:buSzPct val="155000"/>
              <a:buFont typeface="Arial" panose="020B0604020202020204" pitchFamily="34" charset="0"/>
              <a:buChar char="•"/>
            </a:pPr>
            <a:r>
              <a:rPr lang="en-US" b="1" dirty="0">
                <a:solidFill>
                  <a:schemeClr val="accent2"/>
                </a:solidFill>
                <a:cs typeface="Poppins" panose="00000500000000000000" pitchFamily="2" charset="-18"/>
              </a:rPr>
              <a:t>increase in the abandonment of agricultural land</a:t>
            </a:r>
            <a:r>
              <a:rPr lang="en-US" dirty="0">
                <a:cs typeface="Poppins" panose="00000500000000000000" pitchFamily="2" charset="-18"/>
              </a:rPr>
              <a:t>, especially vineyards, by up to 65% </a:t>
            </a:r>
            <a:endParaRPr lang="sk-SK" dirty="0">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rgbClr val="FF0000"/>
                </a:solidFill>
                <a:cs typeface="Poppins" panose="00000500000000000000" pitchFamily="2" charset="-18"/>
              </a:rPr>
              <a:t>share of built-up surfaces increased significantly</a:t>
            </a:r>
            <a:endParaRPr lang="sk-SK" b="1" dirty="0">
              <a:solidFill>
                <a:srgbClr val="FF0000"/>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rgbClr val="996633"/>
                </a:solidFill>
                <a:cs typeface="Poppins" panose="00000500000000000000" pitchFamily="2" charset="-18"/>
              </a:rPr>
              <a:t>a significant decrease </a:t>
            </a:r>
            <a:r>
              <a:rPr lang="sk-SK" b="1" dirty="0">
                <a:solidFill>
                  <a:srgbClr val="996633"/>
                </a:solidFill>
                <a:cs typeface="Poppins" panose="00000500000000000000" pitchFamily="2" charset="-18"/>
              </a:rPr>
              <a:t>in</a:t>
            </a:r>
            <a:r>
              <a:rPr lang="en-US" b="1" dirty="0">
                <a:solidFill>
                  <a:srgbClr val="996633"/>
                </a:solidFill>
                <a:cs typeface="Poppins" panose="00000500000000000000" pitchFamily="2" charset="-18"/>
              </a:rPr>
              <a:t> agricultural land and areas of </a:t>
            </a:r>
            <a:r>
              <a:rPr lang="sk-SK" b="1" dirty="0" err="1">
                <a:solidFill>
                  <a:srgbClr val="996633"/>
                </a:solidFill>
                <a:cs typeface="Poppins" panose="00000500000000000000" pitchFamily="2" charset="-18"/>
              </a:rPr>
              <a:t>non-forest</a:t>
            </a:r>
            <a:r>
              <a:rPr lang="sk-SK" b="1" dirty="0">
                <a:solidFill>
                  <a:srgbClr val="996633"/>
                </a:solidFill>
                <a:cs typeface="Poppins" panose="00000500000000000000" pitchFamily="2" charset="-18"/>
              </a:rPr>
              <a:t> </a:t>
            </a:r>
            <a:r>
              <a:rPr lang="en-US" b="1" dirty="0">
                <a:solidFill>
                  <a:srgbClr val="996633"/>
                </a:solidFill>
                <a:cs typeface="Poppins" panose="00000500000000000000" pitchFamily="2" charset="-18"/>
              </a:rPr>
              <a:t>woody vegetation</a:t>
            </a:r>
            <a:endParaRPr lang="sk-SK" b="1" dirty="0">
              <a:solidFill>
                <a:srgbClr val="996633"/>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sz="2000" b="1" u="sng" dirty="0">
                <a:cs typeface="Poppins" panose="00000500000000000000" pitchFamily="2" charset="-18"/>
              </a:rPr>
              <a:t>no </a:t>
            </a:r>
            <a:r>
              <a:rPr lang="sk-SK" sz="2000" b="1" u="sng" dirty="0" err="1">
                <a:cs typeface="Poppins" panose="00000500000000000000" pitchFamily="2" charset="-18"/>
              </a:rPr>
              <a:t>positive</a:t>
            </a:r>
            <a:r>
              <a:rPr lang="sk-SK" sz="2000" b="1" u="sng" dirty="0">
                <a:cs typeface="Poppins" panose="00000500000000000000" pitchFamily="2" charset="-18"/>
              </a:rPr>
              <a:t> </a:t>
            </a:r>
            <a:r>
              <a:rPr lang="sk-SK" sz="2000" b="1" u="sng" dirty="0" err="1">
                <a:cs typeface="Poppins" panose="00000500000000000000" pitchFamily="2" charset="-18"/>
              </a:rPr>
              <a:t>effect</a:t>
            </a:r>
            <a:r>
              <a:rPr lang="sk-SK" sz="2000" b="1" u="sng" dirty="0">
                <a:cs typeface="Poppins" panose="00000500000000000000" pitchFamily="2" charset="-18"/>
              </a:rPr>
              <a:t> of </a:t>
            </a:r>
            <a:r>
              <a:rPr lang="sk-SK" sz="2000" b="1" u="sng" dirty="0" err="1">
                <a:cs typeface="Poppins" panose="00000500000000000000" pitchFamily="2" charset="-18"/>
              </a:rPr>
              <a:t>land</a:t>
            </a:r>
            <a:r>
              <a:rPr lang="sk-SK" sz="2000" b="1" u="sng" dirty="0">
                <a:cs typeface="Poppins" panose="00000500000000000000" pitchFamily="2" charset="-18"/>
              </a:rPr>
              <a:t> </a:t>
            </a:r>
            <a:r>
              <a:rPr lang="sk-SK" sz="2000" b="1" u="sng" dirty="0" err="1">
                <a:cs typeface="Poppins" panose="00000500000000000000" pitchFamily="2" charset="-18"/>
              </a:rPr>
              <a:t>consolidation</a:t>
            </a:r>
            <a:r>
              <a:rPr lang="sk-SK" sz="2000" b="1" u="sng" dirty="0">
                <a:cs typeface="Poppins" panose="00000500000000000000" pitchFamily="2" charset="-18"/>
              </a:rPr>
              <a:t> on </a:t>
            </a:r>
            <a:r>
              <a:rPr lang="sk-SK" sz="2000" b="1" u="sng" dirty="0" err="1">
                <a:cs typeface="Poppins" panose="00000500000000000000" pitchFamily="2" charset="-18"/>
              </a:rPr>
              <a:t>biodiversity</a:t>
            </a:r>
            <a:r>
              <a:rPr lang="sk-SK" sz="2000" b="1" u="sng" dirty="0">
                <a:cs typeface="Poppins" panose="00000500000000000000" pitchFamily="2" charset="-18"/>
              </a:rPr>
              <a:t> or </a:t>
            </a:r>
            <a:r>
              <a:rPr lang="sk-SK" sz="2000" b="1" u="sng" dirty="0" err="1">
                <a:cs typeface="Poppins" panose="00000500000000000000" pitchFamily="2" charset="-18"/>
              </a:rPr>
              <a:t>agricultural</a:t>
            </a:r>
            <a:r>
              <a:rPr lang="sk-SK" sz="2000" b="1" u="sng" dirty="0">
                <a:cs typeface="Poppins" panose="00000500000000000000" pitchFamily="2" charset="-18"/>
              </a:rPr>
              <a:t> </a:t>
            </a:r>
            <a:r>
              <a:rPr lang="sk-SK" sz="2000" b="1" u="sng" dirty="0" err="1">
                <a:cs typeface="Poppins" panose="00000500000000000000" pitchFamily="2" charset="-18"/>
              </a:rPr>
              <a:t>utilization</a:t>
            </a:r>
            <a:endParaRPr lang="sk-SK" sz="2000" b="1" u="sng" dirty="0">
              <a:cs typeface="Poppins" panose="00000500000000000000" pitchFamily="2" charset="-18"/>
            </a:endParaRP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10</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6" y="320767"/>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RESULTS</a:t>
            </a:r>
          </a:p>
        </p:txBody>
      </p:sp>
      <p:graphicFrame>
        <p:nvGraphicFramePr>
          <p:cNvPr id="9" name="Zástupný objekt pre obsah 4">
            <a:extLst>
              <a:ext uri="{FF2B5EF4-FFF2-40B4-BE49-F238E27FC236}">
                <a16:creationId xmlns:a16="http://schemas.microsoft.com/office/drawing/2014/main" id="{685F59D9-2055-A44B-80D3-11DF52B900F6}"/>
              </a:ext>
            </a:extLst>
          </p:cNvPr>
          <p:cNvGraphicFramePr>
            <a:graphicFrameLocks/>
          </p:cNvGraphicFramePr>
          <p:nvPr>
            <p:extLst>
              <p:ext uri="{D42A27DB-BD31-4B8C-83A1-F6EECF244321}">
                <p14:modId xmlns:p14="http://schemas.microsoft.com/office/powerpoint/2010/main" val="3160589907"/>
              </p:ext>
            </p:extLst>
          </p:nvPr>
        </p:nvGraphicFramePr>
        <p:xfrm>
          <a:off x="372000" y="3670300"/>
          <a:ext cx="11448000" cy="2489198"/>
        </p:xfrm>
        <a:graphic>
          <a:graphicData uri="http://schemas.openxmlformats.org/drawingml/2006/table">
            <a:tbl>
              <a:tblPr/>
              <a:tblGrid>
                <a:gridCol w="936000">
                  <a:extLst>
                    <a:ext uri="{9D8B030D-6E8A-4147-A177-3AD203B41FA5}">
                      <a16:colId xmlns:a16="http://schemas.microsoft.com/office/drawing/2014/main" val="513752823"/>
                    </a:ext>
                  </a:extLst>
                </a:gridCol>
                <a:gridCol w="756000">
                  <a:extLst>
                    <a:ext uri="{9D8B030D-6E8A-4147-A177-3AD203B41FA5}">
                      <a16:colId xmlns:a16="http://schemas.microsoft.com/office/drawing/2014/main" val="3918137369"/>
                    </a:ext>
                  </a:extLst>
                </a:gridCol>
                <a:gridCol w="756000">
                  <a:extLst>
                    <a:ext uri="{9D8B030D-6E8A-4147-A177-3AD203B41FA5}">
                      <a16:colId xmlns:a16="http://schemas.microsoft.com/office/drawing/2014/main" val="1449417586"/>
                    </a:ext>
                  </a:extLst>
                </a:gridCol>
                <a:gridCol w="1116000">
                  <a:extLst>
                    <a:ext uri="{9D8B030D-6E8A-4147-A177-3AD203B41FA5}">
                      <a16:colId xmlns:a16="http://schemas.microsoft.com/office/drawing/2014/main" val="3088189578"/>
                    </a:ext>
                  </a:extLst>
                </a:gridCol>
                <a:gridCol w="756000">
                  <a:extLst>
                    <a:ext uri="{9D8B030D-6E8A-4147-A177-3AD203B41FA5}">
                      <a16:colId xmlns:a16="http://schemas.microsoft.com/office/drawing/2014/main" val="3506223169"/>
                    </a:ext>
                  </a:extLst>
                </a:gridCol>
                <a:gridCol w="756000">
                  <a:extLst>
                    <a:ext uri="{9D8B030D-6E8A-4147-A177-3AD203B41FA5}">
                      <a16:colId xmlns:a16="http://schemas.microsoft.com/office/drawing/2014/main" val="4054168969"/>
                    </a:ext>
                  </a:extLst>
                </a:gridCol>
                <a:gridCol w="1116000">
                  <a:extLst>
                    <a:ext uri="{9D8B030D-6E8A-4147-A177-3AD203B41FA5}">
                      <a16:colId xmlns:a16="http://schemas.microsoft.com/office/drawing/2014/main" val="3374745417"/>
                    </a:ext>
                  </a:extLst>
                </a:gridCol>
                <a:gridCol w="756000">
                  <a:extLst>
                    <a:ext uri="{9D8B030D-6E8A-4147-A177-3AD203B41FA5}">
                      <a16:colId xmlns:a16="http://schemas.microsoft.com/office/drawing/2014/main" val="2920278994"/>
                    </a:ext>
                  </a:extLst>
                </a:gridCol>
                <a:gridCol w="756000">
                  <a:extLst>
                    <a:ext uri="{9D8B030D-6E8A-4147-A177-3AD203B41FA5}">
                      <a16:colId xmlns:a16="http://schemas.microsoft.com/office/drawing/2014/main" val="3201924518"/>
                    </a:ext>
                  </a:extLst>
                </a:gridCol>
                <a:gridCol w="1116000">
                  <a:extLst>
                    <a:ext uri="{9D8B030D-6E8A-4147-A177-3AD203B41FA5}">
                      <a16:colId xmlns:a16="http://schemas.microsoft.com/office/drawing/2014/main" val="1257942258"/>
                    </a:ext>
                  </a:extLst>
                </a:gridCol>
                <a:gridCol w="756000">
                  <a:extLst>
                    <a:ext uri="{9D8B030D-6E8A-4147-A177-3AD203B41FA5}">
                      <a16:colId xmlns:a16="http://schemas.microsoft.com/office/drawing/2014/main" val="2679119737"/>
                    </a:ext>
                  </a:extLst>
                </a:gridCol>
                <a:gridCol w="756000">
                  <a:extLst>
                    <a:ext uri="{9D8B030D-6E8A-4147-A177-3AD203B41FA5}">
                      <a16:colId xmlns:a16="http://schemas.microsoft.com/office/drawing/2014/main" val="543171393"/>
                    </a:ext>
                  </a:extLst>
                </a:gridCol>
                <a:gridCol w="1116000">
                  <a:extLst>
                    <a:ext uri="{9D8B030D-6E8A-4147-A177-3AD203B41FA5}">
                      <a16:colId xmlns:a16="http://schemas.microsoft.com/office/drawing/2014/main" val="3758800616"/>
                    </a:ext>
                  </a:extLst>
                </a:gridCol>
              </a:tblGrid>
              <a:tr h="188198">
                <a:tc>
                  <a:txBody>
                    <a:bodyPr/>
                    <a:lstStyle/>
                    <a:p>
                      <a:pPr algn="ctr" fontAlgn="ctr"/>
                      <a:endParaRPr lang="sk-SK" sz="1000" b="0" i="1" u="none" strike="noStrike">
                        <a:solidFill>
                          <a:srgbClr val="000000"/>
                        </a:solidFill>
                        <a:effectLst/>
                        <a:latin typeface="+mn-lt"/>
                      </a:endParaRP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410439"/>
                  </a:ext>
                </a:extLst>
              </a:tr>
              <a:tr h="396000">
                <a:tc>
                  <a:txBody>
                    <a:bodyPr/>
                    <a:lstStyle/>
                    <a:p>
                      <a:pPr algn="ctr" fontAlgn="ct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gridSpan="3">
                  <a:txBody>
                    <a:bodyPr/>
                    <a:lstStyle/>
                    <a:p>
                      <a:pPr algn="ctr" fontAlgn="ctr"/>
                      <a:r>
                        <a:rPr lang="en-US" sz="1500" b="1" i="0" u="none" strike="noStrike" dirty="0">
                          <a:solidFill>
                            <a:srgbClr val="000000"/>
                          </a:solidFill>
                          <a:effectLst/>
                          <a:latin typeface="+mn-lt"/>
                          <a:cs typeface="Poppins" panose="00000500000000000000" pitchFamily="2" charset="-18"/>
                        </a:rPr>
                        <a:t>Bratislava - </a:t>
                      </a:r>
                      <a:r>
                        <a:rPr lang="en-US" sz="1500" b="1" i="0" u="none" strike="noStrike" dirty="0" err="1">
                          <a:solidFill>
                            <a:srgbClr val="000000"/>
                          </a:solidFill>
                          <a:effectLst/>
                          <a:latin typeface="+mn-lt"/>
                          <a:cs typeface="Poppins" panose="00000500000000000000" pitchFamily="2" charset="-18"/>
                        </a:rPr>
                        <a:t>Vinohrady</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sk-SK"/>
                    </a:p>
                  </a:txBody>
                  <a:tcPr/>
                </a:tc>
                <a:tc hMerge="1">
                  <a:txBody>
                    <a:bodyPr/>
                    <a:lstStyle/>
                    <a:p>
                      <a:endParaRPr lang="sk-SK"/>
                    </a:p>
                  </a:txBody>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Pezinok</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Voderady</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Slovenská</a:t>
                      </a:r>
                      <a:r>
                        <a:rPr lang="en-US" sz="1500" b="1" i="0" u="none" strike="noStrike" dirty="0">
                          <a:solidFill>
                            <a:srgbClr val="000000"/>
                          </a:solidFill>
                          <a:effectLst/>
                          <a:latin typeface="+mn-lt"/>
                          <a:cs typeface="Poppins" panose="00000500000000000000" pitchFamily="2" charset="-18"/>
                        </a:rPr>
                        <a:t> </a:t>
                      </a:r>
                      <a:r>
                        <a:rPr lang="en-US" sz="1500" b="1" i="0" u="none" strike="noStrike" dirty="0" err="1">
                          <a:solidFill>
                            <a:srgbClr val="000000"/>
                          </a:solidFill>
                          <a:effectLst/>
                          <a:latin typeface="+mn-lt"/>
                          <a:cs typeface="Poppins" panose="00000500000000000000" pitchFamily="2" charset="-18"/>
                        </a:rPr>
                        <a:t>Nová</a:t>
                      </a:r>
                      <a:r>
                        <a:rPr lang="en-US" sz="1500" b="1" i="0" u="none" strike="noStrike" dirty="0">
                          <a:solidFill>
                            <a:srgbClr val="000000"/>
                          </a:solidFill>
                          <a:effectLst/>
                          <a:latin typeface="+mn-lt"/>
                          <a:cs typeface="Poppins" panose="00000500000000000000" pitchFamily="2" charset="-18"/>
                        </a:rPr>
                        <a:t> Ves</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2172646"/>
                  </a:ext>
                </a:extLst>
              </a:tr>
              <a:tr h="21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mn-lt"/>
                          <a:cs typeface="Poppins" panose="00000500000000000000" pitchFamily="2" charset="-18"/>
                        </a:rPr>
                        <a:t>Index</a:t>
                      </a:r>
                      <a:r>
                        <a:rPr lang="en-US" sz="1500" b="1" i="0" u="none" strike="noStrike" dirty="0">
                          <a:solidFill>
                            <a:srgbClr val="000000"/>
                          </a:solidFill>
                          <a:effectLst/>
                          <a:latin typeface="+mn-lt"/>
                          <a:cs typeface="Poppins" panose="00000500000000000000" pitchFamily="2" charset="-18"/>
                        </a:rPr>
                        <a:t> </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extLst>
                  <a:ext uri="{0D108BD9-81ED-4DB2-BD59-A6C34878D82A}">
                    <a16:rowId xmlns:a16="http://schemas.microsoft.com/office/drawing/2014/main" val="2428255886"/>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N</a:t>
                      </a:r>
                      <a:r>
                        <a:rPr lang="en-US" sz="1500" b="0" i="0" u="none" strike="noStrike" baseline="-25000" dirty="0">
                          <a:solidFill>
                            <a:srgbClr val="000000"/>
                          </a:solidFill>
                          <a:effectLst/>
                          <a:latin typeface="+mn-lt"/>
                          <a:cs typeface="Poppins" panose="00000500000000000000" pitchFamily="2" charset="-18"/>
                        </a:rPr>
                        <a:t>ap</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61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-18</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285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330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39</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13</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19</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163031"/>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APS [ha]</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3.4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47.0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29.2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-17.8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45.4</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37.1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49384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A</a:t>
                      </a:r>
                      <a:r>
                        <a:rPr lang="en-US" sz="1500" b="0" i="0" u="none" strike="noStrike" baseline="-25000" dirty="0" err="1">
                          <a:solidFill>
                            <a:srgbClr val="000000"/>
                          </a:solidFill>
                          <a:effectLst/>
                          <a:latin typeface="+mn-lt"/>
                          <a:cs typeface="Poppins" panose="00000500000000000000" pitchFamily="2" charset="-18"/>
                        </a:rPr>
                        <a:t>cc</a:t>
                      </a:r>
                      <a:r>
                        <a:rPr lang="en-US" sz="1500" b="0" i="0" u="none" strike="noStrike" dirty="0">
                          <a:solidFill>
                            <a:srgbClr val="000000"/>
                          </a:solidFill>
                          <a:effectLst/>
                          <a:latin typeface="+mn-lt"/>
                          <a:cs typeface="Poppins" panose="00000500000000000000" pitchFamily="2" charset="-18"/>
                        </a:rPr>
                        <a:t>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91.8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97.7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95.4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98.5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3.1</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96.2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97.4</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100.0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100.0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549467"/>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AR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0.5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1"/>
                          </a:solidFill>
                          <a:effectLst/>
                          <a:latin typeface="+mn-lt"/>
                          <a:cs typeface="Poppins" panose="00000500000000000000" pitchFamily="2" charset="-18"/>
                        </a:rPr>
                        <a:t>65.4</a:t>
                      </a:r>
                      <a:endParaRPr lang="sk-SK" sz="1500" b="1"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4.7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039918"/>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DR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8.6</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chemeClr val="tx1"/>
                          </a:solidFill>
                          <a:effectLst/>
                          <a:latin typeface="+mn-lt"/>
                          <a:cs typeface="Poppins" panose="00000500000000000000" pitchFamily="2" charset="-18"/>
                        </a:rPr>
                        <a:t>22.9</a:t>
                      </a:r>
                      <a:endParaRPr lang="sk-SK" sz="1500" b="1"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53.8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61.7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1.7</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2.5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1254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S</a:t>
                      </a:r>
                      <a:r>
                        <a:rPr lang="en-US" sz="1500" b="0" i="0" u="none" strike="noStrike" baseline="-25000" dirty="0" err="1">
                          <a:solidFill>
                            <a:srgbClr val="000000"/>
                          </a:solidFill>
                          <a:effectLst/>
                          <a:latin typeface="+mn-lt"/>
                          <a:cs typeface="Poppins" panose="00000500000000000000" pitchFamily="2" charset="-18"/>
                        </a:rPr>
                        <a:t>wf</a:t>
                      </a:r>
                      <a:r>
                        <a:rPr lang="en-US" sz="1500" b="0" i="0" u="none" strike="noStrike" dirty="0">
                          <a:solidFill>
                            <a:srgbClr val="000000"/>
                          </a:solidFill>
                          <a:effectLst/>
                          <a:latin typeface="+mn-lt"/>
                          <a:cs typeface="Poppins" panose="00000500000000000000" pitchFamily="2" charset="-18"/>
                        </a:rPr>
                        <a:t>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-1.5</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5.2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0.7</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4445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N</a:t>
                      </a:r>
                      <a:r>
                        <a:rPr lang="en-US" sz="1500" b="0" i="0" u="none" strike="noStrike" baseline="-25000" dirty="0" err="1">
                          <a:solidFill>
                            <a:srgbClr val="000000"/>
                          </a:solidFill>
                          <a:effectLst/>
                          <a:latin typeface="+mn-lt"/>
                          <a:cs typeface="Poppins" panose="00000500000000000000" pitchFamily="2" charset="-18"/>
                        </a:rPr>
                        <a:t>wf</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17</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-14</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33"/>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245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269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24</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207448"/>
                  </a:ext>
                </a:extLst>
              </a:tr>
            </a:tbl>
          </a:graphicData>
        </a:graphic>
      </p:graphicFrame>
    </p:spTree>
    <p:extLst>
      <p:ext uri="{BB962C8B-B14F-4D97-AF65-F5344CB8AC3E}">
        <p14:creationId xmlns:p14="http://schemas.microsoft.com/office/powerpoint/2010/main" val="208386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kTextu 12">
            <a:extLst>
              <a:ext uri="{FF2B5EF4-FFF2-40B4-BE49-F238E27FC236}">
                <a16:creationId xmlns:a16="http://schemas.microsoft.com/office/drawing/2014/main" id="{1A4EB851-450A-68A5-3D7C-88FBE7C8C55D}"/>
              </a:ext>
            </a:extLst>
          </p:cNvPr>
          <p:cNvSpPr txBox="1"/>
          <p:nvPr/>
        </p:nvSpPr>
        <p:spPr>
          <a:xfrm>
            <a:off x="685511" y="924954"/>
            <a:ext cx="11312814" cy="2865528"/>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sk-SK" b="1" u="sng" dirty="0" err="1">
                <a:solidFill>
                  <a:srgbClr val="2484B0"/>
                </a:solidFill>
                <a:cs typeface="Poppins" panose="00000500000000000000" pitchFamily="2" charset="-18"/>
              </a:rPr>
              <a:t>submontane</a:t>
            </a:r>
            <a:r>
              <a:rPr lang="sk-SK" b="1" u="sng" dirty="0">
                <a:solidFill>
                  <a:srgbClr val="2484B0"/>
                </a:solidFill>
                <a:cs typeface="Poppins" panose="00000500000000000000" pitchFamily="2" charset="-18"/>
              </a:rPr>
              <a:t> </a:t>
            </a:r>
            <a:r>
              <a:rPr lang="sk-SK" b="1" u="sng" dirty="0" err="1">
                <a:solidFill>
                  <a:srgbClr val="2484B0"/>
                </a:solidFill>
                <a:cs typeface="Poppins" panose="00000500000000000000" pitchFamily="2" charset="-18"/>
              </a:rPr>
              <a:t>landscape</a:t>
            </a:r>
            <a:r>
              <a:rPr lang="sk-SK" b="1" u="sng" dirty="0">
                <a:solidFill>
                  <a:srgbClr val="2484B0"/>
                </a:solidFill>
                <a:cs typeface="Poppins" panose="00000500000000000000" pitchFamily="2" charset="-18"/>
              </a:rPr>
              <a:t>:</a:t>
            </a:r>
          </a:p>
          <a:p>
            <a:pPr marL="742950" lvl="1" indent="-285750">
              <a:lnSpc>
                <a:spcPct val="150000"/>
              </a:lnSpc>
              <a:buClr>
                <a:srgbClr val="2484B0"/>
              </a:buClr>
              <a:buSzPct val="155000"/>
              <a:buFont typeface="Arial" panose="020B0604020202020204" pitchFamily="34" charset="0"/>
              <a:buChar char="•"/>
            </a:pPr>
            <a:r>
              <a:rPr lang="en-US" b="1" dirty="0">
                <a:solidFill>
                  <a:srgbClr val="00B050"/>
                </a:solidFill>
                <a:cs typeface="Poppins" panose="00000500000000000000" pitchFamily="2" charset="-18"/>
              </a:rPr>
              <a:t>increased </a:t>
            </a:r>
            <a:r>
              <a:rPr lang="sk-SK" b="1" dirty="0">
                <a:solidFill>
                  <a:srgbClr val="00B050"/>
                </a:solidFill>
                <a:cs typeface="Poppins" panose="00000500000000000000" pitchFamily="2" charset="-18"/>
              </a:rPr>
              <a:t>n</a:t>
            </a:r>
            <a:r>
              <a:rPr lang="en-US" b="1" dirty="0">
                <a:solidFill>
                  <a:srgbClr val="00B050"/>
                </a:solidFill>
                <a:cs typeface="Poppins" panose="00000500000000000000" pitchFamily="2" charset="-18"/>
              </a:rPr>
              <a:t>umber of agricultural plots by almost 16% </a:t>
            </a:r>
            <a:r>
              <a:rPr lang="en-US" dirty="0">
                <a:cs typeface="Poppins" panose="00000500000000000000" pitchFamily="2" charset="-18"/>
              </a:rPr>
              <a:t>at the end of the monitored period</a:t>
            </a:r>
            <a:endParaRPr lang="sk-SK" dirty="0">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chemeClr val="accent2">
                    <a:lumMod val="75000"/>
                  </a:schemeClr>
                </a:solidFill>
                <a:cs typeface="Poppins" panose="00000500000000000000" pitchFamily="2" charset="-18"/>
              </a:rPr>
              <a:t>increased accessibility of parcels</a:t>
            </a:r>
            <a:endParaRPr lang="sk-SK" b="1" dirty="0">
              <a:solidFill>
                <a:schemeClr val="accent2">
                  <a:lumMod val="75000"/>
                </a:schemeClr>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chemeClr val="accent2"/>
                </a:solidFill>
                <a:cs typeface="Poppins" panose="00000500000000000000" pitchFamily="2" charset="-18"/>
              </a:rPr>
              <a:t>extensive abandonment of vineyards and arable land </a:t>
            </a:r>
            <a:r>
              <a:rPr lang="en-US" dirty="0">
                <a:cs typeface="Poppins" panose="00000500000000000000" pitchFamily="2" charset="-18"/>
              </a:rPr>
              <a:t>- abandonment index increased by 51%</a:t>
            </a:r>
            <a:endParaRPr lang="sk-SK" dirty="0">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rgbClr val="FF0000"/>
                </a:solidFill>
                <a:cs typeface="Poppins" panose="00000500000000000000" pitchFamily="2" charset="-18"/>
              </a:rPr>
              <a:t>increase in the development rate </a:t>
            </a:r>
            <a:r>
              <a:rPr lang="en-US" dirty="0">
                <a:cs typeface="Poppins" panose="00000500000000000000" pitchFamily="2" charset="-18"/>
              </a:rPr>
              <a:t>of almost 15% </a:t>
            </a:r>
          </a:p>
          <a:p>
            <a:pPr marL="742950" lvl="1" indent="-285750">
              <a:lnSpc>
                <a:spcPct val="150000"/>
              </a:lnSpc>
              <a:buClr>
                <a:srgbClr val="2484B0"/>
              </a:buClr>
              <a:buSzPct val="155000"/>
              <a:buFont typeface="Arial" panose="020B0604020202020204" pitchFamily="34" charset="0"/>
              <a:buChar char="•"/>
            </a:pPr>
            <a:r>
              <a:rPr lang="en-US" b="1" dirty="0">
                <a:solidFill>
                  <a:schemeClr val="bg2">
                    <a:lumMod val="50000"/>
                  </a:schemeClr>
                </a:solidFill>
                <a:cs typeface="Poppins" panose="00000500000000000000" pitchFamily="2" charset="-18"/>
              </a:rPr>
              <a:t>increase in woody vegetation(</a:t>
            </a:r>
            <a:r>
              <a:rPr lang="en-US" b="1" dirty="0" err="1">
                <a:solidFill>
                  <a:schemeClr val="bg2">
                    <a:lumMod val="50000"/>
                  </a:schemeClr>
                </a:solidFill>
                <a:cs typeface="Poppins" panose="00000500000000000000" pitchFamily="2" charset="-18"/>
              </a:rPr>
              <a:t>S</a:t>
            </a:r>
            <a:r>
              <a:rPr lang="en-US" b="1" baseline="-25000" dirty="0" err="1">
                <a:solidFill>
                  <a:schemeClr val="bg2">
                    <a:lumMod val="50000"/>
                  </a:schemeClr>
                </a:solidFill>
                <a:cs typeface="Poppins" panose="00000500000000000000" pitchFamily="2" charset="-18"/>
              </a:rPr>
              <a:t>wf</a:t>
            </a:r>
            <a:r>
              <a:rPr lang="en-US" b="1" dirty="0">
                <a:solidFill>
                  <a:schemeClr val="bg2">
                    <a:lumMod val="50000"/>
                  </a:schemeClr>
                </a:solidFill>
                <a:cs typeface="Poppins" panose="00000500000000000000" pitchFamily="2" charset="-18"/>
              </a:rPr>
              <a:t> and </a:t>
            </a:r>
            <a:r>
              <a:rPr lang="en-US" b="1" dirty="0" err="1">
                <a:solidFill>
                  <a:schemeClr val="bg2">
                    <a:lumMod val="50000"/>
                  </a:schemeClr>
                </a:solidFill>
                <a:cs typeface="Poppins" panose="00000500000000000000" pitchFamily="2" charset="-18"/>
              </a:rPr>
              <a:t>N</a:t>
            </a:r>
            <a:r>
              <a:rPr lang="en-US" b="1" baseline="-25000" dirty="0" err="1">
                <a:solidFill>
                  <a:schemeClr val="bg2">
                    <a:lumMod val="50000"/>
                  </a:schemeClr>
                </a:solidFill>
                <a:cs typeface="Poppins" panose="00000500000000000000" pitchFamily="2" charset="-18"/>
              </a:rPr>
              <a:t>wf</a:t>
            </a:r>
            <a:r>
              <a:rPr lang="en-US" b="1" dirty="0">
                <a:solidFill>
                  <a:schemeClr val="bg2">
                    <a:lumMod val="50000"/>
                  </a:schemeClr>
                </a:solidFill>
                <a:cs typeface="Poppins" panose="00000500000000000000" pitchFamily="2" charset="-18"/>
              </a:rPr>
              <a:t>) </a:t>
            </a:r>
            <a:r>
              <a:rPr lang="en-US" dirty="0">
                <a:cs typeface="Poppins" panose="00000500000000000000" pitchFamily="2" charset="-18"/>
              </a:rPr>
              <a:t>- a consequence of the increased overgrowth of unused areas; NOT a targeted planting of woody plants as a result of land consolidation</a:t>
            </a: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11</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6" y="320767"/>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RESULTS</a:t>
            </a:r>
          </a:p>
        </p:txBody>
      </p:sp>
      <p:graphicFrame>
        <p:nvGraphicFramePr>
          <p:cNvPr id="9" name="Zástupný objekt pre obsah 4">
            <a:extLst>
              <a:ext uri="{FF2B5EF4-FFF2-40B4-BE49-F238E27FC236}">
                <a16:creationId xmlns:a16="http://schemas.microsoft.com/office/drawing/2014/main" id="{685F59D9-2055-A44B-80D3-11DF52B900F6}"/>
              </a:ext>
            </a:extLst>
          </p:cNvPr>
          <p:cNvGraphicFramePr>
            <a:graphicFrameLocks/>
          </p:cNvGraphicFramePr>
          <p:nvPr>
            <p:extLst>
              <p:ext uri="{D42A27DB-BD31-4B8C-83A1-F6EECF244321}">
                <p14:modId xmlns:p14="http://schemas.microsoft.com/office/powerpoint/2010/main" val="3632633085"/>
              </p:ext>
            </p:extLst>
          </p:nvPr>
        </p:nvGraphicFramePr>
        <p:xfrm>
          <a:off x="372000" y="3670300"/>
          <a:ext cx="11448000" cy="2489198"/>
        </p:xfrm>
        <a:graphic>
          <a:graphicData uri="http://schemas.openxmlformats.org/drawingml/2006/table">
            <a:tbl>
              <a:tblPr/>
              <a:tblGrid>
                <a:gridCol w="936000">
                  <a:extLst>
                    <a:ext uri="{9D8B030D-6E8A-4147-A177-3AD203B41FA5}">
                      <a16:colId xmlns:a16="http://schemas.microsoft.com/office/drawing/2014/main" val="513752823"/>
                    </a:ext>
                  </a:extLst>
                </a:gridCol>
                <a:gridCol w="756000">
                  <a:extLst>
                    <a:ext uri="{9D8B030D-6E8A-4147-A177-3AD203B41FA5}">
                      <a16:colId xmlns:a16="http://schemas.microsoft.com/office/drawing/2014/main" val="3918137369"/>
                    </a:ext>
                  </a:extLst>
                </a:gridCol>
                <a:gridCol w="756000">
                  <a:extLst>
                    <a:ext uri="{9D8B030D-6E8A-4147-A177-3AD203B41FA5}">
                      <a16:colId xmlns:a16="http://schemas.microsoft.com/office/drawing/2014/main" val="1449417586"/>
                    </a:ext>
                  </a:extLst>
                </a:gridCol>
                <a:gridCol w="1116000">
                  <a:extLst>
                    <a:ext uri="{9D8B030D-6E8A-4147-A177-3AD203B41FA5}">
                      <a16:colId xmlns:a16="http://schemas.microsoft.com/office/drawing/2014/main" val="3088189578"/>
                    </a:ext>
                  </a:extLst>
                </a:gridCol>
                <a:gridCol w="756000">
                  <a:extLst>
                    <a:ext uri="{9D8B030D-6E8A-4147-A177-3AD203B41FA5}">
                      <a16:colId xmlns:a16="http://schemas.microsoft.com/office/drawing/2014/main" val="3506223169"/>
                    </a:ext>
                  </a:extLst>
                </a:gridCol>
                <a:gridCol w="756000">
                  <a:extLst>
                    <a:ext uri="{9D8B030D-6E8A-4147-A177-3AD203B41FA5}">
                      <a16:colId xmlns:a16="http://schemas.microsoft.com/office/drawing/2014/main" val="4054168969"/>
                    </a:ext>
                  </a:extLst>
                </a:gridCol>
                <a:gridCol w="1116000">
                  <a:extLst>
                    <a:ext uri="{9D8B030D-6E8A-4147-A177-3AD203B41FA5}">
                      <a16:colId xmlns:a16="http://schemas.microsoft.com/office/drawing/2014/main" val="3374745417"/>
                    </a:ext>
                  </a:extLst>
                </a:gridCol>
                <a:gridCol w="756000">
                  <a:extLst>
                    <a:ext uri="{9D8B030D-6E8A-4147-A177-3AD203B41FA5}">
                      <a16:colId xmlns:a16="http://schemas.microsoft.com/office/drawing/2014/main" val="2920278994"/>
                    </a:ext>
                  </a:extLst>
                </a:gridCol>
                <a:gridCol w="756000">
                  <a:extLst>
                    <a:ext uri="{9D8B030D-6E8A-4147-A177-3AD203B41FA5}">
                      <a16:colId xmlns:a16="http://schemas.microsoft.com/office/drawing/2014/main" val="3201924518"/>
                    </a:ext>
                  </a:extLst>
                </a:gridCol>
                <a:gridCol w="1116000">
                  <a:extLst>
                    <a:ext uri="{9D8B030D-6E8A-4147-A177-3AD203B41FA5}">
                      <a16:colId xmlns:a16="http://schemas.microsoft.com/office/drawing/2014/main" val="1257942258"/>
                    </a:ext>
                  </a:extLst>
                </a:gridCol>
                <a:gridCol w="756000">
                  <a:extLst>
                    <a:ext uri="{9D8B030D-6E8A-4147-A177-3AD203B41FA5}">
                      <a16:colId xmlns:a16="http://schemas.microsoft.com/office/drawing/2014/main" val="2679119737"/>
                    </a:ext>
                  </a:extLst>
                </a:gridCol>
                <a:gridCol w="756000">
                  <a:extLst>
                    <a:ext uri="{9D8B030D-6E8A-4147-A177-3AD203B41FA5}">
                      <a16:colId xmlns:a16="http://schemas.microsoft.com/office/drawing/2014/main" val="543171393"/>
                    </a:ext>
                  </a:extLst>
                </a:gridCol>
                <a:gridCol w="1116000">
                  <a:extLst>
                    <a:ext uri="{9D8B030D-6E8A-4147-A177-3AD203B41FA5}">
                      <a16:colId xmlns:a16="http://schemas.microsoft.com/office/drawing/2014/main" val="3758800616"/>
                    </a:ext>
                  </a:extLst>
                </a:gridCol>
              </a:tblGrid>
              <a:tr h="188198">
                <a:tc>
                  <a:txBody>
                    <a:bodyPr/>
                    <a:lstStyle/>
                    <a:p>
                      <a:pPr algn="ctr" fontAlgn="ctr"/>
                      <a:endParaRPr lang="sk-SK" sz="1000" b="0" i="1" u="none" strike="noStrike">
                        <a:solidFill>
                          <a:srgbClr val="000000"/>
                        </a:solidFill>
                        <a:effectLst/>
                        <a:latin typeface="+mn-lt"/>
                      </a:endParaRP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410439"/>
                  </a:ext>
                </a:extLst>
              </a:tr>
              <a:tr h="396000">
                <a:tc>
                  <a:txBody>
                    <a:bodyPr/>
                    <a:lstStyle/>
                    <a:p>
                      <a:pPr algn="ctr" fontAlgn="ct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gridSpan="3">
                  <a:txBody>
                    <a:bodyPr/>
                    <a:lstStyle/>
                    <a:p>
                      <a:pPr algn="ctr" fontAlgn="ctr"/>
                      <a:r>
                        <a:rPr lang="en-US" sz="1500" b="1" i="0" u="none" strike="noStrike" dirty="0">
                          <a:solidFill>
                            <a:srgbClr val="000000"/>
                          </a:solidFill>
                          <a:effectLst/>
                          <a:latin typeface="+mn-lt"/>
                          <a:cs typeface="Poppins" panose="00000500000000000000" pitchFamily="2" charset="-18"/>
                        </a:rPr>
                        <a:t>Bratislava - </a:t>
                      </a:r>
                      <a:r>
                        <a:rPr lang="en-US" sz="1500" b="1" i="0" u="none" strike="noStrike" dirty="0" err="1">
                          <a:solidFill>
                            <a:srgbClr val="000000"/>
                          </a:solidFill>
                          <a:effectLst/>
                          <a:latin typeface="+mn-lt"/>
                          <a:cs typeface="Poppins" panose="00000500000000000000" pitchFamily="2" charset="-18"/>
                        </a:rPr>
                        <a:t>Vinohrady</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sk-SK"/>
                    </a:p>
                  </a:txBody>
                  <a:tcPr/>
                </a:tc>
                <a:tc hMerge="1">
                  <a:txBody>
                    <a:bodyPr/>
                    <a:lstStyle/>
                    <a:p>
                      <a:endParaRPr lang="sk-SK"/>
                    </a:p>
                  </a:txBody>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Pezinok</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Voderady</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Slovenská</a:t>
                      </a:r>
                      <a:r>
                        <a:rPr lang="en-US" sz="1500" b="1" i="0" u="none" strike="noStrike" dirty="0">
                          <a:solidFill>
                            <a:srgbClr val="000000"/>
                          </a:solidFill>
                          <a:effectLst/>
                          <a:latin typeface="+mn-lt"/>
                          <a:cs typeface="Poppins" panose="00000500000000000000" pitchFamily="2" charset="-18"/>
                        </a:rPr>
                        <a:t> </a:t>
                      </a:r>
                      <a:r>
                        <a:rPr lang="en-US" sz="1500" b="1" i="0" u="none" strike="noStrike" dirty="0" err="1">
                          <a:solidFill>
                            <a:srgbClr val="000000"/>
                          </a:solidFill>
                          <a:effectLst/>
                          <a:latin typeface="+mn-lt"/>
                          <a:cs typeface="Poppins" panose="00000500000000000000" pitchFamily="2" charset="-18"/>
                        </a:rPr>
                        <a:t>Nová</a:t>
                      </a:r>
                      <a:r>
                        <a:rPr lang="en-US" sz="1500" b="1" i="0" u="none" strike="noStrike" dirty="0">
                          <a:solidFill>
                            <a:srgbClr val="000000"/>
                          </a:solidFill>
                          <a:effectLst/>
                          <a:latin typeface="+mn-lt"/>
                          <a:cs typeface="Poppins" panose="00000500000000000000" pitchFamily="2" charset="-18"/>
                        </a:rPr>
                        <a:t> Ves</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2172646"/>
                  </a:ext>
                </a:extLst>
              </a:tr>
              <a:tr h="21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mn-lt"/>
                          <a:cs typeface="Poppins" panose="00000500000000000000" pitchFamily="2" charset="-18"/>
                        </a:rPr>
                        <a:t>Index</a:t>
                      </a:r>
                      <a:r>
                        <a:rPr lang="en-US" sz="1500" b="1" i="0" u="none" strike="noStrike" dirty="0">
                          <a:solidFill>
                            <a:srgbClr val="000000"/>
                          </a:solidFill>
                          <a:effectLst/>
                          <a:latin typeface="+mn-lt"/>
                          <a:cs typeface="Poppins" panose="00000500000000000000" pitchFamily="2" charset="-18"/>
                        </a:rPr>
                        <a:t> </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extLst>
                  <a:ext uri="{0D108BD9-81ED-4DB2-BD59-A6C34878D82A}">
                    <a16:rowId xmlns:a16="http://schemas.microsoft.com/office/drawing/2014/main" val="2428255886"/>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N</a:t>
                      </a:r>
                      <a:r>
                        <a:rPr lang="en-US" sz="1500" b="0" i="0" u="none" strike="noStrike" baseline="-25000" dirty="0">
                          <a:solidFill>
                            <a:srgbClr val="000000"/>
                          </a:solidFill>
                          <a:effectLst/>
                          <a:latin typeface="+mn-lt"/>
                          <a:cs typeface="Poppins" panose="00000500000000000000" pitchFamily="2" charset="-18"/>
                        </a:rPr>
                        <a:t>ap</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61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chemeClr val="tx1"/>
                          </a:solidFill>
                          <a:effectLst/>
                          <a:latin typeface="+mn-lt"/>
                          <a:cs typeface="Poppins" panose="00000500000000000000" pitchFamily="2" charset="-18"/>
                        </a:rPr>
                        <a:t>285</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chemeClr val="tx1"/>
                          </a:solidFill>
                          <a:effectLst/>
                          <a:latin typeface="+mn-lt"/>
                          <a:cs typeface="Poppins" panose="00000500000000000000" pitchFamily="2" charset="-18"/>
                        </a:rPr>
                        <a:t>330</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mn-lt"/>
                          <a:cs typeface="Poppins" panose="00000500000000000000" pitchFamily="2" charset="-18"/>
                        </a:rPr>
                        <a:t>45</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39</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13</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19</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163031"/>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APS [ha]</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3.4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47.0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29.2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-17.8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45.4</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37.1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49384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A</a:t>
                      </a:r>
                      <a:r>
                        <a:rPr lang="en-US" sz="1500" b="0" i="0" u="none" strike="noStrike" baseline="-25000" dirty="0" err="1">
                          <a:solidFill>
                            <a:srgbClr val="000000"/>
                          </a:solidFill>
                          <a:effectLst/>
                          <a:latin typeface="+mn-lt"/>
                          <a:cs typeface="Poppins" panose="00000500000000000000" pitchFamily="2" charset="-18"/>
                        </a:rPr>
                        <a:t>cc</a:t>
                      </a:r>
                      <a:r>
                        <a:rPr lang="en-US" sz="1500" b="0" i="0" u="none" strike="noStrike" dirty="0">
                          <a:solidFill>
                            <a:srgbClr val="000000"/>
                          </a:solidFill>
                          <a:effectLst/>
                          <a:latin typeface="+mn-lt"/>
                          <a:cs typeface="Poppins" panose="00000500000000000000" pitchFamily="2" charset="-18"/>
                        </a:rPr>
                        <a:t>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91.8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97.7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95.4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98.5</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mn-lt"/>
                          <a:cs typeface="Poppins" panose="00000500000000000000" pitchFamily="2" charset="-18"/>
                        </a:rPr>
                        <a:t>3.1</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96.2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97.4</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100.0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100.0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549467"/>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AR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0.5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65.4</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4.7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2.4</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039918"/>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DR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8.6</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22.9</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53.8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61.7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7.9</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1.0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1.7</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2.5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41254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S</a:t>
                      </a:r>
                      <a:r>
                        <a:rPr lang="en-US" sz="1500" b="0" i="0" u="none" strike="noStrike" baseline="-25000" dirty="0" err="1">
                          <a:solidFill>
                            <a:srgbClr val="000000"/>
                          </a:solidFill>
                          <a:effectLst/>
                          <a:latin typeface="+mn-lt"/>
                          <a:cs typeface="Poppins" panose="00000500000000000000" pitchFamily="2" charset="-18"/>
                        </a:rPr>
                        <a:t>wf</a:t>
                      </a:r>
                      <a:r>
                        <a:rPr lang="en-US" sz="1500" b="0" i="0" u="none" strike="noStrike" dirty="0">
                          <a:solidFill>
                            <a:srgbClr val="000000"/>
                          </a:solidFill>
                          <a:effectLst/>
                          <a:latin typeface="+mn-lt"/>
                          <a:cs typeface="Poppins" panose="00000500000000000000" pitchFamily="2" charset="-18"/>
                        </a:rPr>
                        <a:t>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5.2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0.7</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4445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N</a:t>
                      </a:r>
                      <a:r>
                        <a:rPr lang="en-US" sz="1500" b="0" i="0" u="none" strike="noStrike" baseline="-25000" dirty="0" err="1">
                          <a:solidFill>
                            <a:srgbClr val="000000"/>
                          </a:solidFill>
                          <a:effectLst/>
                          <a:latin typeface="+mn-lt"/>
                          <a:cs typeface="Poppins" panose="00000500000000000000" pitchFamily="2" charset="-18"/>
                        </a:rPr>
                        <a:t>wf</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17</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245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269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500" b="1" i="0" u="none" strike="noStrike" kern="1200" dirty="0">
                          <a:solidFill>
                            <a:srgbClr val="000000"/>
                          </a:solidFill>
                          <a:effectLst/>
                          <a:latin typeface="+mn-lt"/>
                          <a:ea typeface="+mn-ea"/>
                          <a:cs typeface="Poppins" panose="00000500000000000000" pitchFamily="2" charset="-18"/>
                        </a:rPr>
                        <a:t>24</a:t>
                      </a:r>
                      <a:endParaRPr lang="sk-SK" sz="1500" b="1" i="0" u="none" strike="noStrike" kern="1200" dirty="0">
                        <a:solidFill>
                          <a:srgbClr val="000000"/>
                        </a:solidFill>
                        <a:effectLst/>
                        <a:latin typeface="+mn-lt"/>
                        <a:ea typeface="+mn-ea"/>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207448"/>
                  </a:ext>
                </a:extLst>
              </a:tr>
            </a:tbl>
          </a:graphicData>
        </a:graphic>
      </p:graphicFrame>
    </p:spTree>
    <p:extLst>
      <p:ext uri="{BB962C8B-B14F-4D97-AF65-F5344CB8AC3E}">
        <p14:creationId xmlns:p14="http://schemas.microsoft.com/office/powerpoint/2010/main" val="1973443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kTextu 12">
            <a:extLst>
              <a:ext uri="{FF2B5EF4-FFF2-40B4-BE49-F238E27FC236}">
                <a16:creationId xmlns:a16="http://schemas.microsoft.com/office/drawing/2014/main" id="{1A4EB851-450A-68A5-3D7C-88FBE7C8C55D}"/>
              </a:ext>
            </a:extLst>
          </p:cNvPr>
          <p:cNvSpPr txBox="1"/>
          <p:nvPr/>
        </p:nvSpPr>
        <p:spPr>
          <a:xfrm>
            <a:off x="675986" y="924954"/>
            <a:ext cx="11312814" cy="2450030"/>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sk-SK" b="1" u="sng" dirty="0" err="1">
                <a:solidFill>
                  <a:srgbClr val="2484B0"/>
                </a:solidFill>
                <a:cs typeface="Poppins" panose="00000500000000000000" pitchFamily="2" charset="-18"/>
              </a:rPr>
              <a:t>lowland</a:t>
            </a:r>
            <a:r>
              <a:rPr lang="sk-SK" b="1" u="sng" dirty="0">
                <a:solidFill>
                  <a:srgbClr val="2484B0"/>
                </a:solidFill>
                <a:cs typeface="Poppins" panose="00000500000000000000" pitchFamily="2" charset="-18"/>
              </a:rPr>
              <a:t> </a:t>
            </a:r>
            <a:r>
              <a:rPr lang="sk-SK" b="1" u="sng" dirty="0" err="1">
                <a:solidFill>
                  <a:srgbClr val="2484B0"/>
                </a:solidFill>
                <a:cs typeface="Poppins" panose="00000500000000000000" pitchFamily="2" charset="-18"/>
              </a:rPr>
              <a:t>agricultural</a:t>
            </a:r>
            <a:r>
              <a:rPr lang="sk-SK" b="1" u="sng" dirty="0">
                <a:solidFill>
                  <a:srgbClr val="2484B0"/>
                </a:solidFill>
                <a:cs typeface="Poppins" panose="00000500000000000000" pitchFamily="2" charset="-18"/>
              </a:rPr>
              <a:t> </a:t>
            </a:r>
            <a:r>
              <a:rPr lang="sk-SK" b="1" u="sng" dirty="0" err="1">
                <a:solidFill>
                  <a:srgbClr val="2484B0"/>
                </a:solidFill>
                <a:cs typeface="Poppins" panose="00000500000000000000" pitchFamily="2" charset="-18"/>
              </a:rPr>
              <a:t>landscape</a:t>
            </a:r>
            <a:r>
              <a:rPr lang="sk-SK" b="1" u="sng" dirty="0">
                <a:solidFill>
                  <a:srgbClr val="2484B0"/>
                </a:solidFill>
                <a:cs typeface="Poppins" panose="00000500000000000000" pitchFamily="2" charset="-18"/>
              </a:rPr>
              <a:t> :</a:t>
            </a:r>
          </a:p>
          <a:p>
            <a:pPr marL="742950" lvl="1" indent="-285750">
              <a:lnSpc>
                <a:spcPct val="150000"/>
              </a:lnSpc>
              <a:buClr>
                <a:srgbClr val="2484B0"/>
              </a:buClr>
              <a:buSzPct val="155000"/>
              <a:buFont typeface="Arial" panose="020B0604020202020204" pitchFamily="34" charset="0"/>
              <a:buChar char="•"/>
            </a:pPr>
            <a:r>
              <a:rPr lang="en-US" b="1" dirty="0">
                <a:solidFill>
                  <a:srgbClr val="00B050"/>
                </a:solidFill>
                <a:cs typeface="Poppins" panose="00000500000000000000" pitchFamily="2" charset="-18"/>
              </a:rPr>
              <a:t>no case of abandonment of agricultural land</a:t>
            </a:r>
            <a:endParaRPr lang="sk-SK" b="1" dirty="0">
              <a:solidFill>
                <a:srgbClr val="00B050"/>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chemeClr val="accent4">
                    <a:lumMod val="75000"/>
                  </a:schemeClr>
                </a:solidFill>
                <a:cs typeface="Poppins" panose="00000500000000000000" pitchFamily="2" charset="-18"/>
              </a:rPr>
              <a:t>accessibility improved only to a minimal extent</a:t>
            </a:r>
            <a:endParaRPr lang="sk-SK" b="1" dirty="0">
              <a:solidFill>
                <a:schemeClr val="accent4">
                  <a:lumMod val="75000"/>
                </a:schemeClr>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chemeClr val="accent6">
                    <a:lumMod val="75000"/>
                  </a:schemeClr>
                </a:solidFill>
                <a:cs typeface="Poppins" panose="00000500000000000000" pitchFamily="2" charset="-18"/>
              </a:rPr>
              <a:t>slight increase in the fragmentation of agricultural land</a:t>
            </a:r>
            <a:endParaRPr lang="sk-SK" b="1" dirty="0">
              <a:solidFill>
                <a:schemeClr val="accent6">
                  <a:lumMod val="75000"/>
                </a:schemeClr>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rgbClr val="996633"/>
                </a:solidFill>
                <a:cs typeface="Poppins" panose="00000500000000000000" pitchFamily="2" charset="-18"/>
              </a:rPr>
              <a:t>several newly designed windbreaks were planted</a:t>
            </a:r>
            <a:endParaRPr lang="sk-SK" b="1" dirty="0">
              <a:solidFill>
                <a:srgbClr val="996633"/>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en-US" b="1" dirty="0">
                <a:solidFill>
                  <a:srgbClr val="FF0000"/>
                </a:solidFill>
                <a:cs typeface="Poppins" panose="00000500000000000000" pitchFamily="2" charset="-18"/>
              </a:rPr>
              <a:t>urban development in both municipalities</a:t>
            </a: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12</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6" y="320767"/>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RESULTS</a:t>
            </a:r>
          </a:p>
        </p:txBody>
      </p:sp>
      <p:graphicFrame>
        <p:nvGraphicFramePr>
          <p:cNvPr id="9" name="Zástupný objekt pre obsah 4">
            <a:extLst>
              <a:ext uri="{FF2B5EF4-FFF2-40B4-BE49-F238E27FC236}">
                <a16:creationId xmlns:a16="http://schemas.microsoft.com/office/drawing/2014/main" id="{685F59D9-2055-A44B-80D3-11DF52B900F6}"/>
              </a:ext>
            </a:extLst>
          </p:cNvPr>
          <p:cNvGraphicFramePr>
            <a:graphicFrameLocks/>
          </p:cNvGraphicFramePr>
          <p:nvPr>
            <p:extLst>
              <p:ext uri="{D42A27DB-BD31-4B8C-83A1-F6EECF244321}">
                <p14:modId xmlns:p14="http://schemas.microsoft.com/office/powerpoint/2010/main" val="2446585594"/>
              </p:ext>
            </p:extLst>
          </p:nvPr>
        </p:nvGraphicFramePr>
        <p:xfrm>
          <a:off x="372000" y="3670300"/>
          <a:ext cx="11448000" cy="2489198"/>
        </p:xfrm>
        <a:graphic>
          <a:graphicData uri="http://schemas.openxmlformats.org/drawingml/2006/table">
            <a:tbl>
              <a:tblPr/>
              <a:tblGrid>
                <a:gridCol w="936000">
                  <a:extLst>
                    <a:ext uri="{9D8B030D-6E8A-4147-A177-3AD203B41FA5}">
                      <a16:colId xmlns:a16="http://schemas.microsoft.com/office/drawing/2014/main" val="513752823"/>
                    </a:ext>
                  </a:extLst>
                </a:gridCol>
                <a:gridCol w="756000">
                  <a:extLst>
                    <a:ext uri="{9D8B030D-6E8A-4147-A177-3AD203B41FA5}">
                      <a16:colId xmlns:a16="http://schemas.microsoft.com/office/drawing/2014/main" val="3918137369"/>
                    </a:ext>
                  </a:extLst>
                </a:gridCol>
                <a:gridCol w="756000">
                  <a:extLst>
                    <a:ext uri="{9D8B030D-6E8A-4147-A177-3AD203B41FA5}">
                      <a16:colId xmlns:a16="http://schemas.microsoft.com/office/drawing/2014/main" val="1449417586"/>
                    </a:ext>
                  </a:extLst>
                </a:gridCol>
                <a:gridCol w="1116000">
                  <a:extLst>
                    <a:ext uri="{9D8B030D-6E8A-4147-A177-3AD203B41FA5}">
                      <a16:colId xmlns:a16="http://schemas.microsoft.com/office/drawing/2014/main" val="3088189578"/>
                    </a:ext>
                  </a:extLst>
                </a:gridCol>
                <a:gridCol w="756000">
                  <a:extLst>
                    <a:ext uri="{9D8B030D-6E8A-4147-A177-3AD203B41FA5}">
                      <a16:colId xmlns:a16="http://schemas.microsoft.com/office/drawing/2014/main" val="3506223169"/>
                    </a:ext>
                  </a:extLst>
                </a:gridCol>
                <a:gridCol w="756000">
                  <a:extLst>
                    <a:ext uri="{9D8B030D-6E8A-4147-A177-3AD203B41FA5}">
                      <a16:colId xmlns:a16="http://schemas.microsoft.com/office/drawing/2014/main" val="4054168969"/>
                    </a:ext>
                  </a:extLst>
                </a:gridCol>
                <a:gridCol w="1116000">
                  <a:extLst>
                    <a:ext uri="{9D8B030D-6E8A-4147-A177-3AD203B41FA5}">
                      <a16:colId xmlns:a16="http://schemas.microsoft.com/office/drawing/2014/main" val="3374745417"/>
                    </a:ext>
                  </a:extLst>
                </a:gridCol>
                <a:gridCol w="756000">
                  <a:extLst>
                    <a:ext uri="{9D8B030D-6E8A-4147-A177-3AD203B41FA5}">
                      <a16:colId xmlns:a16="http://schemas.microsoft.com/office/drawing/2014/main" val="2920278994"/>
                    </a:ext>
                  </a:extLst>
                </a:gridCol>
                <a:gridCol w="756000">
                  <a:extLst>
                    <a:ext uri="{9D8B030D-6E8A-4147-A177-3AD203B41FA5}">
                      <a16:colId xmlns:a16="http://schemas.microsoft.com/office/drawing/2014/main" val="3201924518"/>
                    </a:ext>
                  </a:extLst>
                </a:gridCol>
                <a:gridCol w="1116000">
                  <a:extLst>
                    <a:ext uri="{9D8B030D-6E8A-4147-A177-3AD203B41FA5}">
                      <a16:colId xmlns:a16="http://schemas.microsoft.com/office/drawing/2014/main" val="1257942258"/>
                    </a:ext>
                  </a:extLst>
                </a:gridCol>
                <a:gridCol w="756000">
                  <a:extLst>
                    <a:ext uri="{9D8B030D-6E8A-4147-A177-3AD203B41FA5}">
                      <a16:colId xmlns:a16="http://schemas.microsoft.com/office/drawing/2014/main" val="2679119737"/>
                    </a:ext>
                  </a:extLst>
                </a:gridCol>
                <a:gridCol w="756000">
                  <a:extLst>
                    <a:ext uri="{9D8B030D-6E8A-4147-A177-3AD203B41FA5}">
                      <a16:colId xmlns:a16="http://schemas.microsoft.com/office/drawing/2014/main" val="543171393"/>
                    </a:ext>
                  </a:extLst>
                </a:gridCol>
                <a:gridCol w="1116000">
                  <a:extLst>
                    <a:ext uri="{9D8B030D-6E8A-4147-A177-3AD203B41FA5}">
                      <a16:colId xmlns:a16="http://schemas.microsoft.com/office/drawing/2014/main" val="3758800616"/>
                    </a:ext>
                  </a:extLst>
                </a:gridCol>
              </a:tblGrid>
              <a:tr h="188198">
                <a:tc>
                  <a:txBody>
                    <a:bodyPr/>
                    <a:lstStyle/>
                    <a:p>
                      <a:pPr algn="ctr" fontAlgn="ctr"/>
                      <a:endParaRPr lang="sk-SK" sz="1000" b="0" i="1" u="none" strike="noStrike">
                        <a:solidFill>
                          <a:srgbClr val="000000"/>
                        </a:solidFill>
                        <a:effectLst/>
                        <a:latin typeface="+mn-lt"/>
                      </a:endParaRPr>
                    </a:p>
                  </a:txBody>
                  <a:tcPr marL="9525" marR="9525" marT="9525"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fontAlgn="b"/>
                      <a:endParaRPr lang="sk-SK" sz="1100" b="0" i="0" u="none" strike="noStrike" dirty="0">
                        <a:solidFill>
                          <a:srgbClr val="000000"/>
                        </a:solidFill>
                        <a:effectLst/>
                        <a:latin typeface="+mn-lt"/>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410439"/>
                  </a:ext>
                </a:extLst>
              </a:tr>
              <a:tr h="396000">
                <a:tc>
                  <a:txBody>
                    <a:bodyPr/>
                    <a:lstStyle/>
                    <a:p>
                      <a:pPr algn="ctr" fontAlgn="ct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gridSpan="3">
                  <a:txBody>
                    <a:bodyPr/>
                    <a:lstStyle/>
                    <a:p>
                      <a:pPr algn="ctr" fontAlgn="ctr"/>
                      <a:r>
                        <a:rPr lang="en-US" sz="1500" b="1" i="0" u="none" strike="noStrike" dirty="0">
                          <a:solidFill>
                            <a:srgbClr val="000000"/>
                          </a:solidFill>
                          <a:effectLst/>
                          <a:latin typeface="+mn-lt"/>
                          <a:cs typeface="Poppins" panose="00000500000000000000" pitchFamily="2" charset="-18"/>
                        </a:rPr>
                        <a:t>Bratislava - </a:t>
                      </a:r>
                      <a:r>
                        <a:rPr lang="en-US" sz="1500" b="1" i="0" u="none" strike="noStrike" dirty="0" err="1">
                          <a:solidFill>
                            <a:srgbClr val="000000"/>
                          </a:solidFill>
                          <a:effectLst/>
                          <a:latin typeface="+mn-lt"/>
                          <a:cs typeface="Poppins" panose="00000500000000000000" pitchFamily="2" charset="-18"/>
                        </a:rPr>
                        <a:t>Vinohrady</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sk-SK"/>
                    </a:p>
                  </a:txBody>
                  <a:tcPr/>
                </a:tc>
                <a:tc hMerge="1">
                  <a:txBody>
                    <a:bodyPr/>
                    <a:lstStyle/>
                    <a:p>
                      <a:endParaRPr lang="sk-SK"/>
                    </a:p>
                  </a:txBody>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Pezinok</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Voderady</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tc gridSpan="3">
                  <a:txBody>
                    <a:bodyPr/>
                    <a:lstStyle/>
                    <a:p>
                      <a:pPr algn="ctr" fontAlgn="ctr"/>
                      <a:r>
                        <a:rPr lang="en-US" sz="1500" b="1" i="0" u="none" strike="noStrike" dirty="0" err="1">
                          <a:solidFill>
                            <a:srgbClr val="000000"/>
                          </a:solidFill>
                          <a:effectLst/>
                          <a:latin typeface="+mn-lt"/>
                          <a:cs typeface="Poppins" panose="00000500000000000000" pitchFamily="2" charset="-18"/>
                        </a:rPr>
                        <a:t>Slovenská</a:t>
                      </a:r>
                      <a:r>
                        <a:rPr lang="en-US" sz="1500" b="1" i="0" u="none" strike="noStrike" dirty="0">
                          <a:solidFill>
                            <a:srgbClr val="000000"/>
                          </a:solidFill>
                          <a:effectLst/>
                          <a:latin typeface="+mn-lt"/>
                          <a:cs typeface="Poppins" panose="00000500000000000000" pitchFamily="2" charset="-18"/>
                        </a:rPr>
                        <a:t> </a:t>
                      </a:r>
                      <a:r>
                        <a:rPr lang="en-US" sz="1500" b="1" i="0" u="none" strike="noStrike" dirty="0" err="1">
                          <a:solidFill>
                            <a:srgbClr val="000000"/>
                          </a:solidFill>
                          <a:effectLst/>
                          <a:latin typeface="+mn-lt"/>
                          <a:cs typeface="Poppins" panose="00000500000000000000" pitchFamily="2" charset="-18"/>
                        </a:rPr>
                        <a:t>Nová</a:t>
                      </a:r>
                      <a:r>
                        <a:rPr lang="en-US" sz="1500" b="1" i="0" u="none" strike="noStrike" dirty="0">
                          <a:solidFill>
                            <a:srgbClr val="000000"/>
                          </a:solidFill>
                          <a:effectLst/>
                          <a:latin typeface="+mn-lt"/>
                          <a:cs typeface="Poppins" panose="00000500000000000000" pitchFamily="2" charset="-18"/>
                        </a:rPr>
                        <a:t> Ves</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k-SK"/>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hMerge="1">
                  <a:txBody>
                    <a:bodyPr/>
                    <a:lstStyle/>
                    <a:p>
                      <a:endParaRPr lang="sk-SK"/>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2172646"/>
                  </a:ext>
                </a:extLst>
              </a:tr>
              <a:tr h="216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mn-lt"/>
                          <a:cs typeface="Poppins" panose="00000500000000000000" pitchFamily="2" charset="-18"/>
                        </a:rPr>
                        <a:t>Index</a:t>
                      </a:r>
                      <a:r>
                        <a:rPr lang="en-US" sz="1500" b="1" i="0" u="none" strike="noStrike" dirty="0">
                          <a:solidFill>
                            <a:srgbClr val="000000"/>
                          </a:solidFill>
                          <a:effectLst/>
                          <a:latin typeface="+mn-lt"/>
                          <a:cs typeface="Poppins" panose="00000500000000000000" pitchFamily="2" charset="-18"/>
                        </a:rPr>
                        <a:t> </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2020-2003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D5ECF7"/>
                    </a:solidFill>
                  </a:tcPr>
                </a:tc>
                <a:extLst>
                  <a:ext uri="{0D108BD9-81ED-4DB2-BD59-A6C34878D82A}">
                    <a16:rowId xmlns:a16="http://schemas.microsoft.com/office/drawing/2014/main" val="2428255886"/>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N</a:t>
                      </a:r>
                      <a:r>
                        <a:rPr lang="en-US" sz="1500" b="0" i="0" u="none" strike="noStrike" baseline="-25000" dirty="0">
                          <a:solidFill>
                            <a:srgbClr val="000000"/>
                          </a:solidFill>
                          <a:effectLst/>
                          <a:latin typeface="+mn-lt"/>
                          <a:cs typeface="Poppins" panose="00000500000000000000" pitchFamily="2" charset="-18"/>
                        </a:rPr>
                        <a:t>ap</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61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chemeClr val="tx1"/>
                          </a:solidFill>
                          <a:effectLst/>
                          <a:latin typeface="+mn-lt"/>
                          <a:cs typeface="Poppins" panose="00000500000000000000" pitchFamily="2" charset="-18"/>
                        </a:rPr>
                        <a:t>285</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330</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39</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13</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19</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163031"/>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APS [ha]</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3.4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chemeClr val="tx1"/>
                          </a:solidFill>
                          <a:effectLst/>
                          <a:latin typeface="+mn-lt"/>
                          <a:cs typeface="Poppins" panose="00000500000000000000" pitchFamily="2" charset="-18"/>
                        </a:rPr>
                        <a:t>5.9</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4.7</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-1.2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47.0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29.2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-17.8</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45.4</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37.1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-8.3</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7249384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A</a:t>
                      </a:r>
                      <a:r>
                        <a:rPr lang="en-US" sz="1500" b="0" i="0" u="none" strike="noStrike" baseline="-25000" dirty="0" err="1">
                          <a:solidFill>
                            <a:srgbClr val="000000"/>
                          </a:solidFill>
                          <a:effectLst/>
                          <a:latin typeface="+mn-lt"/>
                          <a:cs typeface="Poppins" panose="00000500000000000000" pitchFamily="2" charset="-18"/>
                        </a:rPr>
                        <a:t>cc</a:t>
                      </a:r>
                      <a:r>
                        <a:rPr lang="en-US" sz="1500" b="0" i="0" u="none" strike="noStrike" dirty="0">
                          <a:solidFill>
                            <a:srgbClr val="000000"/>
                          </a:solidFill>
                          <a:effectLst/>
                          <a:latin typeface="+mn-lt"/>
                          <a:cs typeface="Poppins" panose="00000500000000000000" pitchFamily="2" charset="-18"/>
                        </a:rPr>
                        <a:t>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91.8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97.7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chemeClr val="tx1"/>
                          </a:solidFill>
                          <a:effectLst/>
                          <a:latin typeface="+mn-lt"/>
                          <a:cs typeface="Poppins" panose="00000500000000000000" pitchFamily="2" charset="-18"/>
                        </a:rPr>
                        <a:t>95.4</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98.5</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3.1</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96.2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97.4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1" i="0" u="none" strike="noStrike" dirty="0">
                          <a:solidFill>
                            <a:srgbClr val="000000"/>
                          </a:solidFill>
                          <a:effectLst/>
                          <a:latin typeface="+mn-lt"/>
                          <a:cs typeface="Poppins" panose="00000500000000000000" pitchFamily="2" charset="-18"/>
                        </a:rPr>
                        <a:t>1.2</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100.0</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100.0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549467"/>
                  </a:ext>
                </a:extLst>
              </a:tr>
              <a:tr h="224046">
                <a:tc>
                  <a:txBody>
                    <a:bodyPr/>
                    <a:lstStyle/>
                    <a:p>
                      <a:pPr algn="ctr" fontAlgn="ctr"/>
                      <a:r>
                        <a:rPr lang="en-US" sz="1500" b="0" i="0" u="none" strike="noStrike" dirty="0">
                          <a:solidFill>
                            <a:srgbClr val="000000"/>
                          </a:solidFill>
                          <a:effectLst/>
                          <a:latin typeface="+mn-lt"/>
                          <a:cs typeface="Poppins" panose="00000500000000000000" pitchFamily="2" charset="-18"/>
                        </a:rPr>
                        <a:t>AR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0.5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65.4</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4.7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7.1</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0</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chemeClr val="tx1"/>
                          </a:solidFill>
                          <a:effectLst/>
                          <a:latin typeface="+mn-lt"/>
                          <a:cs typeface="Poppins" panose="00000500000000000000" pitchFamily="2" charset="-18"/>
                        </a:rPr>
                        <a:t>0</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1" i="0" u="none" strike="noStrike" dirty="0">
                          <a:solidFill>
                            <a:schemeClr val="tx1"/>
                          </a:solidFill>
                          <a:effectLst/>
                          <a:latin typeface="+mn-lt"/>
                          <a:cs typeface="Poppins" panose="00000500000000000000" pitchFamily="2" charset="-18"/>
                        </a:rPr>
                        <a:t>0</a:t>
                      </a:r>
                      <a:endParaRPr lang="sk-SK" sz="1500" b="1"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500" b="0" i="0" u="none" strike="noStrike" dirty="0">
                          <a:solidFill>
                            <a:schemeClr val="tx1"/>
                          </a:solidFill>
                          <a:effectLst/>
                          <a:latin typeface="+mn-lt"/>
                          <a:cs typeface="Poppins" panose="00000500000000000000" pitchFamily="2" charset="-18"/>
                        </a:rPr>
                        <a:t>0</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chemeClr val="tx1"/>
                          </a:solidFill>
                          <a:effectLst/>
                          <a:latin typeface="+mn-lt"/>
                          <a:cs typeface="Poppins" panose="00000500000000000000" pitchFamily="2" charset="-18"/>
                        </a:rPr>
                        <a:t>0</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500" b="1" i="0" u="none" strike="noStrike" dirty="0">
                          <a:solidFill>
                            <a:schemeClr val="tx1"/>
                          </a:solidFill>
                          <a:effectLst/>
                          <a:latin typeface="+mn-lt"/>
                          <a:cs typeface="Poppins" panose="00000500000000000000" pitchFamily="2" charset="-18"/>
                        </a:rPr>
                        <a:t>0</a:t>
                      </a:r>
                      <a:endParaRPr lang="sk-SK" sz="1500" b="1"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94039918"/>
                  </a:ext>
                </a:extLst>
              </a:tr>
              <a:tr h="217698">
                <a:tc>
                  <a:txBody>
                    <a:bodyPr/>
                    <a:lstStyle/>
                    <a:p>
                      <a:pPr algn="ctr" fontAlgn="ctr"/>
                      <a:r>
                        <a:rPr lang="en-US" sz="1500" b="0" i="0" u="none" strike="noStrike" dirty="0">
                          <a:solidFill>
                            <a:srgbClr val="000000"/>
                          </a:solidFill>
                          <a:effectLst/>
                          <a:latin typeface="+mn-lt"/>
                          <a:cs typeface="Poppins" panose="00000500000000000000" pitchFamily="2" charset="-18"/>
                        </a:rPr>
                        <a:t>DR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8.6</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chemeClr val="tx1"/>
                          </a:solidFill>
                          <a:effectLst/>
                          <a:latin typeface="+mn-lt"/>
                          <a:cs typeface="Poppins" panose="00000500000000000000" pitchFamily="2" charset="-18"/>
                        </a:rPr>
                        <a:t>22.9</a:t>
                      </a:r>
                      <a:endParaRPr lang="sk-SK" sz="1500" b="0" i="0" u="none" strike="noStrike" dirty="0">
                        <a:solidFill>
                          <a:schemeClr val="tx1"/>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53.8</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61.7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1.0</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7.2</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1.7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4.2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2.5</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8541254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S</a:t>
                      </a:r>
                      <a:r>
                        <a:rPr lang="en-US" sz="1500" b="0" i="0" u="none" strike="noStrike" baseline="-25000" dirty="0" err="1">
                          <a:solidFill>
                            <a:srgbClr val="000000"/>
                          </a:solidFill>
                          <a:effectLst/>
                          <a:latin typeface="+mn-lt"/>
                          <a:cs typeface="Poppins" panose="00000500000000000000" pitchFamily="2" charset="-18"/>
                        </a:rPr>
                        <a:t>wf</a:t>
                      </a:r>
                      <a:r>
                        <a:rPr lang="en-US" sz="1500" b="0" i="0" u="none" strike="noStrike" dirty="0">
                          <a:solidFill>
                            <a:srgbClr val="000000"/>
                          </a:solidFill>
                          <a:effectLst/>
                          <a:latin typeface="+mn-lt"/>
                          <a:cs typeface="Poppins" panose="00000500000000000000" pitchFamily="2" charset="-18"/>
                        </a:rPr>
                        <a:t> [%]</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2.7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1.2</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5.2</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5.9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0.7</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-0.4</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0.7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mn-lt"/>
                          <a:cs typeface="Poppins" panose="00000500000000000000" pitchFamily="2" charset="-18"/>
                        </a:rPr>
                        <a:t>0.8</a:t>
                      </a:r>
                      <a:endParaRPr lang="sk-SK" sz="1500" b="1"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extLst>
                  <a:ext uri="{0D108BD9-81ED-4DB2-BD59-A6C34878D82A}">
                    <a16:rowId xmlns:a16="http://schemas.microsoft.com/office/drawing/2014/main" val="287744455"/>
                  </a:ext>
                </a:extLst>
              </a:tr>
              <a:tr h="224046">
                <a:tc>
                  <a:txBody>
                    <a:bodyPr/>
                    <a:lstStyle/>
                    <a:p>
                      <a:pPr algn="ctr" fontAlgn="ctr"/>
                      <a:r>
                        <a:rPr lang="en-US" sz="1500" b="0" i="0" u="none" strike="noStrike" dirty="0" err="1">
                          <a:solidFill>
                            <a:srgbClr val="000000"/>
                          </a:solidFill>
                          <a:effectLst/>
                          <a:latin typeface="+mn-lt"/>
                          <a:cs typeface="Poppins" panose="00000500000000000000" pitchFamily="2" charset="-18"/>
                        </a:rPr>
                        <a:t>N</a:t>
                      </a:r>
                      <a:r>
                        <a:rPr lang="en-US" sz="1500" b="0" i="0" u="none" strike="noStrike" baseline="-25000" dirty="0" err="1">
                          <a:solidFill>
                            <a:srgbClr val="000000"/>
                          </a:solidFill>
                          <a:effectLst/>
                          <a:latin typeface="+mn-lt"/>
                          <a:cs typeface="Poppins" panose="00000500000000000000" pitchFamily="2" charset="-18"/>
                        </a:rPr>
                        <a:t>wf</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5ECF7"/>
                    </a:solidFill>
                  </a:tcPr>
                </a:tc>
                <a:tc>
                  <a:txBody>
                    <a:bodyPr/>
                    <a:lstStyle/>
                    <a:p>
                      <a:pPr algn="ctr" fontAlgn="ctr"/>
                      <a:r>
                        <a:rPr lang="en-US" sz="1500" b="0" i="0" u="none" strike="noStrike" dirty="0">
                          <a:solidFill>
                            <a:srgbClr val="000000"/>
                          </a:solidFill>
                          <a:effectLst/>
                          <a:latin typeface="+mn-lt"/>
                          <a:cs typeface="Poppins" panose="00000500000000000000" pitchFamily="2" charset="-18"/>
                        </a:rPr>
                        <a:t>17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3</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a:solidFill>
                            <a:srgbClr val="000000"/>
                          </a:solidFill>
                          <a:effectLst/>
                          <a:latin typeface="+mn-lt"/>
                          <a:cs typeface="Poppins" panose="00000500000000000000" pitchFamily="2" charset="-18"/>
                        </a:rPr>
                        <a:t>245</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269</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a:solidFill>
                            <a:srgbClr val="000000"/>
                          </a:solidFill>
                          <a:effectLst/>
                          <a:latin typeface="+mn-lt"/>
                          <a:cs typeface="Poppins" panose="00000500000000000000" pitchFamily="2" charset="-18"/>
                        </a:rPr>
                        <a:t>24</a:t>
                      </a:r>
                      <a:endParaRPr lang="sk-SK" sz="1500" b="0" i="0" u="none" strike="noStrike">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25</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-7</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8</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14</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mn-lt"/>
                          <a:cs typeface="Poppins" panose="00000500000000000000" pitchFamily="2" charset="-18"/>
                        </a:rPr>
                        <a:t>6</a:t>
                      </a:r>
                      <a:endParaRPr lang="sk-SK" sz="1500" b="0" i="0" u="none" strike="noStrike" dirty="0">
                        <a:solidFill>
                          <a:srgbClr val="000000"/>
                        </a:solidFill>
                        <a:effectLst/>
                        <a:latin typeface="+mn-lt"/>
                        <a:cs typeface="Poppins" panose="00000500000000000000" pitchFamily="2" charset="-18"/>
                      </a:endParaRPr>
                    </a:p>
                  </a:txBody>
                  <a:tcPr marL="9525" marR="9525" marT="9525"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207448"/>
                  </a:ext>
                </a:extLst>
              </a:tr>
            </a:tbl>
          </a:graphicData>
        </a:graphic>
      </p:graphicFrame>
    </p:spTree>
    <p:extLst>
      <p:ext uri="{BB962C8B-B14F-4D97-AF65-F5344CB8AC3E}">
        <p14:creationId xmlns:p14="http://schemas.microsoft.com/office/powerpoint/2010/main" val="109702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descr="Obrázok, na ktorom je mapa, text, atlas&#10;&#10;Automaticky generovaný popis">
            <a:extLst>
              <a:ext uri="{FF2B5EF4-FFF2-40B4-BE49-F238E27FC236}">
                <a16:creationId xmlns:a16="http://schemas.microsoft.com/office/drawing/2014/main" id="{FAFB8424-8742-06C8-7A1D-6C7C06AEF1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79233" y="744909"/>
            <a:ext cx="3790857" cy="5507858"/>
          </a:xfrm>
          <a:prstGeom prst="rect">
            <a:avLst/>
          </a:prstGeom>
        </p:spPr>
      </p:pic>
      <p:sp>
        <p:nvSpPr>
          <p:cNvPr id="2" name="Obdĺžnik 1">
            <a:extLst>
              <a:ext uri="{FF2B5EF4-FFF2-40B4-BE49-F238E27FC236}">
                <a16:creationId xmlns:a16="http://schemas.microsoft.com/office/drawing/2014/main" id="{D9158A00-D39C-A365-73C6-6617A04987DD}"/>
              </a:ext>
            </a:extLst>
          </p:cNvPr>
          <p:cNvSpPr/>
          <p:nvPr/>
        </p:nvSpPr>
        <p:spPr>
          <a:xfrm>
            <a:off x="0" y="6222715"/>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13</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7" y="291373"/>
            <a:ext cx="3368963"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RESULTS </a:t>
            </a:r>
            <a:endParaRPr lang="sk-SK" sz="3200" b="1" spc="100" dirty="0">
              <a:cs typeface="Poppins" panose="00000500000000000000" pitchFamily="2" charset="-18"/>
            </a:endParaRPr>
          </a:p>
        </p:txBody>
      </p:sp>
      <p:pic>
        <p:nvPicPr>
          <p:cNvPr id="7" name="Obrázok 6" descr="Obrázok, na ktorom je mapa, text&#10;&#10;Automaticky generovaný popis">
            <a:extLst>
              <a:ext uri="{FF2B5EF4-FFF2-40B4-BE49-F238E27FC236}">
                <a16:creationId xmlns:a16="http://schemas.microsoft.com/office/drawing/2014/main" id="{8B1A9F5F-FDA6-41DA-3974-4EA91E633E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79290" y="744992"/>
            <a:ext cx="3790800" cy="5507775"/>
          </a:xfrm>
          <a:prstGeom prst="rect">
            <a:avLst/>
          </a:prstGeom>
        </p:spPr>
      </p:pic>
      <p:sp>
        <p:nvSpPr>
          <p:cNvPr id="14" name="BlokTextu 13">
            <a:extLst>
              <a:ext uri="{FF2B5EF4-FFF2-40B4-BE49-F238E27FC236}">
                <a16:creationId xmlns:a16="http://schemas.microsoft.com/office/drawing/2014/main" id="{B6C6A3E4-64FF-BA50-D63B-A05FF23BCDE6}"/>
              </a:ext>
            </a:extLst>
          </p:cNvPr>
          <p:cNvSpPr txBox="1"/>
          <p:nvPr/>
        </p:nvSpPr>
        <p:spPr>
          <a:xfrm>
            <a:off x="7956237" y="836202"/>
            <a:ext cx="3983900" cy="769441"/>
          </a:xfrm>
          <a:prstGeom prst="rect">
            <a:avLst/>
          </a:prstGeom>
          <a:noFill/>
          <a:ln>
            <a:solidFill>
              <a:srgbClr val="2484B0"/>
            </a:solidFill>
          </a:ln>
        </p:spPr>
        <p:txBody>
          <a:bodyPr wrap="square">
            <a:spAutoFit/>
          </a:bodyPr>
          <a:lstStyle/>
          <a:p>
            <a:pPr algn="ctr"/>
            <a:r>
              <a:rPr lang="en-US" sz="1600" dirty="0">
                <a:cs typeface="Poppins" panose="00000500000000000000" pitchFamily="2" charset="-18"/>
              </a:rPr>
              <a:t>significant increase in the development </a:t>
            </a:r>
            <a:endParaRPr lang="sk-SK" sz="1600" dirty="0">
              <a:cs typeface="Poppins" panose="00000500000000000000" pitchFamily="2" charset="-18"/>
            </a:endParaRPr>
          </a:p>
          <a:p>
            <a:pPr algn="ctr"/>
            <a:r>
              <a:rPr lang="en-US" sz="1400" dirty="0">
                <a:cs typeface="Poppins" panose="00000500000000000000" pitchFamily="2" charset="-18"/>
              </a:rPr>
              <a:t>the development rate increased</a:t>
            </a:r>
            <a:endParaRPr lang="sk-SK" sz="1400" dirty="0">
              <a:cs typeface="Poppins" panose="00000500000000000000" pitchFamily="2" charset="-18"/>
            </a:endParaRPr>
          </a:p>
          <a:p>
            <a:pPr algn="ctr"/>
            <a:r>
              <a:rPr lang="en-US" sz="1400" dirty="0">
                <a:cs typeface="Poppins" panose="00000500000000000000" pitchFamily="2" charset="-18"/>
              </a:rPr>
              <a:t>from 8.6% in 2003 up to 31.5% in 2020</a:t>
            </a:r>
            <a:endParaRPr lang="sk-SK" sz="1400" dirty="0">
              <a:cs typeface="Poppins" panose="00000500000000000000" pitchFamily="2" charset="-18"/>
            </a:endParaRPr>
          </a:p>
        </p:txBody>
      </p:sp>
      <p:sp>
        <p:nvSpPr>
          <p:cNvPr id="16" name="BlokTextu 15">
            <a:extLst>
              <a:ext uri="{FF2B5EF4-FFF2-40B4-BE49-F238E27FC236}">
                <a16:creationId xmlns:a16="http://schemas.microsoft.com/office/drawing/2014/main" id="{FB427272-F83F-6D17-B263-58E64DA70607}"/>
              </a:ext>
            </a:extLst>
          </p:cNvPr>
          <p:cNvSpPr txBox="1"/>
          <p:nvPr/>
        </p:nvSpPr>
        <p:spPr>
          <a:xfrm>
            <a:off x="4119931" y="375577"/>
            <a:ext cx="3952138" cy="461665"/>
          </a:xfrm>
          <a:prstGeom prst="rect">
            <a:avLst/>
          </a:prstGeom>
          <a:noFill/>
        </p:spPr>
        <p:txBody>
          <a:bodyPr wrap="square">
            <a:spAutoFit/>
          </a:bodyPr>
          <a:lstStyle/>
          <a:p>
            <a:pPr algn="ctr"/>
            <a:r>
              <a:rPr lang="sk-SK" sz="2400" b="1" u="sng" spc="100" dirty="0">
                <a:cs typeface="Poppins" panose="00000500000000000000" pitchFamily="2" charset="-18"/>
              </a:rPr>
              <a:t>BRATISLAVA-VINOHRADY</a:t>
            </a:r>
            <a:endParaRPr lang="sk-SK" sz="2400" u="sng" dirty="0"/>
          </a:p>
        </p:txBody>
      </p:sp>
      <p:sp>
        <p:nvSpPr>
          <p:cNvPr id="17" name="BlokTextu 16">
            <a:extLst>
              <a:ext uri="{FF2B5EF4-FFF2-40B4-BE49-F238E27FC236}">
                <a16:creationId xmlns:a16="http://schemas.microsoft.com/office/drawing/2014/main" id="{3E62B7A1-CE02-6AEA-08C3-1543AE043D01}"/>
              </a:ext>
            </a:extLst>
          </p:cNvPr>
          <p:cNvSpPr txBox="1"/>
          <p:nvPr/>
        </p:nvSpPr>
        <p:spPr>
          <a:xfrm>
            <a:off x="7956237" y="1633448"/>
            <a:ext cx="3983900" cy="769441"/>
          </a:xfrm>
          <a:prstGeom prst="rect">
            <a:avLst/>
          </a:prstGeom>
          <a:noFill/>
          <a:ln>
            <a:solidFill>
              <a:srgbClr val="2484B0"/>
            </a:solidFill>
          </a:ln>
        </p:spPr>
        <p:txBody>
          <a:bodyPr wrap="square">
            <a:spAutoFit/>
          </a:bodyPr>
          <a:lstStyle/>
          <a:p>
            <a:pPr algn="ctr"/>
            <a:r>
              <a:rPr lang="sk-SK" sz="1600" dirty="0">
                <a:cs typeface="Poppins" panose="00000500000000000000" pitchFamily="2" charset="-18"/>
              </a:rPr>
              <a:t>n</a:t>
            </a:r>
            <a:r>
              <a:rPr lang="en-US" sz="1600" dirty="0" err="1">
                <a:cs typeface="Poppins" panose="00000500000000000000" pitchFamily="2" charset="-18"/>
              </a:rPr>
              <a:t>ewly</a:t>
            </a:r>
            <a:r>
              <a:rPr lang="en-US" sz="1600" dirty="0">
                <a:cs typeface="Poppins" panose="00000500000000000000" pitchFamily="2" charset="-18"/>
              </a:rPr>
              <a:t> built road network</a:t>
            </a:r>
            <a:endParaRPr lang="sk-SK" sz="1600" dirty="0">
              <a:cs typeface="Poppins" panose="00000500000000000000" pitchFamily="2" charset="-18"/>
            </a:endParaRPr>
          </a:p>
          <a:p>
            <a:pPr algn="ctr"/>
            <a:r>
              <a:rPr lang="sk-SK" sz="1400" dirty="0">
                <a:cs typeface="Poppins" panose="00000500000000000000" pitchFamily="2" charset="-18"/>
              </a:rPr>
              <a:t>l</a:t>
            </a:r>
            <a:r>
              <a:rPr lang="en-US" sz="1400" dirty="0" err="1">
                <a:cs typeface="Poppins" panose="00000500000000000000" pitchFamily="2" charset="-18"/>
              </a:rPr>
              <a:t>ocated</a:t>
            </a:r>
            <a:r>
              <a:rPr lang="en-US" sz="1400" dirty="0">
                <a:cs typeface="Poppins" panose="00000500000000000000" pitchFamily="2" charset="-18"/>
              </a:rPr>
              <a:t> almost</a:t>
            </a:r>
            <a:r>
              <a:rPr lang="sk-SK" sz="1400" dirty="0">
                <a:cs typeface="Poppins" panose="00000500000000000000" pitchFamily="2" charset="-18"/>
              </a:rPr>
              <a:t> </a:t>
            </a:r>
            <a:r>
              <a:rPr lang="en-US" sz="1400" dirty="0">
                <a:cs typeface="Poppins" panose="00000500000000000000" pitchFamily="2" charset="-18"/>
              </a:rPr>
              <a:t>exclusively in new development areas </a:t>
            </a:r>
          </a:p>
        </p:txBody>
      </p:sp>
      <p:sp>
        <p:nvSpPr>
          <p:cNvPr id="18" name="BlokTextu 17">
            <a:extLst>
              <a:ext uri="{FF2B5EF4-FFF2-40B4-BE49-F238E27FC236}">
                <a16:creationId xmlns:a16="http://schemas.microsoft.com/office/drawing/2014/main" id="{13469FFB-E496-8630-CF09-22C1CB20595E}"/>
              </a:ext>
            </a:extLst>
          </p:cNvPr>
          <p:cNvSpPr txBox="1"/>
          <p:nvPr/>
        </p:nvSpPr>
        <p:spPr>
          <a:xfrm>
            <a:off x="7956237" y="2441994"/>
            <a:ext cx="3983900" cy="584775"/>
          </a:xfrm>
          <a:prstGeom prst="rect">
            <a:avLst/>
          </a:prstGeom>
          <a:noFill/>
          <a:ln>
            <a:solidFill>
              <a:srgbClr val="2484B0"/>
            </a:solidFill>
          </a:ln>
        </p:spPr>
        <p:txBody>
          <a:bodyPr wrap="square">
            <a:spAutoFit/>
          </a:bodyPr>
          <a:lstStyle/>
          <a:p>
            <a:pPr algn="ctr"/>
            <a:r>
              <a:rPr lang="sk-SK" sz="1600" dirty="0">
                <a:cs typeface="Poppins" panose="00000500000000000000" pitchFamily="2" charset="-18"/>
              </a:rPr>
              <a:t>d</a:t>
            </a:r>
            <a:r>
              <a:rPr lang="en-US" sz="1600" dirty="0" err="1">
                <a:cs typeface="Poppins" panose="00000500000000000000" pitchFamily="2" charset="-18"/>
              </a:rPr>
              <a:t>isappearance</a:t>
            </a:r>
            <a:r>
              <a:rPr lang="en-US" sz="1600" dirty="0">
                <a:cs typeface="Poppins" panose="00000500000000000000" pitchFamily="2" charset="-18"/>
              </a:rPr>
              <a:t> of areas of non-forest</a:t>
            </a:r>
            <a:endParaRPr lang="sk-SK" sz="1600" dirty="0">
              <a:cs typeface="Poppins" panose="00000500000000000000" pitchFamily="2" charset="-18"/>
            </a:endParaRPr>
          </a:p>
          <a:p>
            <a:pPr algn="ctr"/>
            <a:r>
              <a:rPr lang="en-US" sz="1600" dirty="0">
                <a:cs typeface="Poppins" panose="00000500000000000000" pitchFamily="2" charset="-18"/>
              </a:rPr>
              <a:t>woody </a:t>
            </a:r>
            <a:r>
              <a:rPr lang="en-US" sz="1600" dirty="0" err="1">
                <a:cs typeface="Poppins" panose="00000500000000000000" pitchFamily="2" charset="-18"/>
              </a:rPr>
              <a:t>vegetatio</a:t>
            </a:r>
            <a:r>
              <a:rPr lang="sk-SK" sz="1600" dirty="0">
                <a:cs typeface="Poppins" panose="00000500000000000000" pitchFamily="2" charset="-18"/>
              </a:rPr>
              <a:t>n</a:t>
            </a:r>
          </a:p>
        </p:txBody>
      </p:sp>
      <p:sp>
        <p:nvSpPr>
          <p:cNvPr id="19" name="BlokTextu 18">
            <a:extLst>
              <a:ext uri="{FF2B5EF4-FFF2-40B4-BE49-F238E27FC236}">
                <a16:creationId xmlns:a16="http://schemas.microsoft.com/office/drawing/2014/main" id="{5231EED4-CC93-BE74-9A32-B7E3B8FB3EA4}"/>
              </a:ext>
            </a:extLst>
          </p:cNvPr>
          <p:cNvSpPr txBox="1"/>
          <p:nvPr/>
        </p:nvSpPr>
        <p:spPr>
          <a:xfrm>
            <a:off x="7956237" y="3086959"/>
            <a:ext cx="3983900" cy="584775"/>
          </a:xfrm>
          <a:prstGeom prst="rect">
            <a:avLst/>
          </a:prstGeom>
          <a:noFill/>
          <a:ln>
            <a:solidFill>
              <a:srgbClr val="2484B0"/>
            </a:solidFill>
          </a:ln>
        </p:spPr>
        <p:txBody>
          <a:bodyPr wrap="square">
            <a:spAutoFit/>
          </a:bodyPr>
          <a:lstStyle/>
          <a:p>
            <a:pPr algn="ctr"/>
            <a:r>
              <a:rPr lang="sk-SK" sz="1600" dirty="0" err="1">
                <a:cs typeface="Poppins" panose="00000500000000000000" pitchFamily="2" charset="-18"/>
              </a:rPr>
              <a:t>several</a:t>
            </a:r>
            <a:r>
              <a:rPr lang="en-US" sz="1600" dirty="0">
                <a:cs typeface="Poppins" panose="00000500000000000000" pitchFamily="2" charset="-18"/>
              </a:rPr>
              <a:t> areas of woody </a:t>
            </a:r>
          </a:p>
          <a:p>
            <a:pPr algn="ctr"/>
            <a:r>
              <a:rPr lang="en-US" sz="1600" dirty="0">
                <a:cs typeface="Poppins" panose="00000500000000000000" pitchFamily="2" charset="-18"/>
              </a:rPr>
              <a:t>vegetation became abandoned</a:t>
            </a:r>
          </a:p>
        </p:txBody>
      </p:sp>
      <p:grpSp>
        <p:nvGrpSpPr>
          <p:cNvPr id="25" name="Skupina 24">
            <a:extLst>
              <a:ext uri="{FF2B5EF4-FFF2-40B4-BE49-F238E27FC236}">
                <a16:creationId xmlns:a16="http://schemas.microsoft.com/office/drawing/2014/main" id="{F0523575-C076-7570-C02E-2B544DCF9671}"/>
              </a:ext>
            </a:extLst>
          </p:cNvPr>
          <p:cNvGrpSpPr/>
          <p:nvPr/>
        </p:nvGrpSpPr>
        <p:grpSpPr>
          <a:xfrm>
            <a:off x="5753100" y="1182451"/>
            <a:ext cx="2203137" cy="3636384"/>
            <a:chOff x="6192443" y="1182451"/>
            <a:chExt cx="1763794" cy="3364504"/>
          </a:xfrm>
        </p:grpSpPr>
        <p:cxnSp>
          <p:nvCxnSpPr>
            <p:cNvPr id="21" name="Rovná spojovacia šípka 20">
              <a:extLst>
                <a:ext uri="{FF2B5EF4-FFF2-40B4-BE49-F238E27FC236}">
                  <a16:creationId xmlns:a16="http://schemas.microsoft.com/office/drawing/2014/main" id="{11CFC73D-66A0-FAF3-8989-BAE7C3DDF221}"/>
                </a:ext>
              </a:extLst>
            </p:cNvPr>
            <p:cNvCxnSpPr>
              <a:cxnSpLocks/>
              <a:stCxn id="14" idx="1"/>
            </p:cNvCxnSpPr>
            <p:nvPr/>
          </p:nvCxnSpPr>
          <p:spPr>
            <a:xfrm flipH="1" flipV="1">
              <a:off x="7077461" y="1182451"/>
              <a:ext cx="878776" cy="35596"/>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ovná spojovacia šípka 22">
              <a:extLst>
                <a:ext uri="{FF2B5EF4-FFF2-40B4-BE49-F238E27FC236}">
                  <a16:creationId xmlns:a16="http://schemas.microsoft.com/office/drawing/2014/main" id="{1FDB89FA-092D-5A2D-D33D-08BBBA8D2576}"/>
                </a:ext>
              </a:extLst>
            </p:cNvPr>
            <p:cNvCxnSpPr>
              <a:cxnSpLocks/>
              <a:stCxn id="14" idx="1"/>
            </p:cNvCxnSpPr>
            <p:nvPr/>
          </p:nvCxnSpPr>
          <p:spPr>
            <a:xfrm flipH="1">
              <a:off x="6192443" y="1218047"/>
              <a:ext cx="1763794" cy="3328908"/>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Skupina 30">
            <a:extLst>
              <a:ext uri="{FF2B5EF4-FFF2-40B4-BE49-F238E27FC236}">
                <a16:creationId xmlns:a16="http://schemas.microsoft.com/office/drawing/2014/main" id="{2199ED89-34AB-A02B-84D7-2BCC7A18BD79}"/>
              </a:ext>
            </a:extLst>
          </p:cNvPr>
          <p:cNvGrpSpPr/>
          <p:nvPr/>
        </p:nvGrpSpPr>
        <p:grpSpPr>
          <a:xfrm>
            <a:off x="5516033" y="1528699"/>
            <a:ext cx="2440204" cy="3589401"/>
            <a:chOff x="1638972" y="1598579"/>
            <a:chExt cx="2440204" cy="3589401"/>
          </a:xfrm>
        </p:grpSpPr>
        <p:cxnSp>
          <p:nvCxnSpPr>
            <p:cNvPr id="27" name="Rovná spojovacia šípka 26">
              <a:extLst>
                <a:ext uri="{FF2B5EF4-FFF2-40B4-BE49-F238E27FC236}">
                  <a16:creationId xmlns:a16="http://schemas.microsoft.com/office/drawing/2014/main" id="{440C94D9-326F-F790-B0D4-946B98C70607}"/>
                </a:ext>
              </a:extLst>
            </p:cNvPr>
            <p:cNvCxnSpPr>
              <a:cxnSpLocks/>
            </p:cNvCxnSpPr>
            <p:nvPr/>
          </p:nvCxnSpPr>
          <p:spPr>
            <a:xfrm flipH="1" flipV="1">
              <a:off x="3200400" y="1598579"/>
              <a:ext cx="878776" cy="461888"/>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ovná spojovacia šípka 27">
              <a:extLst>
                <a:ext uri="{FF2B5EF4-FFF2-40B4-BE49-F238E27FC236}">
                  <a16:creationId xmlns:a16="http://schemas.microsoft.com/office/drawing/2014/main" id="{6C7575D5-5161-D50F-2914-641D62649701}"/>
                </a:ext>
              </a:extLst>
            </p:cNvPr>
            <p:cNvCxnSpPr>
              <a:cxnSpLocks/>
            </p:cNvCxnSpPr>
            <p:nvPr/>
          </p:nvCxnSpPr>
          <p:spPr>
            <a:xfrm flipH="1">
              <a:off x="1638972" y="2052450"/>
              <a:ext cx="2440204" cy="3135530"/>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Skupina 42">
            <a:extLst>
              <a:ext uri="{FF2B5EF4-FFF2-40B4-BE49-F238E27FC236}">
                <a16:creationId xmlns:a16="http://schemas.microsoft.com/office/drawing/2014/main" id="{D395F53B-D61B-9394-C569-85B5030D6BAF}"/>
              </a:ext>
            </a:extLst>
          </p:cNvPr>
          <p:cNvGrpSpPr/>
          <p:nvPr/>
        </p:nvGrpSpPr>
        <p:grpSpPr>
          <a:xfrm>
            <a:off x="4965700" y="2721865"/>
            <a:ext cx="2990537" cy="3048167"/>
            <a:chOff x="1417320" y="2791746"/>
            <a:chExt cx="2661856" cy="3009614"/>
          </a:xfrm>
        </p:grpSpPr>
        <p:cxnSp>
          <p:nvCxnSpPr>
            <p:cNvPr id="37" name="Rovná spojovacia šípka 36">
              <a:extLst>
                <a:ext uri="{FF2B5EF4-FFF2-40B4-BE49-F238E27FC236}">
                  <a16:creationId xmlns:a16="http://schemas.microsoft.com/office/drawing/2014/main" id="{2D0F688F-2B68-90A9-216F-A70240D0A35E}"/>
                </a:ext>
              </a:extLst>
            </p:cNvPr>
            <p:cNvCxnSpPr>
              <a:cxnSpLocks/>
            </p:cNvCxnSpPr>
            <p:nvPr/>
          </p:nvCxnSpPr>
          <p:spPr>
            <a:xfrm flipH="1">
              <a:off x="1971225" y="2791746"/>
              <a:ext cx="2107951" cy="1888414"/>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ovná spojovacia šípka 39">
              <a:extLst>
                <a:ext uri="{FF2B5EF4-FFF2-40B4-BE49-F238E27FC236}">
                  <a16:creationId xmlns:a16="http://schemas.microsoft.com/office/drawing/2014/main" id="{07D845CC-6D43-B97A-B11C-64BA7FCEE212}"/>
                </a:ext>
              </a:extLst>
            </p:cNvPr>
            <p:cNvCxnSpPr>
              <a:cxnSpLocks/>
            </p:cNvCxnSpPr>
            <p:nvPr/>
          </p:nvCxnSpPr>
          <p:spPr>
            <a:xfrm flipH="1">
              <a:off x="1417320" y="2791746"/>
              <a:ext cx="2661856" cy="3009614"/>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BlokTextu 46">
            <a:extLst>
              <a:ext uri="{FF2B5EF4-FFF2-40B4-BE49-F238E27FC236}">
                <a16:creationId xmlns:a16="http://schemas.microsoft.com/office/drawing/2014/main" id="{12342A70-CB70-E866-E722-A90EB08EF780}"/>
              </a:ext>
            </a:extLst>
          </p:cNvPr>
          <p:cNvSpPr txBox="1"/>
          <p:nvPr/>
        </p:nvSpPr>
        <p:spPr>
          <a:xfrm>
            <a:off x="7956237" y="3757006"/>
            <a:ext cx="3983900" cy="1200329"/>
          </a:xfrm>
          <a:prstGeom prst="rect">
            <a:avLst/>
          </a:prstGeom>
          <a:noFill/>
          <a:ln>
            <a:solidFill>
              <a:srgbClr val="2484B0"/>
            </a:solidFill>
          </a:ln>
        </p:spPr>
        <p:txBody>
          <a:bodyPr wrap="square">
            <a:spAutoFit/>
          </a:bodyPr>
          <a:lstStyle/>
          <a:p>
            <a:pPr algn="ctr"/>
            <a:r>
              <a:rPr lang="sk-SK" sz="1600" dirty="0" err="1">
                <a:cs typeface="Poppins" panose="00000500000000000000" pitchFamily="2" charset="-18"/>
              </a:rPr>
              <a:t>extensive</a:t>
            </a:r>
            <a:r>
              <a:rPr lang="sk-SK" sz="1600" dirty="0">
                <a:cs typeface="Poppins" panose="00000500000000000000" pitchFamily="2" charset="-18"/>
              </a:rPr>
              <a:t> </a:t>
            </a:r>
            <a:r>
              <a:rPr lang="sk-SK" sz="1600" dirty="0" err="1">
                <a:cs typeface="Poppins" panose="00000500000000000000" pitchFamily="2" charset="-18"/>
              </a:rPr>
              <a:t>abandonment</a:t>
            </a:r>
            <a:r>
              <a:rPr lang="sk-SK" sz="1600" dirty="0">
                <a:cs typeface="Poppins" panose="00000500000000000000" pitchFamily="2" charset="-18"/>
              </a:rPr>
              <a:t> of </a:t>
            </a:r>
            <a:r>
              <a:rPr lang="sk-SK" sz="1600" dirty="0" err="1">
                <a:cs typeface="Poppins" panose="00000500000000000000" pitchFamily="2" charset="-18"/>
              </a:rPr>
              <a:t>vineyards</a:t>
            </a:r>
            <a:endParaRPr lang="sk-SK" sz="1600" dirty="0">
              <a:cs typeface="Poppins" panose="00000500000000000000" pitchFamily="2" charset="-18"/>
            </a:endParaRPr>
          </a:p>
          <a:p>
            <a:pPr algn="ctr"/>
            <a:r>
              <a:rPr lang="sk-SK" sz="1400" dirty="0">
                <a:cs typeface="Poppins" panose="00000500000000000000" pitchFamily="2" charset="-18"/>
              </a:rPr>
              <a:t>d</a:t>
            </a:r>
            <a:r>
              <a:rPr lang="en-US" sz="1400" dirty="0" err="1">
                <a:cs typeface="Poppins" panose="00000500000000000000" pitchFamily="2" charset="-18"/>
              </a:rPr>
              <a:t>ominant</a:t>
            </a:r>
            <a:r>
              <a:rPr lang="en-US" sz="1400" dirty="0">
                <a:cs typeface="Poppins" panose="00000500000000000000" pitchFamily="2" charset="-18"/>
              </a:rPr>
              <a:t> change in terms of the agricultural landscape</a:t>
            </a:r>
            <a:endParaRPr lang="sk-SK" sz="1400" dirty="0">
              <a:cs typeface="Poppins" panose="00000500000000000000" pitchFamily="2" charset="-18"/>
            </a:endParaRPr>
          </a:p>
          <a:p>
            <a:pPr algn="ctr"/>
            <a:r>
              <a:rPr lang="en-US" sz="1400" b="1" dirty="0">
                <a:solidFill>
                  <a:srgbClr val="2484B0"/>
                </a:solidFill>
                <a:cs typeface="Poppins" panose="00000500000000000000" pitchFamily="2" charset="-18"/>
              </a:rPr>
              <a:t>the abandonment rate increased</a:t>
            </a:r>
            <a:endParaRPr lang="sk-SK" sz="1400" b="1" dirty="0">
              <a:solidFill>
                <a:srgbClr val="2484B0"/>
              </a:solidFill>
              <a:cs typeface="Poppins" panose="00000500000000000000" pitchFamily="2" charset="-18"/>
            </a:endParaRPr>
          </a:p>
          <a:p>
            <a:pPr algn="ctr"/>
            <a:r>
              <a:rPr lang="en-US" sz="1400" b="1" dirty="0">
                <a:solidFill>
                  <a:srgbClr val="2484B0"/>
                </a:solidFill>
                <a:cs typeface="Poppins" panose="00000500000000000000" pitchFamily="2" charset="-18"/>
              </a:rPr>
              <a:t>from 0.5% in 2003 up to 65.9% in 2020</a:t>
            </a:r>
          </a:p>
        </p:txBody>
      </p:sp>
      <p:grpSp>
        <p:nvGrpSpPr>
          <p:cNvPr id="84" name="Skupina 83">
            <a:extLst>
              <a:ext uri="{FF2B5EF4-FFF2-40B4-BE49-F238E27FC236}">
                <a16:creationId xmlns:a16="http://schemas.microsoft.com/office/drawing/2014/main" id="{6481C303-4423-A09F-76F6-C8FBA164BFF4}"/>
              </a:ext>
            </a:extLst>
          </p:cNvPr>
          <p:cNvGrpSpPr/>
          <p:nvPr/>
        </p:nvGrpSpPr>
        <p:grpSpPr>
          <a:xfrm>
            <a:off x="5588000" y="1229434"/>
            <a:ext cx="2368237" cy="2149913"/>
            <a:chOff x="5588000" y="1229434"/>
            <a:chExt cx="2368237" cy="2149913"/>
          </a:xfrm>
        </p:grpSpPr>
        <p:cxnSp>
          <p:nvCxnSpPr>
            <p:cNvPr id="78" name="Rovná spojovacia šípka 77">
              <a:extLst>
                <a:ext uri="{FF2B5EF4-FFF2-40B4-BE49-F238E27FC236}">
                  <a16:creationId xmlns:a16="http://schemas.microsoft.com/office/drawing/2014/main" id="{137085A9-0BBB-F6D0-0633-7928EB5D7EB4}"/>
                </a:ext>
              </a:extLst>
            </p:cNvPr>
            <p:cNvCxnSpPr>
              <a:cxnSpLocks/>
              <a:stCxn id="19" idx="1"/>
            </p:cNvCxnSpPr>
            <p:nvPr/>
          </p:nvCxnSpPr>
          <p:spPr>
            <a:xfrm flipH="1" flipV="1">
              <a:off x="6544733" y="1229434"/>
              <a:ext cx="1411504" cy="2149913"/>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ovná spojovacia šípka 80">
              <a:extLst>
                <a:ext uri="{FF2B5EF4-FFF2-40B4-BE49-F238E27FC236}">
                  <a16:creationId xmlns:a16="http://schemas.microsoft.com/office/drawing/2014/main" id="{2956AB41-A09F-2E3D-EFB7-0302BA3ADDDD}"/>
                </a:ext>
              </a:extLst>
            </p:cNvPr>
            <p:cNvCxnSpPr>
              <a:cxnSpLocks/>
              <a:stCxn id="19" idx="1"/>
            </p:cNvCxnSpPr>
            <p:nvPr/>
          </p:nvCxnSpPr>
          <p:spPr>
            <a:xfrm flipH="1" flipV="1">
              <a:off x="5588000" y="3110641"/>
              <a:ext cx="2368237" cy="268706"/>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 name="Skupina 95">
            <a:extLst>
              <a:ext uri="{FF2B5EF4-FFF2-40B4-BE49-F238E27FC236}">
                <a16:creationId xmlns:a16="http://schemas.microsoft.com/office/drawing/2014/main" id="{90E45379-80D6-19D0-0A19-181330371826}"/>
              </a:ext>
            </a:extLst>
          </p:cNvPr>
          <p:cNvGrpSpPr/>
          <p:nvPr/>
        </p:nvGrpSpPr>
        <p:grpSpPr>
          <a:xfrm>
            <a:off x="5566834" y="1684867"/>
            <a:ext cx="2389403" cy="2672304"/>
            <a:chOff x="5566834" y="1684867"/>
            <a:chExt cx="2389403" cy="2672304"/>
          </a:xfrm>
        </p:grpSpPr>
        <p:cxnSp>
          <p:nvCxnSpPr>
            <p:cNvPr id="85" name="Rovná spojovacia šípka 84">
              <a:extLst>
                <a:ext uri="{FF2B5EF4-FFF2-40B4-BE49-F238E27FC236}">
                  <a16:creationId xmlns:a16="http://schemas.microsoft.com/office/drawing/2014/main" id="{F3149F68-8B30-B24D-851B-272F596EBCE2}"/>
                </a:ext>
              </a:extLst>
            </p:cNvPr>
            <p:cNvCxnSpPr>
              <a:cxnSpLocks/>
              <a:stCxn id="47" idx="1"/>
            </p:cNvCxnSpPr>
            <p:nvPr/>
          </p:nvCxnSpPr>
          <p:spPr>
            <a:xfrm flipH="1" flipV="1">
              <a:off x="6625167" y="1684867"/>
              <a:ext cx="1331070" cy="2672304"/>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Rovná spojovacia šípka 87">
              <a:extLst>
                <a:ext uri="{FF2B5EF4-FFF2-40B4-BE49-F238E27FC236}">
                  <a16:creationId xmlns:a16="http://schemas.microsoft.com/office/drawing/2014/main" id="{0801988F-5379-10BC-E58A-2693A0C3A81B}"/>
                </a:ext>
              </a:extLst>
            </p:cNvPr>
            <p:cNvCxnSpPr>
              <a:cxnSpLocks/>
              <a:stCxn id="47" idx="1"/>
            </p:cNvCxnSpPr>
            <p:nvPr/>
          </p:nvCxnSpPr>
          <p:spPr>
            <a:xfrm flipH="1" flipV="1">
              <a:off x="5566834" y="1982487"/>
              <a:ext cx="2389403" cy="2374684"/>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Rovná spojovacia šípka 90">
              <a:extLst>
                <a:ext uri="{FF2B5EF4-FFF2-40B4-BE49-F238E27FC236}">
                  <a16:creationId xmlns:a16="http://schemas.microsoft.com/office/drawing/2014/main" id="{68BFB4CE-B150-5D4F-12D3-73B604721770}"/>
                </a:ext>
              </a:extLst>
            </p:cNvPr>
            <p:cNvCxnSpPr>
              <a:cxnSpLocks/>
              <a:stCxn id="47" idx="1"/>
            </p:cNvCxnSpPr>
            <p:nvPr/>
          </p:nvCxnSpPr>
          <p:spPr>
            <a:xfrm flipH="1" flipV="1">
              <a:off x="5638800" y="3563523"/>
              <a:ext cx="2317437" cy="793648"/>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pic>
        <p:nvPicPr>
          <p:cNvPr id="66" name="Obrázok 65">
            <a:extLst>
              <a:ext uri="{FF2B5EF4-FFF2-40B4-BE49-F238E27FC236}">
                <a16:creationId xmlns:a16="http://schemas.microsoft.com/office/drawing/2014/main" id="{91B14FF3-531C-B81B-4B94-0B4005B2C40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6548" y="1229434"/>
            <a:ext cx="5073922" cy="3716860"/>
          </a:xfrm>
          <a:prstGeom prst="rect">
            <a:avLst/>
          </a:prstGeom>
        </p:spPr>
      </p:pic>
      <p:sp>
        <p:nvSpPr>
          <p:cNvPr id="97" name="Obdĺžnik 96">
            <a:extLst>
              <a:ext uri="{FF2B5EF4-FFF2-40B4-BE49-F238E27FC236}">
                <a16:creationId xmlns:a16="http://schemas.microsoft.com/office/drawing/2014/main" id="{AD47F2E3-A977-003F-11AE-2E5B6E7E25D6}"/>
              </a:ext>
            </a:extLst>
          </p:cNvPr>
          <p:cNvSpPr/>
          <p:nvPr/>
        </p:nvSpPr>
        <p:spPr>
          <a:xfrm>
            <a:off x="428625" y="4060825"/>
            <a:ext cx="269875" cy="185124"/>
          </a:xfrm>
          <a:prstGeom prst="rect">
            <a:avLst/>
          </a:prstGeom>
          <a:solidFill>
            <a:srgbClr val="74B691"/>
          </a:solidFill>
          <a:ln>
            <a:solidFill>
              <a:srgbClr val="74B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2000"/>
          </a:p>
        </p:txBody>
      </p:sp>
    </p:spTree>
    <p:extLst>
      <p:ext uri="{BB962C8B-B14F-4D97-AF65-F5344CB8AC3E}">
        <p14:creationId xmlns:p14="http://schemas.microsoft.com/office/powerpoint/2010/main" val="33261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200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300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xit" presetSubtype="0" fill="hold" nodeType="withEffect">
                                  <p:stCondLst>
                                    <p:cond delay="400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500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nodeType="withEffect">
                                  <p:stCondLst>
                                    <p:cond delay="600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70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nodeType="withEffect">
                                  <p:stCondLst>
                                    <p:cond delay="800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nodeType="withEffect">
                                  <p:stCondLst>
                                    <p:cond delay="1000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xit" presetSubtype="0" fill="hold" nodeType="withEffect">
                                  <p:stCondLst>
                                    <p:cond delay="1200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1400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xit" presetSubtype="0" fill="hold" nodeType="withEffect">
                                  <p:stCondLst>
                                    <p:cond delay="1600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ntr" presetSubtype="0" fill="hold" nodeType="withEffect">
                                  <p:stCondLst>
                                    <p:cond delay="1800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xit" presetSubtype="0" fill="hold" nodeType="withEffect">
                                  <p:stCondLst>
                                    <p:cond delay="2000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ntr" presetSubtype="0" fill="hold" nodeType="withEffect">
                                  <p:stCondLst>
                                    <p:cond delay="2200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2300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2400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xit" presetSubtype="0" fill="hold" nodeType="withEffect">
                                  <p:stCondLst>
                                    <p:cond delay="2500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ntr" presetSubtype="0" fill="hold" nodeType="withEffect">
                                  <p:stCondLst>
                                    <p:cond delay="2700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xit" presetSubtype="0" fill="hold" nodeType="withEffect">
                                  <p:stCondLst>
                                    <p:cond delay="2900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ntr" presetSubtype="0" fill="hold" nodeType="withEffect">
                                  <p:stCondLst>
                                    <p:cond delay="3100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xit" presetSubtype="0" fill="hold" nodeType="withEffect">
                                  <p:stCondLst>
                                    <p:cond delay="3300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ntr" presetSubtype="0" fill="hold" nodeType="withEffect">
                                  <p:stCondLst>
                                    <p:cond delay="3400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xit" presetSubtype="0" fill="hold" nodeType="withEffect">
                                  <p:stCondLst>
                                    <p:cond delay="3500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ntr" presetSubtype="0" fill="hold" nodeType="withEffect">
                                  <p:stCondLst>
                                    <p:cond delay="3600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xit" presetSubtype="0" fill="hold" nodeType="withEffect">
                                  <p:stCondLst>
                                    <p:cond delay="3800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ntr" presetSubtype="0" fill="hold" nodeType="withEffect">
                                  <p:stCondLst>
                                    <p:cond delay="4000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xit" presetSubtype="0" fill="hold" nodeType="withEffect">
                                  <p:stCondLst>
                                    <p:cond delay="42000"/>
                                  </p:stCondLst>
                                  <p:childTnLst>
                                    <p:set>
                                      <p:cBhvr>
                                        <p:cTn id="64" dur="1" fill="hold">
                                          <p:stCondLst>
                                            <p:cond delay="0"/>
                                          </p:stCondLst>
                                        </p:cTn>
                                        <p:tgtEl>
                                          <p:spTgt spid="7"/>
                                        </p:tgtEl>
                                        <p:attrNameLst>
                                          <p:attrName>style.visibility</p:attrName>
                                        </p:attrNameLst>
                                      </p:cBhvr>
                                      <p:to>
                                        <p:strVal val="hidden"/>
                                      </p:to>
                                    </p:set>
                                  </p:childTnLst>
                                </p:cTn>
                              </p:par>
                              <p:par>
                                <p:cTn id="65" presetID="1" presetClass="entr" presetSubtype="0" fill="hold" nodeType="withEffect">
                                  <p:stCondLst>
                                    <p:cond delay="4400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xit" presetSubtype="0" fill="hold" nodeType="withEffect">
                                  <p:stCondLst>
                                    <p:cond delay="4600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ntr" presetSubtype="0" fill="hold" nodeType="withEffect">
                                  <p:stCondLst>
                                    <p:cond delay="48000"/>
                                  </p:stCondLst>
                                  <p:childTnLst>
                                    <p:set>
                                      <p:cBhvr>
                                        <p:cTn id="70" dur="1" fill="hold">
                                          <p:stCondLst>
                                            <p:cond delay="0"/>
                                          </p:stCondLst>
                                        </p:cTn>
                                        <p:tgtEl>
                                          <p:spTgt spid="7"/>
                                        </p:tgtEl>
                                        <p:attrNameLst>
                                          <p:attrName>style.visibility</p:attrName>
                                        </p:attrNameLst>
                                      </p:cBhvr>
                                      <p:to>
                                        <p:strVal val="visible"/>
                                      </p:to>
                                    </p:set>
                                  </p:childTnLst>
                                </p:cTn>
                              </p:par>
                              <p:par>
                                <p:cTn id="71" presetID="1" presetClass="exit" presetSubtype="0" fill="hold" nodeType="withEffect">
                                  <p:stCondLst>
                                    <p:cond delay="50000"/>
                                  </p:stCondLst>
                                  <p:childTnLst>
                                    <p:set>
                                      <p:cBhvr>
                                        <p:cTn id="72" dur="1" fill="hold">
                                          <p:stCondLst>
                                            <p:cond delay="0"/>
                                          </p:stCondLst>
                                        </p:cTn>
                                        <p:tgtEl>
                                          <p:spTgt spid="7"/>
                                        </p:tgtEl>
                                        <p:attrNameLst>
                                          <p:attrName>style.visibility</p:attrName>
                                        </p:attrNameLst>
                                      </p:cBhvr>
                                      <p:to>
                                        <p:strVal val="hidden"/>
                                      </p:to>
                                    </p:set>
                                  </p:childTnLst>
                                </p:cTn>
                              </p:par>
                              <p:par>
                                <p:cTn id="73" presetID="1" presetClass="exit" presetSubtype="0" fill="hold" nodeType="withEffect">
                                  <p:stCondLst>
                                    <p:cond delay="4000"/>
                                  </p:stCondLst>
                                  <p:childTnLst>
                                    <p:set>
                                      <p:cBhvr>
                                        <p:cTn id="74" dur="1" fill="hold">
                                          <p:stCondLst>
                                            <p:cond delay="9"/>
                                          </p:stCondLst>
                                        </p:cTn>
                                        <p:tgtEl>
                                          <p:spTgt spid="25"/>
                                        </p:tgtEl>
                                        <p:attrNameLst>
                                          <p:attrName>style.visibility</p:attrName>
                                        </p:attrNameLst>
                                      </p:cBhvr>
                                      <p:to>
                                        <p:strVal val="hidden"/>
                                      </p:to>
                                    </p:set>
                                  </p:childTnLst>
                                </p:cTn>
                              </p:par>
                              <p:par>
                                <p:cTn id="75" presetID="1" presetClass="entr" presetSubtype="0" fill="hold" nodeType="withEffect">
                                  <p:stCondLst>
                                    <p:cond delay="4000"/>
                                  </p:stCondLst>
                                  <p:childTnLst>
                                    <p:set>
                                      <p:cBhvr>
                                        <p:cTn id="76" dur="1" fill="hold">
                                          <p:stCondLst>
                                            <p:cond delay="9"/>
                                          </p:stCondLst>
                                        </p:cTn>
                                        <p:tgtEl>
                                          <p:spTgt spid="31"/>
                                        </p:tgtEl>
                                        <p:attrNameLst>
                                          <p:attrName>style.visibility</p:attrName>
                                        </p:attrNameLst>
                                      </p:cBhvr>
                                      <p:to>
                                        <p:strVal val="visible"/>
                                      </p:to>
                                    </p:set>
                                  </p:childTnLst>
                                </p:cTn>
                              </p:par>
                              <p:par>
                                <p:cTn id="77" presetID="1" presetClass="exit" presetSubtype="0" fill="hold" nodeType="withEffect">
                                  <p:stCondLst>
                                    <p:cond delay="8000"/>
                                  </p:stCondLst>
                                  <p:childTnLst>
                                    <p:set>
                                      <p:cBhvr>
                                        <p:cTn id="78" dur="1" fill="hold">
                                          <p:stCondLst>
                                            <p:cond delay="9"/>
                                          </p:stCondLst>
                                        </p:cTn>
                                        <p:tgtEl>
                                          <p:spTgt spid="31"/>
                                        </p:tgtEl>
                                        <p:attrNameLst>
                                          <p:attrName>style.visibility</p:attrName>
                                        </p:attrNameLst>
                                      </p:cBhvr>
                                      <p:to>
                                        <p:strVal val="hidden"/>
                                      </p:to>
                                    </p:set>
                                  </p:childTnLst>
                                </p:cTn>
                              </p:par>
                              <p:par>
                                <p:cTn id="79" presetID="1" presetClass="entr" presetSubtype="0" fill="hold" nodeType="withEffect">
                                  <p:stCondLst>
                                    <p:cond delay="8000"/>
                                  </p:stCondLst>
                                  <p:childTnLst>
                                    <p:set>
                                      <p:cBhvr>
                                        <p:cTn id="80" dur="1" fill="hold">
                                          <p:stCondLst>
                                            <p:cond delay="9"/>
                                          </p:stCondLst>
                                        </p:cTn>
                                        <p:tgtEl>
                                          <p:spTgt spid="43"/>
                                        </p:tgtEl>
                                        <p:attrNameLst>
                                          <p:attrName>style.visibility</p:attrName>
                                        </p:attrNameLst>
                                      </p:cBhvr>
                                      <p:to>
                                        <p:strVal val="visible"/>
                                      </p:to>
                                    </p:set>
                                  </p:childTnLst>
                                </p:cTn>
                              </p:par>
                              <p:par>
                                <p:cTn id="81" presetID="1" presetClass="exit" presetSubtype="0" fill="hold" nodeType="withEffect">
                                  <p:stCondLst>
                                    <p:cond delay="12000"/>
                                  </p:stCondLst>
                                  <p:childTnLst>
                                    <p:set>
                                      <p:cBhvr>
                                        <p:cTn id="82" dur="1" fill="hold">
                                          <p:stCondLst>
                                            <p:cond delay="9"/>
                                          </p:stCondLst>
                                        </p:cTn>
                                        <p:tgtEl>
                                          <p:spTgt spid="43"/>
                                        </p:tgtEl>
                                        <p:attrNameLst>
                                          <p:attrName>style.visibility</p:attrName>
                                        </p:attrNameLst>
                                      </p:cBhvr>
                                      <p:to>
                                        <p:strVal val="hidden"/>
                                      </p:to>
                                    </p:set>
                                  </p:childTnLst>
                                </p:cTn>
                              </p:par>
                              <p:par>
                                <p:cTn id="83" presetID="1" presetClass="entr" presetSubtype="0" fill="hold" nodeType="withEffect">
                                  <p:stCondLst>
                                    <p:cond delay="12000"/>
                                  </p:stCondLst>
                                  <p:childTnLst>
                                    <p:set>
                                      <p:cBhvr>
                                        <p:cTn id="84" dur="1" fill="hold">
                                          <p:stCondLst>
                                            <p:cond delay="0"/>
                                          </p:stCondLst>
                                        </p:cTn>
                                        <p:tgtEl>
                                          <p:spTgt spid="84"/>
                                        </p:tgtEl>
                                        <p:attrNameLst>
                                          <p:attrName>style.visibility</p:attrName>
                                        </p:attrNameLst>
                                      </p:cBhvr>
                                      <p:to>
                                        <p:strVal val="visible"/>
                                      </p:to>
                                    </p:set>
                                  </p:childTnLst>
                                </p:cTn>
                              </p:par>
                              <p:par>
                                <p:cTn id="85" presetID="1" presetClass="exit" presetSubtype="0" fill="hold" nodeType="withEffect">
                                  <p:stCondLst>
                                    <p:cond delay="16000"/>
                                  </p:stCondLst>
                                  <p:childTnLst>
                                    <p:set>
                                      <p:cBhvr>
                                        <p:cTn id="86" dur="1" fill="hold">
                                          <p:stCondLst>
                                            <p:cond delay="0"/>
                                          </p:stCondLst>
                                        </p:cTn>
                                        <p:tgtEl>
                                          <p:spTgt spid="84"/>
                                        </p:tgtEl>
                                        <p:attrNameLst>
                                          <p:attrName>style.visibility</p:attrName>
                                        </p:attrNameLst>
                                      </p:cBhvr>
                                      <p:to>
                                        <p:strVal val="hidden"/>
                                      </p:to>
                                    </p:set>
                                  </p:childTnLst>
                                </p:cTn>
                              </p:par>
                              <p:par>
                                <p:cTn id="87" presetID="1" presetClass="entr" presetSubtype="0" fill="hold" nodeType="withEffect">
                                  <p:stCondLst>
                                    <p:cond delay="1600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xit" presetSubtype="0" fill="hold" nodeType="withEffect">
                                  <p:stCondLst>
                                    <p:cond delay="20000"/>
                                  </p:stCondLst>
                                  <p:childTnLst>
                                    <p:set>
                                      <p:cBhvr>
                                        <p:cTn id="90" dur="1" fill="hold">
                                          <p:stCondLst>
                                            <p:cond delay="0"/>
                                          </p:stCondLst>
                                        </p:cTn>
                                        <p:tgtEl>
                                          <p:spTgt spid="96"/>
                                        </p:tgtEl>
                                        <p:attrNameLst>
                                          <p:attrName>style.visibility</p:attrName>
                                        </p:attrNameLst>
                                      </p:cBhvr>
                                      <p:to>
                                        <p:strVal val="hidden"/>
                                      </p:to>
                                    </p:set>
                                  </p:childTnLst>
                                </p:cTn>
                              </p:par>
                              <p:par>
                                <p:cTn id="91" presetID="1" presetClass="entr" presetSubtype="0" fill="hold" nodeType="withEffect">
                                  <p:stCondLst>
                                    <p:cond delay="20000"/>
                                  </p:stCondLst>
                                  <p:childTnLst>
                                    <p:set>
                                      <p:cBhvr>
                                        <p:cTn id="92" dur="1" fill="hold">
                                          <p:stCondLst>
                                            <p:cond delay="0"/>
                                          </p:stCondLst>
                                        </p:cTn>
                                        <p:tgtEl>
                                          <p:spTgt spid="25"/>
                                        </p:tgtEl>
                                        <p:attrNameLst>
                                          <p:attrName>style.visibility</p:attrName>
                                        </p:attrNameLst>
                                      </p:cBhvr>
                                      <p:to>
                                        <p:strVal val="visible"/>
                                      </p:to>
                                    </p:set>
                                  </p:childTnLst>
                                </p:cTn>
                              </p:par>
                              <p:par>
                                <p:cTn id="93" presetID="1" presetClass="exit" presetSubtype="0" fill="hold" nodeType="withEffect">
                                  <p:stCondLst>
                                    <p:cond delay="24000"/>
                                  </p:stCondLst>
                                  <p:childTnLst>
                                    <p:set>
                                      <p:cBhvr>
                                        <p:cTn id="94" dur="1" fill="hold">
                                          <p:stCondLst>
                                            <p:cond delay="0"/>
                                          </p:stCondLst>
                                        </p:cTn>
                                        <p:tgtEl>
                                          <p:spTgt spid="25"/>
                                        </p:tgtEl>
                                        <p:attrNameLst>
                                          <p:attrName>style.visibility</p:attrName>
                                        </p:attrNameLst>
                                      </p:cBhvr>
                                      <p:to>
                                        <p:strVal val="hidden"/>
                                      </p:to>
                                    </p:set>
                                  </p:childTnLst>
                                </p:cTn>
                              </p:par>
                              <p:par>
                                <p:cTn id="95" presetID="1" presetClass="entr" presetSubtype="0" fill="hold" nodeType="withEffect">
                                  <p:stCondLst>
                                    <p:cond delay="24000"/>
                                  </p:stCondLst>
                                  <p:childTnLst>
                                    <p:set>
                                      <p:cBhvr>
                                        <p:cTn id="96" dur="1" fill="hold">
                                          <p:stCondLst>
                                            <p:cond delay="0"/>
                                          </p:stCondLst>
                                        </p:cTn>
                                        <p:tgtEl>
                                          <p:spTgt spid="31"/>
                                        </p:tgtEl>
                                        <p:attrNameLst>
                                          <p:attrName>style.visibility</p:attrName>
                                        </p:attrNameLst>
                                      </p:cBhvr>
                                      <p:to>
                                        <p:strVal val="visible"/>
                                      </p:to>
                                    </p:set>
                                  </p:childTnLst>
                                </p:cTn>
                              </p:par>
                              <p:par>
                                <p:cTn id="97" presetID="1" presetClass="exit" presetSubtype="0" fill="hold" nodeType="withEffect">
                                  <p:stCondLst>
                                    <p:cond delay="28000"/>
                                  </p:stCondLst>
                                  <p:childTnLst>
                                    <p:set>
                                      <p:cBhvr>
                                        <p:cTn id="98" dur="1" fill="hold">
                                          <p:stCondLst>
                                            <p:cond delay="0"/>
                                          </p:stCondLst>
                                        </p:cTn>
                                        <p:tgtEl>
                                          <p:spTgt spid="31"/>
                                        </p:tgtEl>
                                        <p:attrNameLst>
                                          <p:attrName>style.visibility</p:attrName>
                                        </p:attrNameLst>
                                      </p:cBhvr>
                                      <p:to>
                                        <p:strVal val="hidden"/>
                                      </p:to>
                                    </p:set>
                                  </p:childTnLst>
                                </p:cTn>
                              </p:par>
                              <p:par>
                                <p:cTn id="99" presetID="1" presetClass="entr" presetSubtype="0" fill="hold" nodeType="withEffect">
                                  <p:stCondLst>
                                    <p:cond delay="2800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xit" presetSubtype="0" fill="hold" nodeType="withEffect">
                                  <p:stCondLst>
                                    <p:cond delay="32000"/>
                                  </p:stCondLst>
                                  <p:childTnLst>
                                    <p:set>
                                      <p:cBhvr>
                                        <p:cTn id="102" dur="1" fill="hold">
                                          <p:stCondLst>
                                            <p:cond delay="0"/>
                                          </p:stCondLst>
                                        </p:cTn>
                                        <p:tgtEl>
                                          <p:spTgt spid="43"/>
                                        </p:tgtEl>
                                        <p:attrNameLst>
                                          <p:attrName>style.visibility</p:attrName>
                                        </p:attrNameLst>
                                      </p:cBhvr>
                                      <p:to>
                                        <p:strVal val="hidden"/>
                                      </p:to>
                                    </p:set>
                                  </p:childTnLst>
                                </p:cTn>
                              </p:par>
                              <p:par>
                                <p:cTn id="103" presetID="1" presetClass="entr" presetSubtype="0" fill="hold" nodeType="withEffect">
                                  <p:stCondLst>
                                    <p:cond delay="32000"/>
                                  </p:stCondLst>
                                  <p:childTnLst>
                                    <p:set>
                                      <p:cBhvr>
                                        <p:cTn id="104" dur="1" fill="hold">
                                          <p:stCondLst>
                                            <p:cond delay="0"/>
                                          </p:stCondLst>
                                        </p:cTn>
                                        <p:tgtEl>
                                          <p:spTgt spid="84"/>
                                        </p:tgtEl>
                                        <p:attrNameLst>
                                          <p:attrName>style.visibility</p:attrName>
                                        </p:attrNameLst>
                                      </p:cBhvr>
                                      <p:to>
                                        <p:strVal val="visible"/>
                                      </p:to>
                                    </p:set>
                                  </p:childTnLst>
                                </p:cTn>
                              </p:par>
                              <p:par>
                                <p:cTn id="105" presetID="1" presetClass="exit" presetSubtype="0" fill="hold" nodeType="withEffect">
                                  <p:stCondLst>
                                    <p:cond delay="36000"/>
                                  </p:stCondLst>
                                  <p:childTnLst>
                                    <p:set>
                                      <p:cBhvr>
                                        <p:cTn id="106" dur="1" fill="hold">
                                          <p:stCondLst>
                                            <p:cond delay="0"/>
                                          </p:stCondLst>
                                        </p:cTn>
                                        <p:tgtEl>
                                          <p:spTgt spid="84"/>
                                        </p:tgtEl>
                                        <p:attrNameLst>
                                          <p:attrName>style.visibility</p:attrName>
                                        </p:attrNameLst>
                                      </p:cBhvr>
                                      <p:to>
                                        <p:strVal val="hidden"/>
                                      </p:to>
                                    </p:set>
                                  </p:childTnLst>
                                </p:cTn>
                              </p:par>
                              <p:par>
                                <p:cTn id="107" presetID="1" presetClass="entr" presetSubtype="0" fill="hold" nodeType="withEffect">
                                  <p:stCondLst>
                                    <p:cond delay="3600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xit" presetSubtype="0" fill="hold" nodeType="withEffect">
                                  <p:stCondLst>
                                    <p:cond delay="40000"/>
                                  </p:stCondLst>
                                  <p:childTnLst>
                                    <p:set>
                                      <p:cBhvr>
                                        <p:cTn id="110"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a:extLst>
              <a:ext uri="{FF2B5EF4-FFF2-40B4-BE49-F238E27FC236}">
                <a16:creationId xmlns:a16="http://schemas.microsoft.com/office/drawing/2014/main" id="{FAFB8424-8742-06C8-7A1D-6C7C06AEF1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5988" y="911163"/>
            <a:ext cx="8091643" cy="5110678"/>
          </a:xfrm>
          <a:prstGeom prst="rect">
            <a:avLst/>
          </a:prstGeom>
        </p:spPr>
      </p:pic>
      <p:pic>
        <p:nvPicPr>
          <p:cNvPr id="7" name="Obrázok 6">
            <a:extLst>
              <a:ext uri="{FF2B5EF4-FFF2-40B4-BE49-F238E27FC236}">
                <a16:creationId xmlns:a16="http://schemas.microsoft.com/office/drawing/2014/main" id="{8B1A9F5F-FDA6-41DA-3974-4EA91E633E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988" y="911179"/>
            <a:ext cx="8091642" cy="5110620"/>
          </a:xfrm>
          <a:prstGeom prst="rect">
            <a:avLst/>
          </a:prstGeom>
        </p:spPr>
      </p:pic>
      <p:sp>
        <p:nvSpPr>
          <p:cNvPr id="2" name="Obdĺžnik 1">
            <a:extLst>
              <a:ext uri="{FF2B5EF4-FFF2-40B4-BE49-F238E27FC236}">
                <a16:creationId xmlns:a16="http://schemas.microsoft.com/office/drawing/2014/main" id="{D9158A00-D39C-A365-73C6-6617A04987DD}"/>
              </a:ext>
            </a:extLst>
          </p:cNvPr>
          <p:cNvSpPr/>
          <p:nvPr/>
        </p:nvSpPr>
        <p:spPr>
          <a:xfrm>
            <a:off x="0" y="6222715"/>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14</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7" y="291373"/>
            <a:ext cx="3368963"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RESULTS </a:t>
            </a:r>
            <a:endParaRPr lang="sk-SK" sz="3200" b="1" spc="100" dirty="0">
              <a:cs typeface="Poppins" panose="00000500000000000000" pitchFamily="2" charset="-18"/>
            </a:endParaRPr>
          </a:p>
        </p:txBody>
      </p:sp>
      <p:sp>
        <p:nvSpPr>
          <p:cNvPr id="14" name="BlokTextu 13">
            <a:extLst>
              <a:ext uri="{FF2B5EF4-FFF2-40B4-BE49-F238E27FC236}">
                <a16:creationId xmlns:a16="http://schemas.microsoft.com/office/drawing/2014/main" id="{B6C6A3E4-64FF-BA50-D63B-A05FF23BCDE6}"/>
              </a:ext>
            </a:extLst>
          </p:cNvPr>
          <p:cNvSpPr txBox="1"/>
          <p:nvPr/>
        </p:nvSpPr>
        <p:spPr>
          <a:xfrm>
            <a:off x="7956237" y="974623"/>
            <a:ext cx="3983900" cy="338554"/>
          </a:xfrm>
          <a:prstGeom prst="rect">
            <a:avLst/>
          </a:prstGeom>
          <a:noFill/>
          <a:ln>
            <a:solidFill>
              <a:srgbClr val="2484B0"/>
            </a:solidFill>
          </a:ln>
        </p:spPr>
        <p:txBody>
          <a:bodyPr wrap="square">
            <a:spAutoFit/>
          </a:bodyPr>
          <a:lstStyle/>
          <a:p>
            <a:pPr algn="ctr"/>
            <a:r>
              <a:rPr lang="en-US" sz="1600" dirty="0">
                <a:cs typeface="Poppins" panose="00000500000000000000" pitchFamily="2" charset="-18"/>
              </a:rPr>
              <a:t>increased number of agricultural plots</a:t>
            </a:r>
            <a:endParaRPr lang="sk-SK" sz="1400" dirty="0">
              <a:cs typeface="Poppins" panose="00000500000000000000" pitchFamily="2" charset="-18"/>
            </a:endParaRPr>
          </a:p>
        </p:txBody>
      </p:sp>
      <p:sp>
        <p:nvSpPr>
          <p:cNvPr id="16" name="BlokTextu 15">
            <a:extLst>
              <a:ext uri="{FF2B5EF4-FFF2-40B4-BE49-F238E27FC236}">
                <a16:creationId xmlns:a16="http://schemas.microsoft.com/office/drawing/2014/main" id="{FB427272-F83F-6D17-B263-58E64DA70607}"/>
              </a:ext>
            </a:extLst>
          </p:cNvPr>
          <p:cNvSpPr txBox="1"/>
          <p:nvPr/>
        </p:nvSpPr>
        <p:spPr>
          <a:xfrm>
            <a:off x="3738213" y="375577"/>
            <a:ext cx="4715574" cy="461665"/>
          </a:xfrm>
          <a:prstGeom prst="rect">
            <a:avLst/>
          </a:prstGeom>
          <a:noFill/>
        </p:spPr>
        <p:txBody>
          <a:bodyPr wrap="square">
            <a:spAutoFit/>
          </a:bodyPr>
          <a:lstStyle/>
          <a:p>
            <a:pPr algn="ctr"/>
            <a:r>
              <a:rPr lang="sk-SK" sz="2400" b="1" u="sng" spc="100" dirty="0">
                <a:cs typeface="Poppins" panose="00000500000000000000" pitchFamily="2" charset="-18"/>
              </a:rPr>
              <a:t>PEZINOK</a:t>
            </a:r>
            <a:endParaRPr lang="sk-SK" sz="2400" u="sng" dirty="0"/>
          </a:p>
        </p:txBody>
      </p:sp>
      <p:sp>
        <p:nvSpPr>
          <p:cNvPr id="17" name="BlokTextu 16">
            <a:extLst>
              <a:ext uri="{FF2B5EF4-FFF2-40B4-BE49-F238E27FC236}">
                <a16:creationId xmlns:a16="http://schemas.microsoft.com/office/drawing/2014/main" id="{3E62B7A1-CE02-6AEA-08C3-1543AE043D01}"/>
              </a:ext>
            </a:extLst>
          </p:cNvPr>
          <p:cNvSpPr txBox="1"/>
          <p:nvPr/>
        </p:nvSpPr>
        <p:spPr>
          <a:xfrm>
            <a:off x="7956237" y="1919587"/>
            <a:ext cx="3983900" cy="338554"/>
          </a:xfrm>
          <a:prstGeom prst="rect">
            <a:avLst/>
          </a:prstGeom>
          <a:noFill/>
          <a:ln>
            <a:solidFill>
              <a:srgbClr val="2484B0"/>
            </a:solidFill>
          </a:ln>
        </p:spPr>
        <p:txBody>
          <a:bodyPr wrap="square">
            <a:spAutoFit/>
          </a:bodyPr>
          <a:lstStyle/>
          <a:p>
            <a:pPr algn="ctr"/>
            <a:r>
              <a:rPr lang="sk-SK" sz="1600" dirty="0" err="1">
                <a:cs typeface="Poppins" panose="00000500000000000000" pitchFamily="2" charset="-18"/>
              </a:rPr>
              <a:t>increased</a:t>
            </a:r>
            <a:r>
              <a:rPr lang="sk-SK" sz="1600" dirty="0">
                <a:cs typeface="Poppins" panose="00000500000000000000" pitchFamily="2" charset="-18"/>
              </a:rPr>
              <a:t> </a:t>
            </a:r>
            <a:r>
              <a:rPr lang="sk-SK" sz="1600" dirty="0" err="1">
                <a:cs typeface="Poppins" panose="00000500000000000000" pitchFamily="2" charset="-18"/>
              </a:rPr>
              <a:t>accessibility</a:t>
            </a:r>
            <a:r>
              <a:rPr lang="sk-SK" sz="1600" dirty="0">
                <a:cs typeface="Poppins" panose="00000500000000000000" pitchFamily="2" charset="-18"/>
              </a:rPr>
              <a:t> of </a:t>
            </a:r>
            <a:r>
              <a:rPr lang="sk-SK" sz="1600" dirty="0" err="1">
                <a:cs typeface="Poppins" panose="00000500000000000000" pitchFamily="2" charset="-18"/>
              </a:rPr>
              <a:t>parcels</a:t>
            </a:r>
            <a:endParaRPr lang="sk-SK" sz="1600" dirty="0">
              <a:cs typeface="Poppins" panose="00000500000000000000" pitchFamily="2" charset="-18"/>
            </a:endParaRPr>
          </a:p>
        </p:txBody>
      </p:sp>
      <p:sp>
        <p:nvSpPr>
          <p:cNvPr id="18" name="BlokTextu 17">
            <a:extLst>
              <a:ext uri="{FF2B5EF4-FFF2-40B4-BE49-F238E27FC236}">
                <a16:creationId xmlns:a16="http://schemas.microsoft.com/office/drawing/2014/main" id="{13469FFB-E496-8630-CF09-22C1CB20595E}"/>
              </a:ext>
            </a:extLst>
          </p:cNvPr>
          <p:cNvSpPr txBox="1"/>
          <p:nvPr/>
        </p:nvSpPr>
        <p:spPr>
          <a:xfrm>
            <a:off x="7956237" y="2864551"/>
            <a:ext cx="3983900" cy="584775"/>
          </a:xfrm>
          <a:prstGeom prst="rect">
            <a:avLst/>
          </a:prstGeom>
          <a:noFill/>
          <a:ln>
            <a:solidFill>
              <a:srgbClr val="2484B0"/>
            </a:solidFill>
          </a:ln>
        </p:spPr>
        <p:txBody>
          <a:bodyPr wrap="square">
            <a:spAutoFit/>
          </a:bodyPr>
          <a:lstStyle/>
          <a:p>
            <a:pPr algn="ctr"/>
            <a:r>
              <a:rPr lang="en-US" sz="1600" dirty="0">
                <a:cs typeface="Poppins" panose="00000500000000000000" pitchFamily="2" charset="-18"/>
              </a:rPr>
              <a:t>extensive abandonment of vineyards and arable land </a:t>
            </a:r>
            <a:endParaRPr lang="sk-SK" sz="1600" dirty="0">
              <a:cs typeface="Poppins" panose="00000500000000000000" pitchFamily="2" charset="-18"/>
            </a:endParaRPr>
          </a:p>
        </p:txBody>
      </p:sp>
      <p:sp>
        <p:nvSpPr>
          <p:cNvPr id="19" name="BlokTextu 18">
            <a:extLst>
              <a:ext uri="{FF2B5EF4-FFF2-40B4-BE49-F238E27FC236}">
                <a16:creationId xmlns:a16="http://schemas.microsoft.com/office/drawing/2014/main" id="{5231EED4-CC93-BE74-9A32-B7E3B8FB3EA4}"/>
              </a:ext>
            </a:extLst>
          </p:cNvPr>
          <p:cNvSpPr txBox="1"/>
          <p:nvPr/>
        </p:nvSpPr>
        <p:spPr>
          <a:xfrm>
            <a:off x="7956237" y="4040348"/>
            <a:ext cx="3983900" cy="338554"/>
          </a:xfrm>
          <a:prstGeom prst="rect">
            <a:avLst/>
          </a:prstGeom>
          <a:noFill/>
          <a:ln>
            <a:solidFill>
              <a:srgbClr val="2484B0"/>
            </a:solidFill>
          </a:ln>
        </p:spPr>
        <p:txBody>
          <a:bodyPr wrap="square">
            <a:spAutoFit/>
          </a:bodyPr>
          <a:lstStyle/>
          <a:p>
            <a:pPr algn="ctr"/>
            <a:r>
              <a:rPr lang="en-US" sz="1600" dirty="0">
                <a:cs typeface="Poppins" panose="00000500000000000000" pitchFamily="2" charset="-18"/>
              </a:rPr>
              <a:t>increase in the development rate</a:t>
            </a:r>
          </a:p>
        </p:txBody>
      </p:sp>
      <p:sp>
        <p:nvSpPr>
          <p:cNvPr id="47" name="BlokTextu 46">
            <a:extLst>
              <a:ext uri="{FF2B5EF4-FFF2-40B4-BE49-F238E27FC236}">
                <a16:creationId xmlns:a16="http://schemas.microsoft.com/office/drawing/2014/main" id="{12342A70-CB70-E866-E722-A90EB08EF780}"/>
              </a:ext>
            </a:extLst>
          </p:cNvPr>
          <p:cNvSpPr txBox="1"/>
          <p:nvPr/>
        </p:nvSpPr>
        <p:spPr>
          <a:xfrm>
            <a:off x="7956237" y="4985313"/>
            <a:ext cx="3983900" cy="338554"/>
          </a:xfrm>
          <a:prstGeom prst="rect">
            <a:avLst/>
          </a:prstGeom>
          <a:noFill/>
          <a:ln>
            <a:solidFill>
              <a:srgbClr val="2484B0"/>
            </a:solidFill>
          </a:ln>
        </p:spPr>
        <p:txBody>
          <a:bodyPr wrap="square">
            <a:spAutoFit/>
          </a:bodyPr>
          <a:lstStyle/>
          <a:p>
            <a:pPr algn="ctr"/>
            <a:r>
              <a:rPr lang="sk-SK" sz="1600" dirty="0" err="1">
                <a:cs typeface="Poppins" panose="00000500000000000000" pitchFamily="2" charset="-18"/>
              </a:rPr>
              <a:t>increase</a:t>
            </a:r>
            <a:r>
              <a:rPr lang="sk-SK" sz="1600" dirty="0">
                <a:cs typeface="Poppins" panose="00000500000000000000" pitchFamily="2" charset="-18"/>
              </a:rPr>
              <a:t> in </a:t>
            </a:r>
            <a:r>
              <a:rPr lang="sk-SK" sz="1600" dirty="0" err="1">
                <a:cs typeface="Poppins" panose="00000500000000000000" pitchFamily="2" charset="-18"/>
              </a:rPr>
              <a:t>woody</a:t>
            </a:r>
            <a:r>
              <a:rPr lang="sk-SK" sz="1600" dirty="0">
                <a:cs typeface="Poppins" panose="00000500000000000000" pitchFamily="2" charset="-18"/>
              </a:rPr>
              <a:t> </a:t>
            </a:r>
            <a:r>
              <a:rPr lang="sk-SK" sz="1600" dirty="0" err="1">
                <a:cs typeface="Poppins" panose="00000500000000000000" pitchFamily="2" charset="-18"/>
              </a:rPr>
              <a:t>vegetation</a:t>
            </a:r>
            <a:endParaRPr lang="en-US" sz="1400" b="1" dirty="0">
              <a:solidFill>
                <a:srgbClr val="2484B0"/>
              </a:solidFill>
              <a:cs typeface="Poppins" panose="00000500000000000000" pitchFamily="2" charset="-18"/>
            </a:endParaRPr>
          </a:p>
        </p:txBody>
      </p:sp>
      <p:pic>
        <p:nvPicPr>
          <p:cNvPr id="20" name="Obrázok 19">
            <a:extLst>
              <a:ext uri="{FF2B5EF4-FFF2-40B4-BE49-F238E27FC236}">
                <a16:creationId xmlns:a16="http://schemas.microsoft.com/office/drawing/2014/main" id="{A3CF96B6-EE49-CC44-5E2E-C8350139DF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81700" y="5577749"/>
            <a:ext cx="2946400" cy="610345"/>
          </a:xfrm>
          <a:prstGeom prst="rect">
            <a:avLst/>
          </a:prstGeom>
        </p:spPr>
      </p:pic>
      <p:sp>
        <p:nvSpPr>
          <p:cNvPr id="21" name="Obdĺžnik 20">
            <a:extLst>
              <a:ext uri="{FF2B5EF4-FFF2-40B4-BE49-F238E27FC236}">
                <a16:creationId xmlns:a16="http://schemas.microsoft.com/office/drawing/2014/main" id="{9D5260F7-B169-50E5-BB29-B2C71662ECC2}"/>
              </a:ext>
            </a:extLst>
          </p:cNvPr>
          <p:cNvSpPr/>
          <p:nvPr/>
        </p:nvSpPr>
        <p:spPr>
          <a:xfrm>
            <a:off x="812800" y="4051300"/>
            <a:ext cx="3171100" cy="1600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2000"/>
          </a:p>
        </p:txBody>
      </p:sp>
      <p:pic>
        <p:nvPicPr>
          <p:cNvPr id="66" name="Obrázok 65">
            <a:extLst>
              <a:ext uri="{FF2B5EF4-FFF2-40B4-BE49-F238E27FC236}">
                <a16:creationId xmlns:a16="http://schemas.microsoft.com/office/drawing/2014/main" id="{91B14FF3-531C-B81B-4B94-0B4005B2C40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2961874"/>
            <a:ext cx="4451350" cy="3260800"/>
          </a:xfrm>
          <a:prstGeom prst="rect">
            <a:avLst/>
          </a:prstGeom>
        </p:spPr>
      </p:pic>
      <p:cxnSp>
        <p:nvCxnSpPr>
          <p:cNvPr id="22" name="Rovná spojovacia šípka 21">
            <a:extLst>
              <a:ext uri="{FF2B5EF4-FFF2-40B4-BE49-F238E27FC236}">
                <a16:creationId xmlns:a16="http://schemas.microsoft.com/office/drawing/2014/main" id="{2B7E6EAB-8A50-A8FA-A0E7-5A3194B92252}"/>
              </a:ext>
            </a:extLst>
          </p:cNvPr>
          <p:cNvCxnSpPr>
            <a:cxnSpLocks/>
          </p:cNvCxnSpPr>
          <p:nvPr/>
        </p:nvCxnSpPr>
        <p:spPr>
          <a:xfrm flipH="1">
            <a:off x="6864350" y="1182451"/>
            <a:ext cx="1091887" cy="3300649"/>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ovná spojovacia šípka 24">
            <a:extLst>
              <a:ext uri="{FF2B5EF4-FFF2-40B4-BE49-F238E27FC236}">
                <a16:creationId xmlns:a16="http://schemas.microsoft.com/office/drawing/2014/main" id="{90F4043B-060A-5750-1FF4-2644B9E90232}"/>
              </a:ext>
            </a:extLst>
          </p:cNvPr>
          <p:cNvCxnSpPr>
            <a:cxnSpLocks/>
          </p:cNvCxnSpPr>
          <p:nvPr/>
        </p:nvCxnSpPr>
        <p:spPr>
          <a:xfrm flipH="1">
            <a:off x="6096000" y="2095500"/>
            <a:ext cx="1860237" cy="2889813"/>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Skupina 44">
            <a:extLst>
              <a:ext uri="{FF2B5EF4-FFF2-40B4-BE49-F238E27FC236}">
                <a16:creationId xmlns:a16="http://schemas.microsoft.com/office/drawing/2014/main" id="{628964DE-5B9C-3EDF-4F05-B636A94A0A0F}"/>
              </a:ext>
            </a:extLst>
          </p:cNvPr>
          <p:cNvGrpSpPr/>
          <p:nvPr/>
        </p:nvGrpSpPr>
        <p:grpSpPr>
          <a:xfrm>
            <a:off x="4648200" y="3141550"/>
            <a:ext cx="3308037" cy="1087550"/>
            <a:chOff x="4648200" y="3141550"/>
            <a:chExt cx="3308037" cy="1087550"/>
          </a:xfrm>
        </p:grpSpPr>
        <p:cxnSp>
          <p:nvCxnSpPr>
            <p:cNvPr id="28" name="Rovná spojovacia šípka 27">
              <a:extLst>
                <a:ext uri="{FF2B5EF4-FFF2-40B4-BE49-F238E27FC236}">
                  <a16:creationId xmlns:a16="http://schemas.microsoft.com/office/drawing/2014/main" id="{8176175D-19B1-175C-D801-0B108D010090}"/>
                </a:ext>
              </a:extLst>
            </p:cNvPr>
            <p:cNvCxnSpPr>
              <a:cxnSpLocks/>
              <a:stCxn id="18" idx="1"/>
            </p:cNvCxnSpPr>
            <p:nvPr/>
          </p:nvCxnSpPr>
          <p:spPr>
            <a:xfrm flipH="1">
              <a:off x="4648200" y="3156939"/>
              <a:ext cx="3308037" cy="282513"/>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ovná spojovacia šípka 30">
              <a:extLst>
                <a:ext uri="{FF2B5EF4-FFF2-40B4-BE49-F238E27FC236}">
                  <a16:creationId xmlns:a16="http://schemas.microsoft.com/office/drawing/2014/main" id="{6808E112-B3E7-4047-FE9D-541E0E27894C}"/>
                </a:ext>
              </a:extLst>
            </p:cNvPr>
            <p:cNvCxnSpPr>
              <a:cxnSpLocks/>
            </p:cNvCxnSpPr>
            <p:nvPr/>
          </p:nvCxnSpPr>
          <p:spPr>
            <a:xfrm flipH="1">
              <a:off x="4813300" y="3141550"/>
              <a:ext cx="3142937" cy="1087550"/>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Skupina 45">
            <a:extLst>
              <a:ext uri="{FF2B5EF4-FFF2-40B4-BE49-F238E27FC236}">
                <a16:creationId xmlns:a16="http://schemas.microsoft.com/office/drawing/2014/main" id="{0D5FC44D-53B7-F867-A5D8-7C077DCD28A2}"/>
              </a:ext>
            </a:extLst>
          </p:cNvPr>
          <p:cNvGrpSpPr/>
          <p:nvPr/>
        </p:nvGrpSpPr>
        <p:grpSpPr>
          <a:xfrm>
            <a:off x="4953000" y="3141550"/>
            <a:ext cx="3003237" cy="1391122"/>
            <a:chOff x="4953000" y="3141550"/>
            <a:chExt cx="3003237" cy="1391122"/>
          </a:xfrm>
        </p:grpSpPr>
        <p:cxnSp>
          <p:nvCxnSpPr>
            <p:cNvPr id="35" name="Rovná spojovacia šípka 34">
              <a:extLst>
                <a:ext uri="{FF2B5EF4-FFF2-40B4-BE49-F238E27FC236}">
                  <a16:creationId xmlns:a16="http://schemas.microsoft.com/office/drawing/2014/main" id="{1E46F238-9455-C32E-FE43-9CE56D189F35}"/>
                </a:ext>
              </a:extLst>
            </p:cNvPr>
            <p:cNvCxnSpPr>
              <a:cxnSpLocks/>
            </p:cNvCxnSpPr>
            <p:nvPr/>
          </p:nvCxnSpPr>
          <p:spPr>
            <a:xfrm flipH="1">
              <a:off x="4953000" y="4194353"/>
              <a:ext cx="3003237" cy="338319"/>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ovná spojovacia šípka 37">
              <a:extLst>
                <a:ext uri="{FF2B5EF4-FFF2-40B4-BE49-F238E27FC236}">
                  <a16:creationId xmlns:a16="http://schemas.microsoft.com/office/drawing/2014/main" id="{9D74760C-8B37-616E-38FE-4F0FDC8935B2}"/>
                </a:ext>
              </a:extLst>
            </p:cNvPr>
            <p:cNvCxnSpPr>
              <a:cxnSpLocks/>
            </p:cNvCxnSpPr>
            <p:nvPr/>
          </p:nvCxnSpPr>
          <p:spPr>
            <a:xfrm flipH="1" flipV="1">
              <a:off x="5537200" y="3141550"/>
              <a:ext cx="2419037" cy="1060381"/>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1" name="Rovná spojovacia šípka 40">
            <a:extLst>
              <a:ext uri="{FF2B5EF4-FFF2-40B4-BE49-F238E27FC236}">
                <a16:creationId xmlns:a16="http://schemas.microsoft.com/office/drawing/2014/main" id="{293C10F5-A7D6-2779-A089-59B8B180FF86}"/>
              </a:ext>
            </a:extLst>
          </p:cNvPr>
          <p:cNvCxnSpPr>
            <a:cxnSpLocks/>
            <a:stCxn id="47" idx="1"/>
          </p:cNvCxnSpPr>
          <p:nvPr/>
        </p:nvCxnSpPr>
        <p:spPr>
          <a:xfrm flipH="1" flipV="1">
            <a:off x="6800850" y="3603364"/>
            <a:ext cx="1155387" cy="1551226"/>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sp>
        <p:nvSpPr>
          <p:cNvPr id="44" name="Obdĺžnik 43">
            <a:extLst>
              <a:ext uri="{FF2B5EF4-FFF2-40B4-BE49-F238E27FC236}">
                <a16:creationId xmlns:a16="http://schemas.microsoft.com/office/drawing/2014/main" id="{5B6846A0-9B76-3988-4147-710419927F93}"/>
              </a:ext>
            </a:extLst>
          </p:cNvPr>
          <p:cNvSpPr/>
          <p:nvPr/>
        </p:nvSpPr>
        <p:spPr>
          <a:xfrm>
            <a:off x="174625" y="5441950"/>
            <a:ext cx="241300" cy="168275"/>
          </a:xfrm>
          <a:prstGeom prst="rect">
            <a:avLst/>
          </a:prstGeom>
          <a:solidFill>
            <a:srgbClr val="74B691"/>
          </a:solidFill>
          <a:ln>
            <a:solidFill>
              <a:srgbClr val="74B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2000"/>
          </a:p>
        </p:txBody>
      </p:sp>
    </p:spTree>
    <p:extLst>
      <p:ext uri="{BB962C8B-B14F-4D97-AF65-F5344CB8AC3E}">
        <p14:creationId xmlns:p14="http://schemas.microsoft.com/office/powerpoint/2010/main" val="31231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nodeType="withEffect">
                                  <p:stCondLst>
                                    <p:cond delay="200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3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400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50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600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700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nodeType="withEffect">
                                  <p:stCondLst>
                                    <p:cond delay="800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100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nodeType="withEffect">
                                  <p:stCondLst>
                                    <p:cond delay="1200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1400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1600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1800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xit" presetSubtype="0" fill="hold" nodeType="withEffect">
                                  <p:stCondLst>
                                    <p:cond delay="2000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nodeType="withEffect">
                                  <p:stCondLst>
                                    <p:cond delay="2200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xit" presetSubtype="0" fill="hold" nodeType="withEffect">
                                  <p:stCondLst>
                                    <p:cond delay="2300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ntr" presetSubtype="0" fill="hold" nodeType="withEffect">
                                  <p:stCondLst>
                                    <p:cond delay="2400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xit" presetSubtype="0" fill="hold" nodeType="withEffect">
                                  <p:stCondLst>
                                    <p:cond delay="2500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ntr" presetSubtype="0" fill="hold" nodeType="withEffect">
                                  <p:stCondLst>
                                    <p:cond delay="2700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xit" presetSubtype="0" fill="hold" nodeType="withEffect">
                                  <p:stCondLst>
                                    <p:cond delay="2900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ntr" presetSubtype="0" fill="hold" nodeType="withEffect">
                                  <p:stCondLst>
                                    <p:cond delay="3100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xit" presetSubtype="0" fill="hold" nodeType="withEffect">
                                  <p:stCondLst>
                                    <p:cond delay="3300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nodeType="withEffect">
                                  <p:stCondLst>
                                    <p:cond delay="3400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xit" presetSubtype="0" fill="hold" nodeType="withEffect">
                                  <p:stCondLst>
                                    <p:cond delay="3500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ntr" presetSubtype="0" fill="hold" nodeType="withEffect">
                                  <p:stCondLst>
                                    <p:cond delay="3600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xit" presetSubtype="0" fill="hold" nodeType="withEffect">
                                  <p:stCondLst>
                                    <p:cond delay="38000"/>
                                  </p:stCondLst>
                                  <p:childTnLst>
                                    <p:set>
                                      <p:cBhvr>
                                        <p:cTn id="58" dur="1" fill="hold">
                                          <p:stCondLst>
                                            <p:cond delay="0"/>
                                          </p:stCondLst>
                                        </p:cTn>
                                        <p:tgtEl>
                                          <p:spTgt spid="7"/>
                                        </p:tgtEl>
                                        <p:attrNameLst>
                                          <p:attrName>style.visibility</p:attrName>
                                        </p:attrNameLst>
                                      </p:cBhvr>
                                      <p:to>
                                        <p:strVal val="hidden"/>
                                      </p:to>
                                    </p:set>
                                  </p:childTnLst>
                                </p:cTn>
                              </p:par>
                              <p:par>
                                <p:cTn id="59" presetID="1" presetClass="entr" presetSubtype="0" fill="hold" nodeType="withEffect">
                                  <p:stCondLst>
                                    <p:cond delay="4000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xit" presetSubtype="0" fill="hold" nodeType="withEffect">
                                  <p:stCondLst>
                                    <p:cond delay="4200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ntr" presetSubtype="0" fill="hold" nodeType="withEffect">
                                  <p:stCondLst>
                                    <p:cond delay="4400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xit" presetSubtype="0" fill="hold" nodeType="withEffect">
                                  <p:stCondLst>
                                    <p:cond delay="46000"/>
                                  </p:stCondLst>
                                  <p:childTnLst>
                                    <p:set>
                                      <p:cBhvr>
                                        <p:cTn id="66" dur="1" fill="hold">
                                          <p:stCondLst>
                                            <p:cond delay="0"/>
                                          </p:stCondLst>
                                        </p:cTn>
                                        <p:tgtEl>
                                          <p:spTgt spid="7"/>
                                        </p:tgtEl>
                                        <p:attrNameLst>
                                          <p:attrName>style.visibility</p:attrName>
                                        </p:attrNameLst>
                                      </p:cBhvr>
                                      <p:to>
                                        <p:strVal val="hidden"/>
                                      </p:to>
                                    </p:set>
                                  </p:childTnLst>
                                </p:cTn>
                              </p:par>
                              <p:par>
                                <p:cTn id="67" presetID="1" presetClass="entr" presetSubtype="0" fill="hold" nodeType="withEffect">
                                  <p:stCondLst>
                                    <p:cond delay="4800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xit" presetSubtype="0" fill="hold" nodeType="withEffect">
                                  <p:stCondLst>
                                    <p:cond delay="5000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nodeType="withEffect">
                                  <p:stCondLst>
                                    <p:cond delay="4000"/>
                                  </p:stCondLst>
                                  <p:childTnLst>
                                    <p:set>
                                      <p:cBhvr>
                                        <p:cTn id="72" dur="1" fill="hold">
                                          <p:stCondLst>
                                            <p:cond delay="0"/>
                                          </p:stCondLst>
                                        </p:cTn>
                                        <p:tgtEl>
                                          <p:spTgt spid="22"/>
                                        </p:tgtEl>
                                        <p:attrNameLst>
                                          <p:attrName>style.visibility</p:attrName>
                                        </p:attrNameLst>
                                      </p:cBhvr>
                                      <p:to>
                                        <p:strVal val="hidden"/>
                                      </p:to>
                                    </p:set>
                                  </p:childTnLst>
                                </p:cTn>
                              </p:par>
                              <p:par>
                                <p:cTn id="73" presetID="1" presetClass="entr" presetSubtype="0" fill="hold" nodeType="withEffect">
                                  <p:stCondLst>
                                    <p:cond delay="4000"/>
                                  </p:stCondLst>
                                  <p:childTnLst>
                                    <p:set>
                                      <p:cBhvr>
                                        <p:cTn id="74" dur="1" fill="hold">
                                          <p:stCondLst>
                                            <p:cond delay="0"/>
                                          </p:stCondLst>
                                        </p:cTn>
                                        <p:tgtEl>
                                          <p:spTgt spid="25"/>
                                        </p:tgtEl>
                                        <p:attrNameLst>
                                          <p:attrName>style.visibility</p:attrName>
                                        </p:attrNameLst>
                                      </p:cBhvr>
                                      <p:to>
                                        <p:strVal val="visible"/>
                                      </p:to>
                                    </p:set>
                                  </p:childTnLst>
                                </p:cTn>
                              </p:par>
                              <p:par>
                                <p:cTn id="75" presetID="1" presetClass="exit" presetSubtype="0" fill="hold" nodeType="withEffect">
                                  <p:stCondLst>
                                    <p:cond delay="8000"/>
                                  </p:stCondLst>
                                  <p:childTnLst>
                                    <p:set>
                                      <p:cBhvr>
                                        <p:cTn id="76" dur="1" fill="hold">
                                          <p:stCondLst>
                                            <p:cond delay="0"/>
                                          </p:stCondLst>
                                        </p:cTn>
                                        <p:tgtEl>
                                          <p:spTgt spid="25"/>
                                        </p:tgtEl>
                                        <p:attrNameLst>
                                          <p:attrName>style.visibility</p:attrName>
                                        </p:attrNameLst>
                                      </p:cBhvr>
                                      <p:to>
                                        <p:strVal val="hidden"/>
                                      </p:to>
                                    </p:set>
                                  </p:childTnLst>
                                </p:cTn>
                              </p:par>
                              <p:par>
                                <p:cTn id="77" presetID="1" presetClass="entr" presetSubtype="0" fill="hold" nodeType="withEffect">
                                  <p:stCondLst>
                                    <p:cond delay="8000"/>
                                  </p:stCondLst>
                                  <p:childTnLst>
                                    <p:set>
                                      <p:cBhvr>
                                        <p:cTn id="78" dur="1" fill="hold">
                                          <p:stCondLst>
                                            <p:cond delay="0"/>
                                          </p:stCondLst>
                                        </p:cTn>
                                        <p:tgtEl>
                                          <p:spTgt spid="45"/>
                                        </p:tgtEl>
                                        <p:attrNameLst>
                                          <p:attrName>style.visibility</p:attrName>
                                        </p:attrNameLst>
                                      </p:cBhvr>
                                      <p:to>
                                        <p:strVal val="visible"/>
                                      </p:to>
                                    </p:set>
                                  </p:childTnLst>
                                </p:cTn>
                              </p:par>
                              <p:par>
                                <p:cTn id="79" presetID="1" presetClass="exit" presetSubtype="0" fill="hold" nodeType="withEffect">
                                  <p:stCondLst>
                                    <p:cond delay="1200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ntr" presetSubtype="0" fill="hold" nodeType="withEffect">
                                  <p:stCondLst>
                                    <p:cond delay="1200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xit" presetSubtype="0" fill="hold" nodeType="withEffect">
                                  <p:stCondLst>
                                    <p:cond delay="16000"/>
                                  </p:stCondLst>
                                  <p:childTnLst>
                                    <p:set>
                                      <p:cBhvr>
                                        <p:cTn id="84" dur="1" fill="hold">
                                          <p:stCondLst>
                                            <p:cond delay="0"/>
                                          </p:stCondLst>
                                        </p:cTn>
                                        <p:tgtEl>
                                          <p:spTgt spid="46"/>
                                        </p:tgtEl>
                                        <p:attrNameLst>
                                          <p:attrName>style.visibility</p:attrName>
                                        </p:attrNameLst>
                                      </p:cBhvr>
                                      <p:to>
                                        <p:strVal val="hidden"/>
                                      </p:to>
                                    </p:set>
                                  </p:childTnLst>
                                </p:cTn>
                              </p:par>
                              <p:par>
                                <p:cTn id="85" presetID="1" presetClass="entr" presetSubtype="0" fill="hold" nodeType="withEffect">
                                  <p:stCondLst>
                                    <p:cond delay="1600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xit" presetSubtype="0" fill="hold" nodeType="withEffect">
                                  <p:stCondLst>
                                    <p:cond delay="20000"/>
                                  </p:stCondLst>
                                  <p:childTnLst>
                                    <p:set>
                                      <p:cBhvr>
                                        <p:cTn id="88" dur="1" fill="hold">
                                          <p:stCondLst>
                                            <p:cond delay="0"/>
                                          </p:stCondLst>
                                        </p:cTn>
                                        <p:tgtEl>
                                          <p:spTgt spid="41"/>
                                        </p:tgtEl>
                                        <p:attrNameLst>
                                          <p:attrName>style.visibility</p:attrName>
                                        </p:attrNameLst>
                                      </p:cBhvr>
                                      <p:to>
                                        <p:strVal val="hidden"/>
                                      </p:to>
                                    </p:set>
                                  </p:childTnLst>
                                </p:cTn>
                              </p:par>
                              <p:par>
                                <p:cTn id="89" presetID="1" presetClass="entr" presetSubtype="0" fill="hold" nodeType="withEffect">
                                  <p:stCondLst>
                                    <p:cond delay="2000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xit" presetSubtype="0" fill="hold" nodeType="withEffect">
                                  <p:stCondLst>
                                    <p:cond delay="2400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ntr" presetSubtype="0" fill="hold" nodeType="withEffect">
                                  <p:stCondLst>
                                    <p:cond delay="24000"/>
                                  </p:stCondLst>
                                  <p:childTnLst>
                                    <p:set>
                                      <p:cBhvr>
                                        <p:cTn id="94" dur="1" fill="hold">
                                          <p:stCondLst>
                                            <p:cond delay="0"/>
                                          </p:stCondLst>
                                        </p:cTn>
                                        <p:tgtEl>
                                          <p:spTgt spid="25"/>
                                        </p:tgtEl>
                                        <p:attrNameLst>
                                          <p:attrName>style.visibility</p:attrName>
                                        </p:attrNameLst>
                                      </p:cBhvr>
                                      <p:to>
                                        <p:strVal val="visible"/>
                                      </p:to>
                                    </p:set>
                                  </p:childTnLst>
                                </p:cTn>
                              </p:par>
                              <p:par>
                                <p:cTn id="95" presetID="1" presetClass="exit" presetSubtype="0" fill="hold" nodeType="withEffect">
                                  <p:stCondLst>
                                    <p:cond delay="28000"/>
                                  </p:stCondLst>
                                  <p:childTnLst>
                                    <p:set>
                                      <p:cBhvr>
                                        <p:cTn id="96" dur="1" fill="hold">
                                          <p:stCondLst>
                                            <p:cond delay="0"/>
                                          </p:stCondLst>
                                        </p:cTn>
                                        <p:tgtEl>
                                          <p:spTgt spid="25"/>
                                        </p:tgtEl>
                                        <p:attrNameLst>
                                          <p:attrName>style.visibility</p:attrName>
                                        </p:attrNameLst>
                                      </p:cBhvr>
                                      <p:to>
                                        <p:strVal val="hidden"/>
                                      </p:to>
                                    </p:set>
                                  </p:childTnLst>
                                </p:cTn>
                              </p:par>
                              <p:par>
                                <p:cTn id="97" presetID="1" presetClass="entr" presetSubtype="0" fill="hold" nodeType="withEffect">
                                  <p:stCondLst>
                                    <p:cond delay="28000"/>
                                  </p:stCondLst>
                                  <p:childTnLst>
                                    <p:set>
                                      <p:cBhvr>
                                        <p:cTn id="98" dur="1" fill="hold">
                                          <p:stCondLst>
                                            <p:cond delay="0"/>
                                          </p:stCondLst>
                                        </p:cTn>
                                        <p:tgtEl>
                                          <p:spTgt spid="45"/>
                                        </p:tgtEl>
                                        <p:attrNameLst>
                                          <p:attrName>style.visibility</p:attrName>
                                        </p:attrNameLst>
                                      </p:cBhvr>
                                      <p:to>
                                        <p:strVal val="visible"/>
                                      </p:to>
                                    </p:set>
                                  </p:childTnLst>
                                </p:cTn>
                              </p:par>
                              <p:par>
                                <p:cTn id="99" presetID="1" presetClass="exit" presetSubtype="0" fill="hold" nodeType="withEffect">
                                  <p:stCondLst>
                                    <p:cond delay="32000"/>
                                  </p:stCondLst>
                                  <p:childTnLst>
                                    <p:set>
                                      <p:cBhvr>
                                        <p:cTn id="100" dur="1" fill="hold">
                                          <p:stCondLst>
                                            <p:cond delay="0"/>
                                          </p:stCondLst>
                                        </p:cTn>
                                        <p:tgtEl>
                                          <p:spTgt spid="45"/>
                                        </p:tgtEl>
                                        <p:attrNameLst>
                                          <p:attrName>style.visibility</p:attrName>
                                        </p:attrNameLst>
                                      </p:cBhvr>
                                      <p:to>
                                        <p:strVal val="hidden"/>
                                      </p:to>
                                    </p:set>
                                  </p:childTnLst>
                                </p:cTn>
                              </p:par>
                              <p:par>
                                <p:cTn id="101" presetID="1" presetClass="entr" presetSubtype="0" fill="hold" nodeType="withEffect">
                                  <p:stCondLst>
                                    <p:cond delay="3200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xit" presetSubtype="0" fill="hold" nodeType="withEffect">
                                  <p:stCondLst>
                                    <p:cond delay="36000"/>
                                  </p:stCondLst>
                                  <p:childTnLst>
                                    <p:set>
                                      <p:cBhvr>
                                        <p:cTn id="104" dur="1" fill="hold">
                                          <p:stCondLst>
                                            <p:cond delay="0"/>
                                          </p:stCondLst>
                                        </p:cTn>
                                        <p:tgtEl>
                                          <p:spTgt spid="46"/>
                                        </p:tgtEl>
                                        <p:attrNameLst>
                                          <p:attrName>style.visibility</p:attrName>
                                        </p:attrNameLst>
                                      </p:cBhvr>
                                      <p:to>
                                        <p:strVal val="hidden"/>
                                      </p:to>
                                    </p:set>
                                  </p:childTnLst>
                                </p:cTn>
                              </p:par>
                              <p:par>
                                <p:cTn id="105" presetID="1" presetClass="entr" presetSubtype="0" fill="hold" nodeType="withEffect">
                                  <p:stCondLst>
                                    <p:cond delay="36000"/>
                                  </p:stCondLst>
                                  <p:childTnLst>
                                    <p:set>
                                      <p:cBhvr>
                                        <p:cTn id="106" dur="1" fill="hold">
                                          <p:stCondLst>
                                            <p:cond delay="0"/>
                                          </p:stCondLst>
                                        </p:cTn>
                                        <p:tgtEl>
                                          <p:spTgt spid="41"/>
                                        </p:tgtEl>
                                        <p:attrNameLst>
                                          <p:attrName>style.visibility</p:attrName>
                                        </p:attrNameLst>
                                      </p:cBhvr>
                                      <p:to>
                                        <p:strVal val="visible"/>
                                      </p:to>
                                    </p:set>
                                  </p:childTnLst>
                                </p:cTn>
                              </p:par>
                              <p:par>
                                <p:cTn id="107" presetID="1" presetClass="exit" presetSubtype="0" fill="hold" nodeType="withEffect">
                                  <p:stCondLst>
                                    <p:cond delay="40000"/>
                                  </p:stCondLst>
                                  <p:childTnLst>
                                    <p:set>
                                      <p:cBhvr>
                                        <p:cTn id="10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ok 10">
            <a:extLst>
              <a:ext uri="{FF2B5EF4-FFF2-40B4-BE49-F238E27FC236}">
                <a16:creationId xmlns:a16="http://schemas.microsoft.com/office/drawing/2014/main" id="{FAFB8424-8742-06C8-7A1D-6C7C06AEF12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 r="-152"/>
          <a:stretch/>
        </p:blipFill>
        <p:spPr>
          <a:xfrm>
            <a:off x="2686049" y="731511"/>
            <a:ext cx="5040000" cy="4777696"/>
          </a:xfrm>
          <a:prstGeom prst="rect">
            <a:avLst/>
          </a:prstGeom>
        </p:spPr>
      </p:pic>
      <p:pic>
        <p:nvPicPr>
          <p:cNvPr id="7" name="Obrázok 6">
            <a:extLst>
              <a:ext uri="{FF2B5EF4-FFF2-40B4-BE49-F238E27FC236}">
                <a16:creationId xmlns:a16="http://schemas.microsoft.com/office/drawing/2014/main" id="{8B1A9F5F-FDA6-41DA-3974-4EA91E633E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5" r="-153"/>
          <a:stretch/>
        </p:blipFill>
        <p:spPr>
          <a:xfrm>
            <a:off x="2686049" y="731547"/>
            <a:ext cx="5040000" cy="4777624"/>
          </a:xfrm>
          <a:prstGeom prst="rect">
            <a:avLst/>
          </a:prstGeom>
        </p:spPr>
      </p:pic>
      <p:sp>
        <p:nvSpPr>
          <p:cNvPr id="2" name="Obdĺžnik 1">
            <a:extLst>
              <a:ext uri="{FF2B5EF4-FFF2-40B4-BE49-F238E27FC236}">
                <a16:creationId xmlns:a16="http://schemas.microsoft.com/office/drawing/2014/main" id="{D9158A00-D39C-A365-73C6-6617A04987DD}"/>
              </a:ext>
            </a:extLst>
          </p:cNvPr>
          <p:cNvSpPr/>
          <p:nvPr/>
        </p:nvSpPr>
        <p:spPr>
          <a:xfrm>
            <a:off x="0" y="6222715"/>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15</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7" y="291373"/>
            <a:ext cx="3368963"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RESULTS </a:t>
            </a:r>
            <a:endParaRPr lang="sk-SK" sz="3200" b="1" spc="100" dirty="0">
              <a:cs typeface="Poppins" panose="00000500000000000000" pitchFamily="2" charset="-18"/>
            </a:endParaRPr>
          </a:p>
        </p:txBody>
      </p:sp>
      <p:sp>
        <p:nvSpPr>
          <p:cNvPr id="14" name="BlokTextu 13">
            <a:extLst>
              <a:ext uri="{FF2B5EF4-FFF2-40B4-BE49-F238E27FC236}">
                <a16:creationId xmlns:a16="http://schemas.microsoft.com/office/drawing/2014/main" id="{B6C6A3E4-64FF-BA50-D63B-A05FF23BCDE6}"/>
              </a:ext>
            </a:extLst>
          </p:cNvPr>
          <p:cNvSpPr txBox="1"/>
          <p:nvPr/>
        </p:nvSpPr>
        <p:spPr>
          <a:xfrm>
            <a:off x="7956237" y="1036376"/>
            <a:ext cx="3983900" cy="646331"/>
          </a:xfrm>
          <a:prstGeom prst="rect">
            <a:avLst/>
          </a:prstGeom>
          <a:noFill/>
          <a:ln>
            <a:solidFill>
              <a:srgbClr val="2484B0"/>
            </a:solidFill>
          </a:ln>
        </p:spPr>
        <p:txBody>
          <a:bodyPr wrap="square">
            <a:spAutoFit/>
          </a:bodyPr>
          <a:lstStyle/>
          <a:p>
            <a:pPr algn="ctr"/>
            <a:r>
              <a:rPr lang="en-US" dirty="0">
                <a:cs typeface="Poppins" panose="00000500000000000000" pitchFamily="2" charset="-18"/>
              </a:rPr>
              <a:t>no case of abandonment of agricultural land</a:t>
            </a:r>
            <a:endParaRPr lang="sk-SK" sz="1400" dirty="0">
              <a:cs typeface="Poppins" panose="00000500000000000000" pitchFamily="2" charset="-18"/>
            </a:endParaRPr>
          </a:p>
        </p:txBody>
      </p:sp>
      <p:sp>
        <p:nvSpPr>
          <p:cNvPr id="16" name="BlokTextu 15">
            <a:extLst>
              <a:ext uri="{FF2B5EF4-FFF2-40B4-BE49-F238E27FC236}">
                <a16:creationId xmlns:a16="http://schemas.microsoft.com/office/drawing/2014/main" id="{FB427272-F83F-6D17-B263-58E64DA70607}"/>
              </a:ext>
            </a:extLst>
          </p:cNvPr>
          <p:cNvSpPr txBox="1"/>
          <p:nvPr/>
        </p:nvSpPr>
        <p:spPr>
          <a:xfrm>
            <a:off x="2902113" y="375577"/>
            <a:ext cx="6387774" cy="461665"/>
          </a:xfrm>
          <a:prstGeom prst="rect">
            <a:avLst/>
          </a:prstGeom>
          <a:noFill/>
        </p:spPr>
        <p:txBody>
          <a:bodyPr wrap="square">
            <a:spAutoFit/>
          </a:bodyPr>
          <a:lstStyle/>
          <a:p>
            <a:r>
              <a:rPr lang="sk-SK" sz="2400" b="1" u="sng" spc="100" dirty="0">
                <a:cs typeface="Poppins" panose="00000500000000000000" pitchFamily="2" charset="-18"/>
              </a:rPr>
              <a:t>SLOVENSKÁ NOVÁ VES + VODERADY</a:t>
            </a:r>
            <a:endParaRPr lang="sk-SK" sz="2400" u="sng" dirty="0"/>
          </a:p>
        </p:txBody>
      </p:sp>
      <p:sp>
        <p:nvSpPr>
          <p:cNvPr id="19" name="BlokTextu 18">
            <a:extLst>
              <a:ext uri="{FF2B5EF4-FFF2-40B4-BE49-F238E27FC236}">
                <a16:creationId xmlns:a16="http://schemas.microsoft.com/office/drawing/2014/main" id="{5231EED4-CC93-BE74-9A32-B7E3B8FB3EA4}"/>
              </a:ext>
            </a:extLst>
          </p:cNvPr>
          <p:cNvSpPr txBox="1"/>
          <p:nvPr/>
        </p:nvSpPr>
        <p:spPr>
          <a:xfrm>
            <a:off x="7956237" y="1780661"/>
            <a:ext cx="3983900" cy="584775"/>
          </a:xfrm>
          <a:prstGeom prst="rect">
            <a:avLst/>
          </a:prstGeom>
          <a:noFill/>
          <a:ln>
            <a:solidFill>
              <a:srgbClr val="2484B0"/>
            </a:solidFill>
          </a:ln>
        </p:spPr>
        <p:txBody>
          <a:bodyPr wrap="square">
            <a:spAutoFit/>
          </a:bodyPr>
          <a:lstStyle/>
          <a:p>
            <a:pPr algn="ctr"/>
            <a:r>
              <a:rPr lang="en-US" sz="1600" dirty="0">
                <a:cs typeface="Poppins" panose="00000500000000000000" pitchFamily="2" charset="-18"/>
              </a:rPr>
              <a:t>several newly designed windbreaks were planted</a:t>
            </a:r>
          </a:p>
        </p:txBody>
      </p:sp>
      <p:sp>
        <p:nvSpPr>
          <p:cNvPr id="47" name="BlokTextu 46">
            <a:extLst>
              <a:ext uri="{FF2B5EF4-FFF2-40B4-BE49-F238E27FC236}">
                <a16:creationId xmlns:a16="http://schemas.microsoft.com/office/drawing/2014/main" id="{12342A70-CB70-E866-E722-A90EB08EF780}"/>
              </a:ext>
            </a:extLst>
          </p:cNvPr>
          <p:cNvSpPr txBox="1"/>
          <p:nvPr/>
        </p:nvSpPr>
        <p:spPr>
          <a:xfrm>
            <a:off x="7956237" y="2499578"/>
            <a:ext cx="3983900" cy="338554"/>
          </a:xfrm>
          <a:prstGeom prst="rect">
            <a:avLst/>
          </a:prstGeom>
          <a:noFill/>
          <a:ln>
            <a:solidFill>
              <a:srgbClr val="2484B0"/>
            </a:solidFill>
          </a:ln>
        </p:spPr>
        <p:txBody>
          <a:bodyPr wrap="square">
            <a:spAutoFit/>
          </a:bodyPr>
          <a:lstStyle/>
          <a:p>
            <a:pPr algn="ctr"/>
            <a:r>
              <a:rPr lang="en-US" sz="1600" dirty="0">
                <a:cs typeface="Poppins" panose="00000500000000000000" pitchFamily="2" charset="-18"/>
              </a:rPr>
              <a:t>urban development in both municipalities</a:t>
            </a:r>
            <a:endParaRPr lang="en-US" sz="1400" b="1" dirty="0">
              <a:solidFill>
                <a:srgbClr val="2484B0"/>
              </a:solidFill>
              <a:cs typeface="Poppins" panose="00000500000000000000" pitchFamily="2" charset="-18"/>
            </a:endParaRPr>
          </a:p>
        </p:txBody>
      </p:sp>
      <p:sp>
        <p:nvSpPr>
          <p:cNvPr id="4" name="Obdĺžnik 3">
            <a:extLst>
              <a:ext uri="{FF2B5EF4-FFF2-40B4-BE49-F238E27FC236}">
                <a16:creationId xmlns:a16="http://schemas.microsoft.com/office/drawing/2014/main" id="{AB6A2D29-F9C6-AF84-634C-37D814A7A834}"/>
              </a:ext>
            </a:extLst>
          </p:cNvPr>
          <p:cNvSpPr/>
          <p:nvPr/>
        </p:nvSpPr>
        <p:spPr>
          <a:xfrm>
            <a:off x="2768600" y="4260850"/>
            <a:ext cx="908050" cy="11780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2000"/>
          </a:p>
        </p:txBody>
      </p:sp>
      <p:pic>
        <p:nvPicPr>
          <p:cNvPr id="9" name="Obrázok 8">
            <a:extLst>
              <a:ext uri="{FF2B5EF4-FFF2-40B4-BE49-F238E27FC236}">
                <a16:creationId xmlns:a16="http://schemas.microsoft.com/office/drawing/2014/main" id="{B0411D1C-D86A-7AEE-0A96-1512CB771B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60"/>
          <a:stretch/>
        </p:blipFill>
        <p:spPr>
          <a:xfrm>
            <a:off x="5588179" y="4818835"/>
            <a:ext cx="1451926" cy="1273774"/>
          </a:xfrm>
          <a:prstGeom prst="rect">
            <a:avLst/>
          </a:prstGeom>
        </p:spPr>
      </p:pic>
      <p:sp>
        <p:nvSpPr>
          <p:cNvPr id="12" name="Obdĺžnik 11">
            <a:extLst>
              <a:ext uri="{FF2B5EF4-FFF2-40B4-BE49-F238E27FC236}">
                <a16:creationId xmlns:a16="http://schemas.microsoft.com/office/drawing/2014/main" id="{C218579E-F81F-849C-01F6-37B7CBE538EF}"/>
              </a:ext>
            </a:extLst>
          </p:cNvPr>
          <p:cNvSpPr/>
          <p:nvPr/>
        </p:nvSpPr>
        <p:spPr>
          <a:xfrm>
            <a:off x="6611973" y="4624886"/>
            <a:ext cx="697174" cy="568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2000"/>
          </a:p>
        </p:txBody>
      </p:sp>
      <p:sp>
        <p:nvSpPr>
          <p:cNvPr id="15" name="Obdĺžnik 14">
            <a:extLst>
              <a:ext uri="{FF2B5EF4-FFF2-40B4-BE49-F238E27FC236}">
                <a16:creationId xmlns:a16="http://schemas.microsoft.com/office/drawing/2014/main" id="{25313CFD-7CB4-81C7-962F-40263C41B54C}"/>
              </a:ext>
            </a:extLst>
          </p:cNvPr>
          <p:cNvSpPr/>
          <p:nvPr/>
        </p:nvSpPr>
        <p:spPr>
          <a:xfrm>
            <a:off x="3136900" y="4519642"/>
            <a:ext cx="908050" cy="1273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2000"/>
          </a:p>
        </p:txBody>
      </p:sp>
      <p:pic>
        <p:nvPicPr>
          <p:cNvPr id="66" name="Obrázok 65">
            <a:extLst>
              <a:ext uri="{FF2B5EF4-FFF2-40B4-BE49-F238E27FC236}">
                <a16:creationId xmlns:a16="http://schemas.microsoft.com/office/drawing/2014/main" id="{91B14FF3-531C-B81B-4B94-0B4005B2C40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1363" y="3281922"/>
            <a:ext cx="3983587" cy="2918144"/>
          </a:xfrm>
          <a:prstGeom prst="rect">
            <a:avLst/>
          </a:prstGeom>
        </p:spPr>
      </p:pic>
      <p:sp>
        <p:nvSpPr>
          <p:cNvPr id="20" name="Obdĺžnik 19">
            <a:extLst>
              <a:ext uri="{FF2B5EF4-FFF2-40B4-BE49-F238E27FC236}">
                <a16:creationId xmlns:a16="http://schemas.microsoft.com/office/drawing/2014/main" id="{9440C816-96F7-5470-B579-1D173CAA1E23}"/>
              </a:ext>
            </a:extLst>
          </p:cNvPr>
          <p:cNvSpPr/>
          <p:nvPr/>
        </p:nvSpPr>
        <p:spPr>
          <a:xfrm>
            <a:off x="225424" y="5509171"/>
            <a:ext cx="204787" cy="139154"/>
          </a:xfrm>
          <a:prstGeom prst="rect">
            <a:avLst/>
          </a:prstGeom>
          <a:solidFill>
            <a:srgbClr val="74B691"/>
          </a:solidFill>
          <a:ln>
            <a:solidFill>
              <a:srgbClr val="74B6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sz="2000"/>
          </a:p>
        </p:txBody>
      </p:sp>
      <p:grpSp>
        <p:nvGrpSpPr>
          <p:cNvPr id="36" name="Skupina 35">
            <a:extLst>
              <a:ext uri="{FF2B5EF4-FFF2-40B4-BE49-F238E27FC236}">
                <a16:creationId xmlns:a16="http://schemas.microsoft.com/office/drawing/2014/main" id="{4902A76E-22FD-5259-8088-FFD26BF5AFB7}"/>
              </a:ext>
            </a:extLst>
          </p:cNvPr>
          <p:cNvGrpSpPr/>
          <p:nvPr/>
        </p:nvGrpSpPr>
        <p:grpSpPr>
          <a:xfrm>
            <a:off x="3676650" y="1621151"/>
            <a:ext cx="4279587" cy="1432425"/>
            <a:chOff x="3676650" y="1621151"/>
            <a:chExt cx="4279587" cy="1432425"/>
          </a:xfrm>
        </p:grpSpPr>
        <p:cxnSp>
          <p:nvCxnSpPr>
            <p:cNvPr id="22" name="Rovná spojovacia šípka 21">
              <a:extLst>
                <a:ext uri="{FF2B5EF4-FFF2-40B4-BE49-F238E27FC236}">
                  <a16:creationId xmlns:a16="http://schemas.microsoft.com/office/drawing/2014/main" id="{7968E140-1739-E69B-F485-5866EA3A51D9}"/>
                </a:ext>
              </a:extLst>
            </p:cNvPr>
            <p:cNvCxnSpPr>
              <a:cxnSpLocks/>
              <a:stCxn id="19" idx="1"/>
            </p:cNvCxnSpPr>
            <p:nvPr/>
          </p:nvCxnSpPr>
          <p:spPr>
            <a:xfrm flipH="1">
              <a:off x="3676650" y="2073049"/>
              <a:ext cx="4279587" cy="726031"/>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ovná spojovacia šípka 28">
              <a:extLst>
                <a:ext uri="{FF2B5EF4-FFF2-40B4-BE49-F238E27FC236}">
                  <a16:creationId xmlns:a16="http://schemas.microsoft.com/office/drawing/2014/main" id="{DD9ABC0E-E661-0A64-F508-A9533D26CBF8}"/>
                </a:ext>
              </a:extLst>
            </p:cNvPr>
            <p:cNvCxnSpPr>
              <a:cxnSpLocks/>
              <a:stCxn id="19" idx="1"/>
            </p:cNvCxnSpPr>
            <p:nvPr/>
          </p:nvCxnSpPr>
          <p:spPr>
            <a:xfrm flipH="1" flipV="1">
              <a:off x="4307840" y="1621151"/>
              <a:ext cx="3648397" cy="451898"/>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ovná spojovacia šípka 32">
              <a:extLst>
                <a:ext uri="{FF2B5EF4-FFF2-40B4-BE49-F238E27FC236}">
                  <a16:creationId xmlns:a16="http://schemas.microsoft.com/office/drawing/2014/main" id="{39ADEA08-9FBB-ED3A-E4AE-150D89D25FC4}"/>
                </a:ext>
              </a:extLst>
            </p:cNvPr>
            <p:cNvCxnSpPr>
              <a:cxnSpLocks/>
              <a:stCxn id="19" idx="1"/>
            </p:cNvCxnSpPr>
            <p:nvPr/>
          </p:nvCxnSpPr>
          <p:spPr>
            <a:xfrm flipH="1">
              <a:off x="3916680" y="2073049"/>
              <a:ext cx="4039557" cy="980527"/>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Skupina 45">
            <a:extLst>
              <a:ext uri="{FF2B5EF4-FFF2-40B4-BE49-F238E27FC236}">
                <a16:creationId xmlns:a16="http://schemas.microsoft.com/office/drawing/2014/main" id="{AFCEA8A3-8CA1-9F61-C3AA-A581996BF0DD}"/>
              </a:ext>
            </a:extLst>
          </p:cNvPr>
          <p:cNvGrpSpPr/>
          <p:nvPr/>
        </p:nvGrpSpPr>
        <p:grpSpPr>
          <a:xfrm>
            <a:off x="5110480" y="1643800"/>
            <a:ext cx="2845757" cy="1413258"/>
            <a:chOff x="5110480" y="1643800"/>
            <a:chExt cx="2845757" cy="1413258"/>
          </a:xfrm>
        </p:grpSpPr>
        <p:cxnSp>
          <p:nvCxnSpPr>
            <p:cNvPr id="38" name="Rovná spojovacia šípka 37">
              <a:extLst>
                <a:ext uri="{FF2B5EF4-FFF2-40B4-BE49-F238E27FC236}">
                  <a16:creationId xmlns:a16="http://schemas.microsoft.com/office/drawing/2014/main" id="{A968EA57-76D6-9B6D-2620-02D8D154BF20}"/>
                </a:ext>
              </a:extLst>
            </p:cNvPr>
            <p:cNvCxnSpPr>
              <a:cxnSpLocks/>
              <a:stCxn id="47" idx="1"/>
            </p:cNvCxnSpPr>
            <p:nvPr/>
          </p:nvCxnSpPr>
          <p:spPr>
            <a:xfrm flipH="1" flipV="1">
              <a:off x="6979920" y="1643800"/>
              <a:ext cx="976317" cy="1025055"/>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ovná spojovacia šípka 41">
              <a:extLst>
                <a:ext uri="{FF2B5EF4-FFF2-40B4-BE49-F238E27FC236}">
                  <a16:creationId xmlns:a16="http://schemas.microsoft.com/office/drawing/2014/main" id="{20C54361-3A21-0484-B784-5395BD1D2099}"/>
                </a:ext>
              </a:extLst>
            </p:cNvPr>
            <p:cNvCxnSpPr>
              <a:cxnSpLocks/>
              <a:stCxn id="47" idx="1"/>
            </p:cNvCxnSpPr>
            <p:nvPr/>
          </p:nvCxnSpPr>
          <p:spPr>
            <a:xfrm flipH="1">
              <a:off x="5110480" y="2668855"/>
              <a:ext cx="2845757" cy="388203"/>
            </a:xfrm>
            <a:prstGeom prst="straightConnector1">
              <a:avLst/>
            </a:prstGeom>
            <a:ln w="19050">
              <a:solidFill>
                <a:srgbClr val="2484B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8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nodeType="withEffect">
                                  <p:stCondLst>
                                    <p:cond delay="200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3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400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500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600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700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xit" presetSubtype="0" fill="hold" nodeType="withEffect">
                                  <p:stCondLst>
                                    <p:cond delay="800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100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nodeType="withEffect">
                                  <p:stCondLst>
                                    <p:cond delay="1200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nodeType="withEffect">
                                  <p:stCondLst>
                                    <p:cond delay="1400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1600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1800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xit" presetSubtype="0" fill="hold" nodeType="withEffect">
                                  <p:stCondLst>
                                    <p:cond delay="2000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nodeType="withEffect">
                                  <p:stCondLst>
                                    <p:cond delay="2200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xit" presetSubtype="0" fill="hold" nodeType="withEffect">
                                  <p:stCondLst>
                                    <p:cond delay="2300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ntr" presetSubtype="0" fill="hold" nodeType="withEffect">
                                  <p:stCondLst>
                                    <p:cond delay="2400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xit" presetSubtype="0" fill="hold" nodeType="withEffect">
                                  <p:stCondLst>
                                    <p:cond delay="2500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ntr" presetSubtype="0" fill="hold" nodeType="withEffect">
                                  <p:stCondLst>
                                    <p:cond delay="2700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xit" presetSubtype="0" fill="hold" nodeType="withEffect">
                                  <p:stCondLst>
                                    <p:cond delay="29000"/>
                                  </p:stCondLst>
                                  <p:childTnLst>
                                    <p:set>
                                      <p:cBhvr>
                                        <p:cTn id="46" dur="1" fill="hold">
                                          <p:stCondLst>
                                            <p:cond delay="0"/>
                                          </p:stCondLst>
                                        </p:cTn>
                                        <p:tgtEl>
                                          <p:spTgt spid="7"/>
                                        </p:tgtEl>
                                        <p:attrNameLst>
                                          <p:attrName>style.visibility</p:attrName>
                                        </p:attrNameLst>
                                      </p:cBhvr>
                                      <p:to>
                                        <p:strVal val="hidden"/>
                                      </p:to>
                                    </p:set>
                                  </p:childTnLst>
                                </p:cTn>
                              </p:par>
                              <p:par>
                                <p:cTn id="47" presetID="1" presetClass="entr" presetSubtype="0" fill="hold" nodeType="withEffect">
                                  <p:stCondLst>
                                    <p:cond delay="3100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xit" presetSubtype="0" fill="hold" nodeType="withEffect">
                                  <p:stCondLst>
                                    <p:cond delay="3300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ntr" presetSubtype="0" fill="hold" nodeType="withEffect">
                                  <p:stCondLst>
                                    <p:cond delay="3400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xit" presetSubtype="0" fill="hold" nodeType="withEffect">
                                  <p:stCondLst>
                                    <p:cond delay="3500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ntr" presetSubtype="0" fill="hold" nodeType="withEffect">
                                  <p:stCondLst>
                                    <p:cond delay="3600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xit" presetSubtype="0" fill="hold" nodeType="withEffect">
                                  <p:stCondLst>
                                    <p:cond delay="38000"/>
                                  </p:stCondLst>
                                  <p:childTnLst>
                                    <p:set>
                                      <p:cBhvr>
                                        <p:cTn id="58" dur="1" fill="hold">
                                          <p:stCondLst>
                                            <p:cond delay="0"/>
                                          </p:stCondLst>
                                        </p:cTn>
                                        <p:tgtEl>
                                          <p:spTgt spid="7"/>
                                        </p:tgtEl>
                                        <p:attrNameLst>
                                          <p:attrName>style.visibility</p:attrName>
                                        </p:attrNameLst>
                                      </p:cBhvr>
                                      <p:to>
                                        <p:strVal val="hidden"/>
                                      </p:to>
                                    </p:set>
                                  </p:childTnLst>
                                </p:cTn>
                              </p:par>
                              <p:par>
                                <p:cTn id="59" presetID="1" presetClass="entr" presetSubtype="0" fill="hold" nodeType="withEffect">
                                  <p:stCondLst>
                                    <p:cond delay="4000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xit" presetSubtype="0" fill="hold" nodeType="withEffect">
                                  <p:stCondLst>
                                    <p:cond delay="4200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ntr" presetSubtype="0" fill="hold" nodeType="withEffect">
                                  <p:stCondLst>
                                    <p:cond delay="4400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xit" presetSubtype="0" fill="hold" nodeType="withEffect">
                                  <p:stCondLst>
                                    <p:cond delay="46000"/>
                                  </p:stCondLst>
                                  <p:childTnLst>
                                    <p:set>
                                      <p:cBhvr>
                                        <p:cTn id="66" dur="1" fill="hold">
                                          <p:stCondLst>
                                            <p:cond delay="0"/>
                                          </p:stCondLst>
                                        </p:cTn>
                                        <p:tgtEl>
                                          <p:spTgt spid="7"/>
                                        </p:tgtEl>
                                        <p:attrNameLst>
                                          <p:attrName>style.visibility</p:attrName>
                                        </p:attrNameLst>
                                      </p:cBhvr>
                                      <p:to>
                                        <p:strVal val="hidden"/>
                                      </p:to>
                                    </p:set>
                                  </p:childTnLst>
                                </p:cTn>
                              </p:par>
                              <p:par>
                                <p:cTn id="67" presetID="1" presetClass="entr" presetSubtype="0" fill="hold" nodeType="withEffect">
                                  <p:stCondLst>
                                    <p:cond delay="4800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xit" presetSubtype="0" fill="hold" nodeType="withEffect">
                                  <p:stCondLst>
                                    <p:cond delay="5000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nodeType="withEffect">
                                  <p:stCondLst>
                                    <p:cond delay="4000"/>
                                  </p:stCondLst>
                                  <p:childTnLst>
                                    <p:set>
                                      <p:cBhvr>
                                        <p:cTn id="72" dur="1" fill="hold">
                                          <p:stCondLst>
                                            <p:cond delay="0"/>
                                          </p:stCondLst>
                                        </p:cTn>
                                        <p:tgtEl>
                                          <p:spTgt spid="36"/>
                                        </p:tgtEl>
                                        <p:attrNameLst>
                                          <p:attrName>style.visibility</p:attrName>
                                        </p:attrNameLst>
                                      </p:cBhvr>
                                      <p:to>
                                        <p:strVal val="hidden"/>
                                      </p:to>
                                    </p:set>
                                  </p:childTnLst>
                                </p:cTn>
                              </p:par>
                              <p:par>
                                <p:cTn id="73" presetID="1" presetClass="entr" presetSubtype="0" fill="hold" nodeType="withEffect">
                                  <p:stCondLst>
                                    <p:cond delay="400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xit" presetSubtype="0" fill="hold" nodeType="withEffect">
                                  <p:stCondLst>
                                    <p:cond delay="8000"/>
                                  </p:stCondLst>
                                  <p:childTnLst>
                                    <p:set>
                                      <p:cBhvr>
                                        <p:cTn id="76" dur="1" fill="hold">
                                          <p:stCondLst>
                                            <p:cond delay="0"/>
                                          </p:stCondLst>
                                        </p:cTn>
                                        <p:tgtEl>
                                          <p:spTgt spid="46"/>
                                        </p:tgtEl>
                                        <p:attrNameLst>
                                          <p:attrName>style.visibility</p:attrName>
                                        </p:attrNameLst>
                                      </p:cBhvr>
                                      <p:to>
                                        <p:strVal val="hidden"/>
                                      </p:to>
                                    </p:set>
                                  </p:childTnLst>
                                </p:cTn>
                              </p:par>
                              <p:par>
                                <p:cTn id="77" presetID="1" presetClass="entr" presetSubtype="0" fill="hold" nodeType="withEffect">
                                  <p:stCondLst>
                                    <p:cond delay="800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xit" presetSubtype="0" fill="hold" nodeType="withEffect">
                                  <p:stCondLst>
                                    <p:cond delay="12000"/>
                                  </p:stCondLst>
                                  <p:childTnLst>
                                    <p:set>
                                      <p:cBhvr>
                                        <p:cTn id="80" dur="1" fill="hold">
                                          <p:stCondLst>
                                            <p:cond delay="0"/>
                                          </p:stCondLst>
                                        </p:cTn>
                                        <p:tgtEl>
                                          <p:spTgt spid="36"/>
                                        </p:tgtEl>
                                        <p:attrNameLst>
                                          <p:attrName>style.visibility</p:attrName>
                                        </p:attrNameLst>
                                      </p:cBhvr>
                                      <p:to>
                                        <p:strVal val="hidden"/>
                                      </p:to>
                                    </p:set>
                                  </p:childTnLst>
                                </p:cTn>
                              </p:par>
                              <p:par>
                                <p:cTn id="81" presetID="1" presetClass="entr" presetSubtype="0" fill="hold" nodeType="withEffect">
                                  <p:stCondLst>
                                    <p:cond delay="1200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xit" presetSubtype="0" fill="hold" nodeType="withEffect">
                                  <p:stCondLst>
                                    <p:cond delay="16000"/>
                                  </p:stCondLst>
                                  <p:childTnLst>
                                    <p:set>
                                      <p:cBhvr>
                                        <p:cTn id="84"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3A886843-8ED4-6290-3143-3C083100C69A}"/>
              </a:ext>
            </a:extLst>
          </p:cNvPr>
          <p:cNvSpPr txBox="1"/>
          <p:nvPr/>
        </p:nvSpPr>
        <p:spPr>
          <a:xfrm>
            <a:off x="675986" y="611413"/>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CONCLUSION</a:t>
            </a:r>
          </a:p>
        </p:txBody>
      </p:sp>
      <p:sp>
        <p:nvSpPr>
          <p:cNvPr id="13" name="BlokTextu 12">
            <a:extLst>
              <a:ext uri="{FF2B5EF4-FFF2-40B4-BE49-F238E27FC236}">
                <a16:creationId xmlns:a16="http://schemas.microsoft.com/office/drawing/2014/main" id="{1A4EB851-450A-68A5-3D7C-88FBE7C8C55D}"/>
              </a:ext>
            </a:extLst>
          </p:cNvPr>
          <p:cNvSpPr txBox="1"/>
          <p:nvPr/>
        </p:nvSpPr>
        <p:spPr>
          <a:xfrm>
            <a:off x="675985" y="1272072"/>
            <a:ext cx="10539092" cy="5220019"/>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sk-SK" dirty="0" err="1">
                <a:ea typeface="Open Sans" panose="020B0606030504020204" pitchFamily="34" charset="0"/>
                <a:cs typeface="Poppins" panose="00000500000000000000" pitchFamily="2" charset="-18"/>
              </a:rPr>
              <a:t>The</a:t>
            </a:r>
            <a:r>
              <a:rPr lang="sk-SK" dirty="0">
                <a:ea typeface="Open Sans" panose="020B0606030504020204" pitchFamily="34" charset="0"/>
                <a:cs typeface="Poppins" panose="00000500000000000000" pitchFamily="2" charset="-18"/>
              </a:rPr>
              <a:t> </a:t>
            </a:r>
            <a:r>
              <a:rPr lang="sk-SK" dirty="0" err="1">
                <a:ea typeface="Open Sans" panose="020B0606030504020204" pitchFamily="34" charset="0"/>
                <a:cs typeface="Poppins" panose="00000500000000000000" pitchFamily="2" charset="-18"/>
              </a:rPr>
              <a:t>presented</a:t>
            </a:r>
            <a:r>
              <a:rPr lang="en-US" dirty="0">
                <a:ea typeface="Open Sans" panose="020B0606030504020204" pitchFamily="34" charset="0"/>
                <a:cs typeface="Poppins" panose="00000500000000000000" pitchFamily="2" charset="-18"/>
              </a:rPr>
              <a:t> procedure makes it </a:t>
            </a:r>
            <a:r>
              <a:rPr lang="en-US" b="1" dirty="0">
                <a:ea typeface="Open Sans" panose="020B0606030504020204" pitchFamily="34" charset="0"/>
                <a:cs typeface="Poppins" panose="00000500000000000000" pitchFamily="2" charset="-18"/>
              </a:rPr>
              <a:t>possible to identify the benefit of land consolidations</a:t>
            </a:r>
            <a:r>
              <a:rPr lang="en-US" dirty="0">
                <a:ea typeface="Open Sans" panose="020B0606030504020204" pitchFamily="34" charset="0"/>
                <a:cs typeface="Poppins" panose="00000500000000000000" pitchFamily="2" charset="-18"/>
              </a:rPr>
              <a:t> using indices relevant in terms of their main goals</a:t>
            </a:r>
            <a:endParaRPr lang="sk-SK"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en-US" sz="6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en-US" dirty="0">
                <a:ea typeface="Open Sans" panose="020B0606030504020204" pitchFamily="34" charset="0"/>
                <a:cs typeface="Poppins" panose="00000500000000000000" pitchFamily="2" charset="-18"/>
              </a:rPr>
              <a:t>Very </a:t>
            </a:r>
            <a:r>
              <a:rPr lang="sk-SK" dirty="0" err="1">
                <a:ea typeface="Open Sans" panose="020B0606030504020204" pitchFamily="34" charset="0"/>
                <a:cs typeface="Poppins" panose="00000500000000000000" pitchFamily="2" charset="-18"/>
              </a:rPr>
              <a:t>high-resolution</a:t>
            </a:r>
            <a:r>
              <a:rPr lang="en-US" dirty="0">
                <a:ea typeface="Open Sans" panose="020B0606030504020204" pitchFamily="34" charset="0"/>
                <a:cs typeface="Poppins" panose="00000500000000000000" pitchFamily="2" charset="-18"/>
              </a:rPr>
              <a:t> data -  the high accuracy of the results, disadvantage - relatively high level of </a:t>
            </a:r>
            <a:r>
              <a:rPr lang="sk-SK" dirty="0" err="1">
                <a:ea typeface="Open Sans" panose="020B0606030504020204" pitchFamily="34" charset="0"/>
                <a:cs typeface="Poppins" panose="00000500000000000000" pitchFamily="2" charset="-18"/>
              </a:rPr>
              <a:t>labour</a:t>
            </a:r>
            <a:r>
              <a:rPr lang="en-US" dirty="0">
                <a:ea typeface="Open Sans" panose="020B0606030504020204" pitchFamily="34" charset="0"/>
                <a:cs typeface="Poppins" panose="00000500000000000000" pitchFamily="2" charset="-18"/>
              </a:rPr>
              <a:t>/difficulty in obtaining data </a:t>
            </a:r>
            <a:endParaRPr lang="sk-SK"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en-US" sz="6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en-US" dirty="0">
                <a:ea typeface="Open Sans" panose="020B0606030504020204" pitchFamily="34" charset="0"/>
                <a:cs typeface="Poppins" panose="00000500000000000000" pitchFamily="2" charset="-18"/>
              </a:rPr>
              <a:t>In all monitored types of landscape land consolidation contributed to the increase of built-up areas</a:t>
            </a:r>
            <a:endParaRPr lang="sk-SK"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en-US" sz="6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en-US" dirty="0">
                <a:ea typeface="Open Sans" panose="020B0606030504020204" pitchFamily="34" charset="0"/>
                <a:cs typeface="Poppins" panose="00000500000000000000" pitchFamily="2" charset="-18"/>
              </a:rPr>
              <a:t>Despite the slight improvement in the availability of agricultural plots, their spatial arrangement and way of use have not changed much</a:t>
            </a:r>
            <a:endParaRPr lang="sk-SK"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en-US" sz="6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dirty="0">
                <a:ea typeface="Open Sans" panose="020B0606030504020204" pitchFamily="34" charset="0"/>
                <a:cs typeface="Poppins" panose="00000500000000000000" pitchFamily="2" charset="-18"/>
              </a:rPr>
              <a:t> A </a:t>
            </a:r>
            <a:r>
              <a:rPr lang="sk-SK" dirty="0" err="1">
                <a:ea typeface="Open Sans" panose="020B0606030504020204" pitchFamily="34" charset="0"/>
                <a:cs typeface="Poppins" panose="00000500000000000000" pitchFamily="2" charset="-18"/>
              </a:rPr>
              <a:t>significant</a:t>
            </a:r>
            <a:r>
              <a:rPr lang="en-US" dirty="0">
                <a:ea typeface="Open Sans" panose="020B0606030504020204" pitchFamily="34" charset="0"/>
                <a:cs typeface="Poppins" panose="00000500000000000000" pitchFamily="2" charset="-18"/>
              </a:rPr>
              <a:t> trend of vineyard abandonment was recorded in the urbanized and submontane country</a:t>
            </a:r>
            <a:endParaRPr lang="sk-SK"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en-US" sz="6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en-US" dirty="0">
                <a:ea typeface="Open Sans" panose="020B0606030504020204" pitchFamily="34" charset="0"/>
                <a:cs typeface="Poppins" panose="00000500000000000000" pitchFamily="2" charset="-18"/>
              </a:rPr>
              <a:t>Planting new elements of non-forest woody vegetation was very rare, although it is one of the priorities of land management</a:t>
            </a:r>
          </a:p>
          <a:p>
            <a:pPr marL="285750" indent="-285750">
              <a:lnSpc>
                <a:spcPct val="150000"/>
              </a:lnSpc>
              <a:buClr>
                <a:srgbClr val="2484B0"/>
              </a:buClr>
              <a:buSzPct val="155000"/>
              <a:buFont typeface="Arial" panose="020B0604020202020204" pitchFamily="34" charset="0"/>
              <a:buChar char="•"/>
            </a:pPr>
            <a:endParaRPr lang="en-US" dirty="0">
              <a:ea typeface="Open Sans" panose="020B0606030504020204" pitchFamily="34" charset="0"/>
              <a:cs typeface="Poppins" panose="00000500000000000000" pitchFamily="2" charset="-18"/>
            </a:endParaRP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16</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Tree>
    <p:extLst>
      <p:ext uri="{BB962C8B-B14F-4D97-AF65-F5344CB8AC3E}">
        <p14:creationId xmlns:p14="http://schemas.microsoft.com/office/powerpoint/2010/main" val="3175477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C9B4D9AA-13DB-A1FD-FDCA-6C89489E8298}"/>
              </a:ext>
            </a:extLst>
          </p:cNvPr>
          <p:cNvSpPr/>
          <p:nvPr/>
        </p:nvSpPr>
        <p:spPr>
          <a:xfrm>
            <a:off x="0" y="0"/>
            <a:ext cx="12192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 </a:t>
            </a:r>
            <a:endParaRPr lang="sk-SK" sz="2000" dirty="0"/>
          </a:p>
        </p:txBody>
      </p:sp>
      <p:sp>
        <p:nvSpPr>
          <p:cNvPr id="2" name="BlokTextu 1">
            <a:extLst>
              <a:ext uri="{FF2B5EF4-FFF2-40B4-BE49-F238E27FC236}">
                <a16:creationId xmlns:a16="http://schemas.microsoft.com/office/drawing/2014/main" id="{76F18118-3F95-542D-FEDA-D5B05ADADC6C}"/>
              </a:ext>
            </a:extLst>
          </p:cNvPr>
          <p:cNvSpPr txBox="1"/>
          <p:nvPr/>
        </p:nvSpPr>
        <p:spPr>
          <a:xfrm>
            <a:off x="5565322" y="4119142"/>
            <a:ext cx="4360998" cy="430887"/>
          </a:xfrm>
          <a:prstGeom prst="rect">
            <a:avLst/>
          </a:prstGeom>
          <a:noFill/>
        </p:spPr>
        <p:txBody>
          <a:bodyPr wrap="square" lIns="0" tIns="0" rIns="0" bIns="0" rtlCol="0" anchor="b" anchorCtr="0">
            <a:spAutoFit/>
          </a:bodyPr>
          <a:lstStyle/>
          <a:p>
            <a:r>
              <a:rPr lang="sk-SK" sz="2800" dirty="0">
                <a:solidFill>
                  <a:srgbClr val="1C212E"/>
                </a:solidFill>
                <a:cs typeface="Poppins" panose="00000500000000000000" pitchFamily="2" charset="-18"/>
              </a:rPr>
              <a:t>monika.kopecka@savba.sk</a:t>
            </a:r>
          </a:p>
        </p:txBody>
      </p:sp>
      <p:pic>
        <p:nvPicPr>
          <p:cNvPr id="6" name="Grafický objekt 5">
            <a:extLst>
              <a:ext uri="{FF2B5EF4-FFF2-40B4-BE49-F238E27FC236}">
                <a16:creationId xmlns:a16="http://schemas.microsoft.com/office/drawing/2014/main" id="{FF77FD80-2E42-F2E2-B4CE-ED4FD83A26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0160" y="1127836"/>
            <a:ext cx="3406939" cy="3422193"/>
          </a:xfrm>
          <a:prstGeom prst="rect">
            <a:avLst/>
          </a:prstGeom>
        </p:spPr>
      </p:pic>
      <p:sp>
        <p:nvSpPr>
          <p:cNvPr id="9" name="BlokTextu 8">
            <a:extLst>
              <a:ext uri="{FF2B5EF4-FFF2-40B4-BE49-F238E27FC236}">
                <a16:creationId xmlns:a16="http://schemas.microsoft.com/office/drawing/2014/main" id="{8FF68EF2-72F1-E295-C951-33F949097A67}"/>
              </a:ext>
            </a:extLst>
          </p:cNvPr>
          <p:cNvSpPr txBox="1"/>
          <p:nvPr/>
        </p:nvSpPr>
        <p:spPr>
          <a:xfrm>
            <a:off x="5565322" y="3071995"/>
            <a:ext cx="8231108" cy="492443"/>
          </a:xfrm>
          <a:prstGeom prst="rect">
            <a:avLst/>
          </a:prstGeom>
          <a:noFill/>
        </p:spPr>
        <p:txBody>
          <a:bodyPr wrap="square" lIns="0" tIns="0" rIns="0" bIns="0" rtlCol="0" anchor="t" anchorCtr="0">
            <a:spAutoFit/>
          </a:bodyPr>
          <a:lstStyle/>
          <a:p>
            <a:r>
              <a:rPr lang="sk-SK" sz="3200" b="1" spc="30" dirty="0" err="1">
                <a:solidFill>
                  <a:srgbClr val="2484B0"/>
                </a:solidFill>
                <a:cs typeface="Poppins" panose="00000500000000000000" pitchFamily="2" charset="-18"/>
              </a:rPr>
              <a:t>Thank</a:t>
            </a:r>
            <a:r>
              <a:rPr lang="sk-SK" sz="3200" b="1" spc="30" dirty="0">
                <a:solidFill>
                  <a:srgbClr val="2484B0"/>
                </a:solidFill>
                <a:cs typeface="Poppins" panose="00000500000000000000" pitchFamily="2" charset="-18"/>
              </a:rPr>
              <a:t> </a:t>
            </a:r>
            <a:r>
              <a:rPr lang="sk-SK" sz="3200" b="1" spc="30" dirty="0" err="1">
                <a:solidFill>
                  <a:srgbClr val="2484B0"/>
                </a:solidFill>
                <a:cs typeface="Poppins" panose="00000500000000000000" pitchFamily="2" charset="-18"/>
              </a:rPr>
              <a:t>you</a:t>
            </a:r>
            <a:r>
              <a:rPr lang="sk-SK" sz="3200" b="1" spc="30" dirty="0">
                <a:solidFill>
                  <a:srgbClr val="2484B0"/>
                </a:solidFill>
                <a:cs typeface="Poppins" panose="00000500000000000000" pitchFamily="2" charset="-18"/>
              </a:rPr>
              <a:t> </a:t>
            </a:r>
            <a:r>
              <a:rPr lang="sk-SK" sz="3200" b="1" spc="30" dirty="0" err="1">
                <a:solidFill>
                  <a:srgbClr val="2484B0"/>
                </a:solidFill>
                <a:cs typeface="Poppins" panose="00000500000000000000" pitchFamily="2" charset="-18"/>
              </a:rPr>
              <a:t>for</a:t>
            </a:r>
            <a:r>
              <a:rPr lang="sk-SK" sz="3200" b="1" spc="30" dirty="0">
                <a:solidFill>
                  <a:srgbClr val="2484B0"/>
                </a:solidFill>
                <a:cs typeface="Poppins" panose="00000500000000000000" pitchFamily="2" charset="-18"/>
              </a:rPr>
              <a:t> </a:t>
            </a:r>
            <a:r>
              <a:rPr lang="sk-SK" sz="3200" b="1" spc="30" dirty="0" err="1">
                <a:solidFill>
                  <a:srgbClr val="2484B0"/>
                </a:solidFill>
                <a:cs typeface="Poppins" panose="00000500000000000000" pitchFamily="2" charset="-18"/>
              </a:rPr>
              <a:t>your</a:t>
            </a:r>
            <a:r>
              <a:rPr lang="sk-SK" sz="3200" b="1" spc="30" dirty="0">
                <a:solidFill>
                  <a:srgbClr val="2484B0"/>
                </a:solidFill>
                <a:cs typeface="Poppins" panose="00000500000000000000" pitchFamily="2" charset="-18"/>
              </a:rPr>
              <a:t> </a:t>
            </a:r>
            <a:r>
              <a:rPr lang="sk-SK" sz="3200" b="1" spc="30" dirty="0" err="1">
                <a:solidFill>
                  <a:srgbClr val="2484B0"/>
                </a:solidFill>
                <a:cs typeface="Poppins" panose="00000500000000000000" pitchFamily="2" charset="-18"/>
              </a:rPr>
              <a:t>attention</a:t>
            </a:r>
            <a:r>
              <a:rPr lang="sk-SK" sz="3200" b="1" spc="30" dirty="0">
                <a:solidFill>
                  <a:srgbClr val="2484B0"/>
                </a:solidFill>
                <a:cs typeface="Poppins" panose="00000500000000000000" pitchFamily="2" charset="-18"/>
              </a:rPr>
              <a:t>!</a:t>
            </a:r>
          </a:p>
        </p:txBody>
      </p:sp>
      <p:pic>
        <p:nvPicPr>
          <p:cNvPr id="21" name="Obrázok 20" descr="Obrázok, na ktorom je písmo, snímka obrazovky, text, čierny&#10;&#10;Automaticky generovaný popis">
            <a:extLst>
              <a:ext uri="{FF2B5EF4-FFF2-40B4-BE49-F238E27FC236}">
                <a16:creationId xmlns:a16="http://schemas.microsoft.com/office/drawing/2014/main" id="{30018FE5-E0E8-757D-93F3-11C196A2DD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5322" y="1127836"/>
            <a:ext cx="5129488" cy="1266343"/>
          </a:xfrm>
          <a:prstGeom prst="rect">
            <a:avLst/>
          </a:prstGeom>
        </p:spPr>
      </p:pic>
      <p:pic>
        <p:nvPicPr>
          <p:cNvPr id="23" name="Grafický objekt 22">
            <a:extLst>
              <a:ext uri="{FF2B5EF4-FFF2-40B4-BE49-F238E27FC236}">
                <a16:creationId xmlns:a16="http://schemas.microsoft.com/office/drawing/2014/main" id="{279FF4BD-B478-95C9-5727-88E2445ECFF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5322" y="5437309"/>
            <a:ext cx="1189355" cy="1193877"/>
          </a:xfrm>
          <a:prstGeom prst="rect">
            <a:avLst/>
          </a:prstGeom>
        </p:spPr>
      </p:pic>
      <p:sp>
        <p:nvSpPr>
          <p:cNvPr id="25" name="BlokTextu 24">
            <a:extLst>
              <a:ext uri="{FF2B5EF4-FFF2-40B4-BE49-F238E27FC236}">
                <a16:creationId xmlns:a16="http://schemas.microsoft.com/office/drawing/2014/main" id="{A492EECB-7FF4-4C17-A83C-0952212C6714}"/>
              </a:ext>
            </a:extLst>
          </p:cNvPr>
          <p:cNvSpPr txBox="1"/>
          <p:nvPr/>
        </p:nvSpPr>
        <p:spPr>
          <a:xfrm>
            <a:off x="6791960" y="6261854"/>
            <a:ext cx="6898640" cy="400110"/>
          </a:xfrm>
          <a:prstGeom prst="rect">
            <a:avLst/>
          </a:prstGeom>
          <a:noFill/>
        </p:spPr>
        <p:txBody>
          <a:bodyPr wrap="square">
            <a:spAutoFit/>
          </a:bodyPr>
          <a:lstStyle/>
          <a:p>
            <a:r>
              <a:rPr lang="sk-SK" sz="2000" b="1" dirty="0">
                <a:solidFill>
                  <a:srgbClr val="2484B0"/>
                </a:solidFill>
                <a:cs typeface="Poppins" panose="00000500000000000000" pitchFamily="2" charset="-18"/>
              </a:rPr>
              <a:t>geography.sav.sk/en/</a:t>
            </a:r>
          </a:p>
        </p:txBody>
      </p:sp>
    </p:spTree>
    <p:extLst>
      <p:ext uri="{BB962C8B-B14F-4D97-AF65-F5344CB8AC3E}">
        <p14:creationId xmlns:p14="http://schemas.microsoft.com/office/powerpoint/2010/main" val="71100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3A886843-8ED4-6290-3143-3C083100C69A}"/>
              </a:ext>
            </a:extLst>
          </p:cNvPr>
          <p:cNvSpPr txBox="1"/>
          <p:nvPr/>
        </p:nvSpPr>
        <p:spPr>
          <a:xfrm>
            <a:off x="675986" y="611413"/>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PRESENTATION OVERVIEW</a:t>
            </a:r>
          </a:p>
        </p:txBody>
      </p:sp>
      <p:sp>
        <p:nvSpPr>
          <p:cNvPr id="13" name="BlokTextu 12">
            <a:extLst>
              <a:ext uri="{FF2B5EF4-FFF2-40B4-BE49-F238E27FC236}">
                <a16:creationId xmlns:a16="http://schemas.microsoft.com/office/drawing/2014/main" id="{1A4EB851-450A-68A5-3D7C-88FBE7C8C55D}"/>
              </a:ext>
            </a:extLst>
          </p:cNvPr>
          <p:cNvSpPr txBox="1"/>
          <p:nvPr/>
        </p:nvSpPr>
        <p:spPr>
          <a:xfrm>
            <a:off x="675986" y="1724999"/>
            <a:ext cx="10539092" cy="2769989"/>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sk-SK" sz="2000" dirty="0" err="1">
                <a:solidFill>
                  <a:srgbClr val="000000"/>
                </a:solidFill>
                <a:cs typeface="Poppins" panose="00000500000000000000" pitchFamily="2" charset="-18"/>
              </a:rPr>
              <a:t>Introduction</a:t>
            </a:r>
            <a:r>
              <a:rPr lang="sk-SK" sz="2000" dirty="0">
                <a:solidFill>
                  <a:srgbClr val="000000"/>
                </a:solidFill>
                <a:cs typeface="Poppins" panose="00000500000000000000" pitchFamily="2" charset="-18"/>
              </a:rPr>
              <a:t> – </a:t>
            </a:r>
            <a:r>
              <a:rPr lang="sk-SK" sz="2000" dirty="0" err="1">
                <a:solidFill>
                  <a:srgbClr val="000000"/>
                </a:solidFill>
                <a:cs typeface="Poppins" panose="00000500000000000000" pitchFamily="2" charset="-18"/>
              </a:rPr>
              <a:t>background</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information</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about</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land</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consolidation</a:t>
            </a:r>
            <a:endParaRPr lang="sk-SK" sz="2000"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dirty="0" err="1">
                <a:solidFill>
                  <a:srgbClr val="000000"/>
                </a:solidFill>
                <a:cs typeface="Poppins" panose="00000500000000000000" pitchFamily="2" charset="-18"/>
              </a:rPr>
              <a:t>Research</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objective</a:t>
            </a:r>
            <a:endParaRPr lang="sk-SK"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b="0" i="0" dirty="0" err="1">
                <a:solidFill>
                  <a:srgbClr val="000000"/>
                </a:solidFill>
                <a:effectLst/>
                <a:cs typeface="Poppins" panose="00000500000000000000" pitchFamily="2" charset="-18"/>
              </a:rPr>
              <a:t>Data</a:t>
            </a:r>
            <a:r>
              <a:rPr lang="sk-SK" sz="2000" b="0" i="0" dirty="0">
                <a:solidFill>
                  <a:srgbClr val="000000"/>
                </a:solidFill>
                <a:effectLst/>
                <a:cs typeface="Poppins" panose="00000500000000000000" pitchFamily="2" charset="-18"/>
              </a:rPr>
              <a:t> and </a:t>
            </a:r>
            <a:r>
              <a:rPr lang="sk-SK" sz="2000" b="0" i="0" dirty="0" err="1">
                <a:solidFill>
                  <a:srgbClr val="000000"/>
                </a:solidFill>
                <a:effectLst/>
                <a:cs typeface="Poppins" panose="00000500000000000000" pitchFamily="2" charset="-18"/>
              </a:rPr>
              <a:t>methodology</a:t>
            </a:r>
            <a:endParaRPr lang="sk-SK" sz="2000"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dirty="0">
                <a:solidFill>
                  <a:srgbClr val="000000"/>
                </a:solidFill>
                <a:cs typeface="Poppins" panose="00000500000000000000" pitchFamily="2" charset="-18"/>
              </a:rPr>
              <a:t>Study </a:t>
            </a:r>
            <a:r>
              <a:rPr lang="sk-SK" sz="2000" dirty="0" err="1">
                <a:solidFill>
                  <a:srgbClr val="000000"/>
                </a:solidFill>
                <a:cs typeface="Poppins" panose="00000500000000000000" pitchFamily="2" charset="-18"/>
              </a:rPr>
              <a:t>areas</a:t>
            </a:r>
            <a:endParaRPr lang="sk-SK" sz="2000"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dirty="0" err="1">
                <a:solidFill>
                  <a:srgbClr val="000000"/>
                </a:solidFill>
                <a:cs typeface="Poppins" panose="00000500000000000000" pitchFamily="2" charset="-18"/>
              </a:rPr>
              <a:t>Results</a:t>
            </a:r>
            <a:endParaRPr lang="sk-SK" sz="2000"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dirty="0" err="1">
                <a:solidFill>
                  <a:srgbClr val="000000"/>
                </a:solidFill>
                <a:cs typeface="Poppins" panose="00000500000000000000" pitchFamily="2" charset="-18"/>
              </a:rPr>
              <a:t>Conclusion</a:t>
            </a:r>
            <a:endParaRPr lang="sk-SK" sz="2000" dirty="0">
              <a:solidFill>
                <a:srgbClr val="000000"/>
              </a:solidFill>
              <a:cs typeface="Poppins" panose="00000500000000000000" pitchFamily="2" charset="-18"/>
            </a:endParaRP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C212E"/>
                </a:solidFill>
              </a:rPr>
              <a:t> </a:t>
            </a:r>
            <a:endParaRPr lang="sk-SK"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400" smtClean="0">
                <a:solidFill>
                  <a:srgbClr val="2484B0"/>
                </a:solidFill>
                <a:cs typeface="Poppins" panose="00000500000000000000" pitchFamily="2" charset="-18"/>
              </a:rPr>
              <a:t>2</a:t>
            </a:fld>
            <a:endParaRPr lang="sk-SK" sz="14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Tree>
    <p:extLst>
      <p:ext uri="{BB962C8B-B14F-4D97-AF65-F5344CB8AC3E}">
        <p14:creationId xmlns:p14="http://schemas.microsoft.com/office/powerpoint/2010/main" val="188319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3A886843-8ED4-6290-3143-3C083100C69A}"/>
              </a:ext>
            </a:extLst>
          </p:cNvPr>
          <p:cNvSpPr txBox="1"/>
          <p:nvPr/>
        </p:nvSpPr>
        <p:spPr>
          <a:xfrm>
            <a:off x="675986" y="611413"/>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INTRODUCTION</a:t>
            </a:r>
          </a:p>
        </p:txBody>
      </p:sp>
      <p:sp>
        <p:nvSpPr>
          <p:cNvPr id="13" name="BlokTextu 12">
            <a:extLst>
              <a:ext uri="{FF2B5EF4-FFF2-40B4-BE49-F238E27FC236}">
                <a16:creationId xmlns:a16="http://schemas.microsoft.com/office/drawing/2014/main" id="{1A4EB851-450A-68A5-3D7C-88FBE7C8C55D}"/>
              </a:ext>
            </a:extLst>
          </p:cNvPr>
          <p:cNvSpPr txBox="1"/>
          <p:nvPr/>
        </p:nvSpPr>
        <p:spPr>
          <a:xfrm>
            <a:off x="675985" y="1272072"/>
            <a:ext cx="10539092" cy="4384277"/>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sk-SK" sz="2000" dirty="0">
                <a:solidFill>
                  <a:srgbClr val="000000"/>
                </a:solidFill>
                <a:cs typeface="Poppins" panose="00000500000000000000" pitchFamily="2" charset="-18"/>
              </a:rPr>
              <a:t>Slovakia – country </a:t>
            </a:r>
            <a:r>
              <a:rPr lang="sk-SK" sz="2000" dirty="0" err="1">
                <a:solidFill>
                  <a:srgbClr val="000000"/>
                </a:solidFill>
                <a:cs typeface="Poppins" panose="00000500000000000000" pitchFamily="2" charset="-18"/>
              </a:rPr>
              <a:t>with</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extremely</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scattered</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ownership</a:t>
            </a:r>
            <a:endParaRPr lang="sk-SK" sz="2000" dirty="0">
              <a:solidFill>
                <a:srgbClr val="000000"/>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dirty="0">
                <a:solidFill>
                  <a:srgbClr val="000000"/>
                </a:solidFill>
                <a:cs typeface="Poppins" panose="00000500000000000000" pitchFamily="2" charset="-18"/>
              </a:rPr>
              <a:t>9.6 </a:t>
            </a:r>
            <a:r>
              <a:rPr lang="sk-SK" dirty="0" err="1">
                <a:solidFill>
                  <a:srgbClr val="000000"/>
                </a:solidFill>
                <a:cs typeface="Poppins" panose="00000500000000000000" pitchFamily="2" charset="-18"/>
              </a:rPr>
              <a:t>million</a:t>
            </a:r>
            <a:r>
              <a:rPr lang="sk-SK" dirty="0">
                <a:solidFill>
                  <a:srgbClr val="000000"/>
                </a:solidFill>
                <a:cs typeface="Poppins" panose="00000500000000000000" pitchFamily="2" charset="-18"/>
              </a:rPr>
              <a:t> </a:t>
            </a:r>
            <a:r>
              <a:rPr lang="sk-SK" dirty="0" err="1">
                <a:solidFill>
                  <a:srgbClr val="000000"/>
                </a:solidFill>
                <a:cs typeface="Poppins" panose="00000500000000000000" pitchFamily="2" charset="-18"/>
              </a:rPr>
              <a:t>plots</a:t>
            </a:r>
            <a:endParaRPr lang="sk-SK" dirty="0">
              <a:solidFill>
                <a:srgbClr val="000000"/>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dirty="0" err="1">
                <a:solidFill>
                  <a:srgbClr val="000000"/>
                </a:solidFill>
                <a:cs typeface="Poppins" panose="00000500000000000000" pitchFamily="2" charset="-18"/>
              </a:rPr>
              <a:t>average</a:t>
            </a:r>
            <a:r>
              <a:rPr lang="sk-SK" dirty="0">
                <a:solidFill>
                  <a:srgbClr val="000000"/>
                </a:solidFill>
                <a:cs typeface="Poppins" panose="00000500000000000000" pitchFamily="2" charset="-18"/>
              </a:rPr>
              <a:t> </a:t>
            </a:r>
            <a:r>
              <a:rPr lang="sk-SK" dirty="0" err="1">
                <a:solidFill>
                  <a:srgbClr val="000000"/>
                </a:solidFill>
                <a:cs typeface="Poppins" panose="00000500000000000000" pitchFamily="2" charset="-18"/>
              </a:rPr>
              <a:t>area</a:t>
            </a:r>
            <a:r>
              <a:rPr lang="sk-SK" dirty="0">
                <a:solidFill>
                  <a:srgbClr val="000000"/>
                </a:solidFill>
                <a:cs typeface="Poppins" panose="00000500000000000000" pitchFamily="2" charset="-18"/>
              </a:rPr>
              <a:t> 0,45 ha</a:t>
            </a:r>
          </a:p>
          <a:p>
            <a:pPr marL="742950" lvl="1" indent="-285750">
              <a:lnSpc>
                <a:spcPct val="150000"/>
              </a:lnSpc>
              <a:buClr>
                <a:srgbClr val="2484B0"/>
              </a:buClr>
              <a:buSzPct val="155000"/>
              <a:buFont typeface="Arial" panose="020B0604020202020204" pitchFamily="34" charset="0"/>
              <a:buChar char="•"/>
            </a:pPr>
            <a:r>
              <a:rPr lang="sk-SK" dirty="0" err="1">
                <a:solidFill>
                  <a:srgbClr val="000000"/>
                </a:solidFill>
                <a:cs typeface="Poppins" panose="00000500000000000000" pitchFamily="2" charset="-18"/>
              </a:rPr>
              <a:t>often</a:t>
            </a:r>
            <a:r>
              <a:rPr lang="sk-SK" dirty="0">
                <a:solidFill>
                  <a:srgbClr val="000000"/>
                </a:solidFill>
                <a:cs typeface="Poppins" panose="00000500000000000000" pitchFamily="2" charset="-18"/>
              </a:rPr>
              <a:t> 12 – 15 </a:t>
            </a:r>
            <a:r>
              <a:rPr lang="sk-SK" dirty="0" err="1">
                <a:solidFill>
                  <a:srgbClr val="000000"/>
                </a:solidFill>
                <a:cs typeface="Poppins" panose="00000500000000000000" pitchFamily="2" charset="-18"/>
              </a:rPr>
              <a:t>owners</a:t>
            </a:r>
            <a:endParaRPr lang="sk-SK" dirty="0">
              <a:solidFill>
                <a:srgbClr val="000000"/>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dirty="0">
                <a:solidFill>
                  <a:srgbClr val="000000"/>
                </a:solidFill>
                <a:cs typeface="Poppins" panose="00000500000000000000" pitchFamily="2" charset="-18"/>
              </a:rPr>
              <a:t>98 </a:t>
            </a:r>
            <a:r>
              <a:rPr lang="sk-SK" dirty="0" err="1">
                <a:solidFill>
                  <a:srgbClr val="000000"/>
                </a:solidFill>
                <a:cs typeface="Poppins" panose="00000500000000000000" pitchFamily="2" charset="-18"/>
              </a:rPr>
              <a:t>million</a:t>
            </a:r>
            <a:r>
              <a:rPr lang="sk-SK" dirty="0">
                <a:solidFill>
                  <a:srgbClr val="000000"/>
                </a:solidFill>
                <a:cs typeface="Poppins" panose="00000500000000000000" pitchFamily="2" charset="-18"/>
              </a:rPr>
              <a:t> </a:t>
            </a:r>
            <a:r>
              <a:rPr lang="sk-SK" dirty="0" err="1">
                <a:solidFill>
                  <a:srgbClr val="000000"/>
                </a:solidFill>
                <a:cs typeface="Poppins" panose="00000500000000000000" pitchFamily="2" charset="-18"/>
              </a:rPr>
              <a:t>ownership</a:t>
            </a:r>
            <a:r>
              <a:rPr lang="sk-SK" dirty="0">
                <a:solidFill>
                  <a:srgbClr val="000000"/>
                </a:solidFill>
                <a:cs typeface="Poppins" panose="00000500000000000000" pitchFamily="2" charset="-18"/>
              </a:rPr>
              <a:t> </a:t>
            </a:r>
            <a:r>
              <a:rPr lang="sk-SK" dirty="0" err="1">
                <a:solidFill>
                  <a:srgbClr val="000000"/>
                </a:solidFill>
                <a:cs typeface="Poppins" panose="00000500000000000000" pitchFamily="2" charset="-18"/>
              </a:rPr>
              <a:t>relations</a:t>
            </a:r>
            <a:endParaRPr lang="sk-SK"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b="0" i="0" dirty="0" err="1">
                <a:solidFill>
                  <a:srgbClr val="000000"/>
                </a:solidFill>
                <a:effectLst/>
                <a:cs typeface="Poppins" panose="00000500000000000000" pitchFamily="2" charset="-18"/>
              </a:rPr>
              <a:t>Compared</a:t>
            </a:r>
            <a:r>
              <a:rPr lang="sk-SK" sz="2000" b="0" i="0" dirty="0">
                <a:solidFill>
                  <a:srgbClr val="000000"/>
                </a:solidFill>
                <a:effectLst/>
                <a:cs typeface="Poppins" panose="00000500000000000000" pitchFamily="2" charset="-18"/>
              </a:rPr>
              <a:t> to </a:t>
            </a:r>
            <a:r>
              <a:rPr lang="sk-SK" sz="2000" b="0" i="0" dirty="0" err="1">
                <a:solidFill>
                  <a:srgbClr val="000000"/>
                </a:solidFill>
                <a:effectLst/>
                <a:cs typeface="Poppins" panose="00000500000000000000" pitchFamily="2" charset="-18"/>
              </a:rPr>
              <a:t>much</a:t>
            </a:r>
            <a:r>
              <a:rPr lang="sk-SK" sz="2000" b="0" i="0" dirty="0">
                <a:solidFill>
                  <a:srgbClr val="000000"/>
                </a:solidFill>
                <a:effectLst/>
                <a:cs typeface="Poppins" panose="00000500000000000000" pitchFamily="2" charset="-18"/>
              </a:rPr>
              <a:t> </a:t>
            </a:r>
            <a:r>
              <a:rPr lang="sk-SK" sz="2000" b="0" i="0" dirty="0" err="1">
                <a:solidFill>
                  <a:srgbClr val="000000"/>
                </a:solidFill>
                <a:effectLst/>
                <a:cs typeface="Poppins" panose="00000500000000000000" pitchFamily="2" charset="-18"/>
              </a:rPr>
              <a:t>larger</a:t>
            </a:r>
            <a:r>
              <a:rPr lang="sk-SK" sz="2000" b="0" i="0" dirty="0">
                <a:solidFill>
                  <a:srgbClr val="000000"/>
                </a:solidFill>
                <a:effectLst/>
                <a:cs typeface="Poppins" panose="00000500000000000000" pitchFamily="2" charset="-18"/>
              </a:rPr>
              <a:t> </a:t>
            </a:r>
            <a:r>
              <a:rPr lang="sk-SK" sz="2000" b="0" i="0" dirty="0" err="1">
                <a:solidFill>
                  <a:srgbClr val="000000"/>
                </a:solidFill>
                <a:effectLst/>
                <a:cs typeface="Poppins" panose="00000500000000000000" pitchFamily="2" charset="-18"/>
              </a:rPr>
              <a:t>Czech</a:t>
            </a:r>
            <a:r>
              <a:rPr lang="sk-SK" sz="2000" b="0" i="0" dirty="0">
                <a:solidFill>
                  <a:srgbClr val="000000"/>
                </a:solidFill>
                <a:effectLst/>
                <a:cs typeface="Poppins" panose="00000500000000000000" pitchFamily="2" charset="-18"/>
              </a:rPr>
              <a:t> </a:t>
            </a:r>
            <a:r>
              <a:rPr lang="sk-SK" sz="2000" b="0" i="0" dirty="0" err="1">
                <a:solidFill>
                  <a:srgbClr val="000000"/>
                </a:solidFill>
                <a:effectLst/>
                <a:cs typeface="Poppins" panose="00000500000000000000" pitchFamily="2" charset="-18"/>
              </a:rPr>
              <a:t>Republic</a:t>
            </a:r>
            <a:r>
              <a:rPr lang="sk-SK" sz="2000" b="0" i="0" dirty="0">
                <a:solidFill>
                  <a:srgbClr val="000000"/>
                </a:solidFill>
                <a:effectLst/>
                <a:cs typeface="Poppins" panose="00000500000000000000" pitchFamily="2" charset="-18"/>
              </a:rPr>
              <a:t> – </a:t>
            </a:r>
            <a:r>
              <a:rPr lang="sk-SK" sz="2000" dirty="0">
                <a:solidFill>
                  <a:srgbClr val="000000"/>
                </a:solidFill>
                <a:cs typeface="Poppins" panose="00000500000000000000" pitchFamily="2" charset="-18"/>
              </a:rPr>
              <a:t>10 </a:t>
            </a:r>
            <a:r>
              <a:rPr lang="sk-SK" sz="2000" dirty="0" err="1">
                <a:solidFill>
                  <a:srgbClr val="000000"/>
                </a:solidFill>
                <a:cs typeface="Poppins" panose="00000500000000000000" pitchFamily="2" charset="-18"/>
              </a:rPr>
              <a:t>millions</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ownership</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relations</a:t>
            </a:r>
            <a:endParaRPr lang="sk-SK" sz="2000"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dirty="0" err="1">
                <a:solidFill>
                  <a:srgbClr val="000000"/>
                </a:solidFill>
                <a:cs typeface="Poppins" panose="00000500000000000000" pitchFamily="2" charset="-18"/>
              </a:rPr>
              <a:t>Land</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consolidation</a:t>
            </a:r>
            <a:r>
              <a:rPr lang="sk-SK" sz="2000" dirty="0">
                <a:solidFill>
                  <a:srgbClr val="000000"/>
                </a:solidFill>
                <a:cs typeface="Poppins" panose="00000500000000000000" pitchFamily="2" charset="-18"/>
              </a:rPr>
              <a:t> – </a:t>
            </a:r>
            <a:r>
              <a:rPr lang="sk-SK" sz="2000" dirty="0" err="1">
                <a:solidFill>
                  <a:srgbClr val="000000"/>
                </a:solidFill>
                <a:cs typeface="Poppins" panose="00000500000000000000" pitchFamily="2" charset="-18"/>
              </a:rPr>
              <a:t>fundamental</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way</a:t>
            </a:r>
            <a:r>
              <a:rPr lang="sk-SK" sz="2000" dirty="0">
                <a:solidFill>
                  <a:srgbClr val="000000"/>
                </a:solidFill>
                <a:cs typeface="Poppins" panose="00000500000000000000" pitchFamily="2" charset="-18"/>
              </a:rPr>
              <a:t> to </a:t>
            </a:r>
            <a:r>
              <a:rPr lang="sk-SK" sz="2000" dirty="0" err="1">
                <a:solidFill>
                  <a:srgbClr val="000000"/>
                </a:solidFill>
                <a:cs typeface="Poppins" panose="00000500000000000000" pitchFamily="2" charset="-18"/>
              </a:rPr>
              <a:t>improve</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land</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efficiency</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restructure</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rural</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space</a:t>
            </a:r>
            <a:r>
              <a:rPr lang="sk-SK" sz="2000" dirty="0">
                <a:solidFill>
                  <a:srgbClr val="000000"/>
                </a:solidFill>
                <a:cs typeface="Poppins" panose="00000500000000000000" pitchFamily="2" charset="-18"/>
              </a:rPr>
              <a:t> and </a:t>
            </a:r>
            <a:r>
              <a:rPr lang="sk-SK" sz="2000" dirty="0" err="1">
                <a:solidFill>
                  <a:srgbClr val="000000"/>
                </a:solidFill>
                <a:cs typeface="Poppins" panose="00000500000000000000" pitchFamily="2" charset="-18"/>
              </a:rPr>
              <a:t>revitalize</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rural</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economic</a:t>
            </a:r>
            <a:endParaRPr lang="sk-SK" sz="2000" dirty="0">
              <a:solidFill>
                <a:srgbClr val="000000"/>
              </a:solidFill>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dirty="0" err="1">
                <a:solidFill>
                  <a:srgbClr val="000000"/>
                </a:solidFill>
                <a:cs typeface="Poppins" panose="00000500000000000000" pitchFamily="2" charset="-18"/>
              </a:rPr>
              <a:t>Process</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associated</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with</a:t>
            </a:r>
            <a:r>
              <a:rPr lang="sk-SK" sz="2000" dirty="0">
                <a:solidFill>
                  <a:srgbClr val="000000"/>
                </a:solidFill>
                <a:cs typeface="Poppins" panose="00000500000000000000" pitchFamily="2" charset="-18"/>
              </a:rPr>
              <a:t> a </a:t>
            </a:r>
            <a:r>
              <a:rPr lang="sk-SK" sz="2000" dirty="0" err="1">
                <a:solidFill>
                  <a:srgbClr val="000000"/>
                </a:solidFill>
                <a:cs typeface="Poppins" panose="00000500000000000000" pitchFamily="2" charset="-18"/>
              </a:rPr>
              <a:t>series</a:t>
            </a:r>
            <a:r>
              <a:rPr lang="sk-SK" sz="2000" dirty="0">
                <a:solidFill>
                  <a:srgbClr val="000000"/>
                </a:solidFill>
                <a:cs typeface="Poppins" panose="00000500000000000000" pitchFamily="2" charset="-18"/>
              </a:rPr>
              <a:t> of </a:t>
            </a:r>
            <a:r>
              <a:rPr lang="sk-SK" sz="2000" dirty="0" err="1">
                <a:solidFill>
                  <a:srgbClr val="000000"/>
                </a:solidFill>
                <a:cs typeface="Poppins" panose="00000500000000000000" pitchFamily="2" charset="-18"/>
              </a:rPr>
              <a:t>investment</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operations</a:t>
            </a:r>
            <a:r>
              <a:rPr lang="sk-SK" sz="2000" dirty="0">
                <a:solidFill>
                  <a:srgbClr val="000000"/>
                </a:solidFill>
                <a:cs typeface="Poppins" panose="00000500000000000000" pitchFamily="2" charset="-18"/>
              </a:rPr>
              <a:t> to </a:t>
            </a:r>
            <a:r>
              <a:rPr lang="sk-SK" sz="2000" dirty="0" err="1">
                <a:solidFill>
                  <a:srgbClr val="000000"/>
                </a:solidFill>
                <a:cs typeface="Poppins" panose="00000500000000000000" pitchFamily="2" charset="-18"/>
              </a:rPr>
              <a:t>improve</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functioning</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farms</a:t>
            </a:r>
            <a:r>
              <a:rPr lang="sk-SK" sz="2000" dirty="0">
                <a:solidFill>
                  <a:srgbClr val="000000"/>
                </a:solidFill>
                <a:cs typeface="Poppins" panose="00000500000000000000" pitchFamily="2" charset="-18"/>
              </a:rPr>
              <a:t> and </a:t>
            </a:r>
            <a:r>
              <a:rPr lang="sk-SK" sz="2000" dirty="0" err="1">
                <a:solidFill>
                  <a:srgbClr val="000000"/>
                </a:solidFill>
                <a:cs typeface="Poppins" panose="00000500000000000000" pitchFamily="2" charset="-18"/>
              </a:rPr>
              <a:t>the</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quality</a:t>
            </a:r>
            <a:r>
              <a:rPr lang="sk-SK" sz="2000" dirty="0">
                <a:solidFill>
                  <a:srgbClr val="000000"/>
                </a:solidFill>
                <a:cs typeface="Poppins" panose="00000500000000000000" pitchFamily="2" charset="-18"/>
              </a:rPr>
              <a:t> of </a:t>
            </a:r>
            <a:r>
              <a:rPr lang="sk-SK" sz="2000" dirty="0" err="1">
                <a:solidFill>
                  <a:srgbClr val="000000"/>
                </a:solidFill>
                <a:cs typeface="Poppins" panose="00000500000000000000" pitchFamily="2" charset="-18"/>
              </a:rPr>
              <a:t>live</a:t>
            </a:r>
            <a:r>
              <a:rPr lang="sk-SK" sz="2000" dirty="0">
                <a:solidFill>
                  <a:srgbClr val="000000"/>
                </a:solidFill>
                <a:cs typeface="Poppins" panose="00000500000000000000" pitchFamily="2" charset="-18"/>
              </a:rPr>
              <a:t> of </a:t>
            </a:r>
            <a:r>
              <a:rPr lang="sk-SK" sz="2000" dirty="0" err="1">
                <a:solidFill>
                  <a:srgbClr val="000000"/>
                </a:solidFill>
                <a:cs typeface="Poppins" panose="00000500000000000000" pitchFamily="2" charset="-18"/>
              </a:rPr>
              <a:t>the</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local</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community</a:t>
            </a:r>
            <a:endParaRPr lang="sk-SK" sz="2000" dirty="0">
              <a:solidFill>
                <a:srgbClr val="000000"/>
              </a:solidFill>
              <a:cs typeface="Poppins" panose="00000500000000000000" pitchFamily="2" charset="-18"/>
            </a:endParaRP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C212E"/>
                </a:solidFill>
              </a:rPr>
              <a:t> </a:t>
            </a:r>
            <a:endParaRPr lang="sk-SK"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400" smtClean="0">
                <a:solidFill>
                  <a:srgbClr val="2484B0"/>
                </a:solidFill>
                <a:cs typeface="Poppins" panose="00000500000000000000" pitchFamily="2" charset="-18"/>
              </a:rPr>
              <a:t>3</a:t>
            </a:fld>
            <a:endParaRPr lang="sk-SK" sz="14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Tree>
    <p:extLst>
      <p:ext uri="{BB962C8B-B14F-4D97-AF65-F5344CB8AC3E}">
        <p14:creationId xmlns:p14="http://schemas.microsoft.com/office/powerpoint/2010/main" val="89901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3A886843-8ED4-6290-3143-3C083100C69A}"/>
              </a:ext>
            </a:extLst>
          </p:cNvPr>
          <p:cNvSpPr txBox="1"/>
          <p:nvPr/>
        </p:nvSpPr>
        <p:spPr>
          <a:xfrm>
            <a:off x="675986" y="611413"/>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INTRODUCTION</a:t>
            </a:r>
          </a:p>
        </p:txBody>
      </p:sp>
      <p:sp>
        <p:nvSpPr>
          <p:cNvPr id="13" name="BlokTextu 12">
            <a:extLst>
              <a:ext uri="{FF2B5EF4-FFF2-40B4-BE49-F238E27FC236}">
                <a16:creationId xmlns:a16="http://schemas.microsoft.com/office/drawing/2014/main" id="{1A4EB851-450A-68A5-3D7C-88FBE7C8C55D}"/>
              </a:ext>
            </a:extLst>
          </p:cNvPr>
          <p:cNvSpPr txBox="1"/>
          <p:nvPr/>
        </p:nvSpPr>
        <p:spPr>
          <a:xfrm>
            <a:off x="675985" y="1272072"/>
            <a:ext cx="10718847" cy="2308324"/>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sk-SK" sz="2000" dirty="0" err="1">
                <a:solidFill>
                  <a:srgbClr val="000000"/>
                </a:solidFill>
                <a:cs typeface="Poppins" panose="00000500000000000000" pitchFamily="2" charset="-18"/>
              </a:rPr>
              <a:t>Consolidation</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projects</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completed</a:t>
            </a:r>
            <a:r>
              <a:rPr lang="sk-SK" sz="2000" dirty="0">
                <a:solidFill>
                  <a:srgbClr val="000000"/>
                </a:solidFill>
                <a:cs typeface="Poppins" panose="00000500000000000000" pitchFamily="2" charset="-18"/>
              </a:rPr>
              <a:t> in </a:t>
            </a:r>
            <a:r>
              <a:rPr lang="sk-SK" sz="2000" b="1" dirty="0">
                <a:solidFill>
                  <a:srgbClr val="000000"/>
                </a:solidFill>
                <a:cs typeface="Poppins" panose="00000500000000000000" pitchFamily="2" charset="-18"/>
              </a:rPr>
              <a:t>417</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cadastral</a:t>
            </a:r>
            <a:r>
              <a:rPr lang="sk-SK" sz="2000" dirty="0">
                <a:solidFill>
                  <a:srgbClr val="000000"/>
                </a:solidFill>
                <a:cs typeface="Poppins" panose="00000500000000000000" pitchFamily="2" charset="-18"/>
              </a:rPr>
              <a:t> </a:t>
            </a:r>
            <a:r>
              <a:rPr lang="sk-SK" sz="2000" dirty="0" err="1">
                <a:solidFill>
                  <a:srgbClr val="000000"/>
                </a:solidFill>
                <a:cs typeface="Poppins" panose="00000500000000000000" pitchFamily="2" charset="-18"/>
              </a:rPr>
              <a:t>territories</a:t>
            </a:r>
            <a:r>
              <a:rPr lang="sk-SK" sz="2000" dirty="0">
                <a:solidFill>
                  <a:srgbClr val="000000"/>
                </a:solidFill>
                <a:cs typeface="Poppins" panose="00000500000000000000" pitchFamily="2" charset="-18"/>
              </a:rPr>
              <a:t> </a:t>
            </a:r>
            <a:r>
              <a:rPr lang="sk-SK" sz="1600" dirty="0">
                <a:solidFill>
                  <a:srgbClr val="000000"/>
                </a:solidFill>
                <a:cs typeface="Poppins" panose="00000500000000000000" pitchFamily="2" charset="-18"/>
              </a:rPr>
              <a:t>[2023] (11,7% of </a:t>
            </a:r>
            <a:r>
              <a:rPr lang="sk-SK" sz="1600" dirty="0" err="1">
                <a:solidFill>
                  <a:srgbClr val="000000"/>
                </a:solidFill>
                <a:cs typeface="Poppins" panose="00000500000000000000" pitchFamily="2" charset="-18"/>
              </a:rPr>
              <a:t>total</a:t>
            </a:r>
            <a:r>
              <a:rPr lang="sk-SK" sz="1600" dirty="0">
                <a:solidFill>
                  <a:srgbClr val="000000"/>
                </a:solidFill>
                <a:cs typeface="Poppins" panose="00000500000000000000" pitchFamily="2" charset="-18"/>
              </a:rPr>
              <a:t> of 3559)</a:t>
            </a:r>
          </a:p>
          <a:p>
            <a:pPr marL="285750" indent="-285750">
              <a:lnSpc>
                <a:spcPct val="150000"/>
              </a:lnSpc>
              <a:buClr>
                <a:srgbClr val="2484B0"/>
              </a:buClr>
              <a:buSzPct val="155000"/>
              <a:buFont typeface="Arial" panose="020B0604020202020204" pitchFamily="34" charset="0"/>
              <a:buChar char="•"/>
            </a:pPr>
            <a:r>
              <a:rPr lang="sk-SK" sz="2000" b="0" i="0" dirty="0" err="1">
                <a:solidFill>
                  <a:srgbClr val="000000"/>
                </a:solidFill>
                <a:effectLst/>
                <a:cs typeface="Poppins" panose="00000500000000000000" pitchFamily="2" charset="-18"/>
              </a:rPr>
              <a:t>Consolidated</a:t>
            </a:r>
            <a:r>
              <a:rPr lang="sk-SK" sz="2000" b="0" i="0" dirty="0">
                <a:solidFill>
                  <a:srgbClr val="000000"/>
                </a:solidFill>
                <a:effectLst/>
                <a:cs typeface="Poppins" panose="00000500000000000000" pitchFamily="2" charset="-18"/>
              </a:rPr>
              <a:t> </a:t>
            </a:r>
            <a:r>
              <a:rPr lang="sk-SK" sz="2000" b="0" i="0" dirty="0" err="1">
                <a:solidFill>
                  <a:srgbClr val="000000"/>
                </a:solidFill>
                <a:effectLst/>
                <a:cs typeface="Poppins" panose="00000500000000000000" pitchFamily="2" charset="-18"/>
              </a:rPr>
              <a:t>land</a:t>
            </a:r>
            <a:r>
              <a:rPr lang="sk-SK" sz="2000" b="0" i="0" dirty="0">
                <a:solidFill>
                  <a:srgbClr val="000000"/>
                </a:solidFill>
                <a:effectLst/>
                <a:cs typeface="Poppins" panose="00000500000000000000" pitchFamily="2" charset="-18"/>
              </a:rPr>
              <a:t> </a:t>
            </a:r>
            <a:r>
              <a:rPr lang="sk-SK" sz="2000" b="1" i="0" dirty="0">
                <a:solidFill>
                  <a:srgbClr val="000000"/>
                </a:solidFill>
                <a:effectLst/>
                <a:cs typeface="Poppins" panose="00000500000000000000" pitchFamily="2" charset="-18"/>
              </a:rPr>
              <a:t>41 077 ha</a:t>
            </a:r>
            <a:r>
              <a:rPr lang="sk-SK" sz="2000" b="0" i="0" dirty="0">
                <a:solidFill>
                  <a:srgbClr val="000000"/>
                </a:solidFill>
                <a:effectLst/>
                <a:cs typeface="Poppins" panose="00000500000000000000" pitchFamily="2" charset="-18"/>
              </a:rPr>
              <a:t> – </a:t>
            </a:r>
            <a:r>
              <a:rPr lang="sk-SK" sz="2000" b="1" i="0" dirty="0">
                <a:solidFill>
                  <a:srgbClr val="000000"/>
                </a:solidFill>
                <a:effectLst/>
                <a:cs typeface="Poppins" panose="00000500000000000000" pitchFamily="2" charset="-18"/>
              </a:rPr>
              <a:t>8,37 % </a:t>
            </a:r>
            <a:r>
              <a:rPr lang="sk-SK" sz="2000" b="0" i="0" dirty="0" err="1">
                <a:solidFill>
                  <a:srgbClr val="000000"/>
                </a:solidFill>
                <a:effectLst/>
                <a:cs typeface="Poppins" panose="00000500000000000000" pitchFamily="2" charset="-18"/>
              </a:rPr>
              <a:t>country</a:t>
            </a:r>
            <a:r>
              <a:rPr lang="sk-SK" sz="2000" b="0" i="0" dirty="0" err="1">
                <a:solidFill>
                  <a:srgbClr val="000000"/>
                </a:solidFill>
                <a:effectLst/>
                <a:latin typeface="Calibri" panose="020F0502020204030204" pitchFamily="34" charset="0"/>
                <a:cs typeface="Calibri" panose="020F0502020204030204" pitchFamily="34" charset="0"/>
              </a:rPr>
              <a:t>'</a:t>
            </a:r>
            <a:r>
              <a:rPr lang="sk-SK" sz="2000" b="0" i="0" dirty="0" err="1">
                <a:solidFill>
                  <a:srgbClr val="000000"/>
                </a:solidFill>
                <a:effectLst/>
                <a:cs typeface="Poppins" panose="00000500000000000000" pitchFamily="2" charset="-18"/>
              </a:rPr>
              <a:t>s</a:t>
            </a:r>
            <a:r>
              <a:rPr lang="sk-SK" sz="2000" b="0" i="0" dirty="0">
                <a:solidFill>
                  <a:srgbClr val="000000"/>
                </a:solidFill>
                <a:effectLst/>
                <a:cs typeface="Poppins" panose="00000500000000000000" pitchFamily="2" charset="-18"/>
              </a:rPr>
              <a:t> </a:t>
            </a:r>
            <a:r>
              <a:rPr lang="sk-SK" sz="2000" b="0" i="0" dirty="0" err="1">
                <a:solidFill>
                  <a:srgbClr val="000000"/>
                </a:solidFill>
                <a:effectLst/>
                <a:cs typeface="Poppins" panose="00000500000000000000" pitchFamily="2" charset="-18"/>
              </a:rPr>
              <a:t>area</a:t>
            </a:r>
            <a:endParaRPr lang="en-US" sz="2000" b="0" i="0" dirty="0">
              <a:solidFill>
                <a:srgbClr val="000000"/>
              </a:solidFill>
              <a:effectLst/>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b="0" i="0" dirty="0">
                <a:solidFill>
                  <a:srgbClr val="000000"/>
                </a:solidFill>
                <a:effectLst/>
                <a:cs typeface="Poppins" panose="00000500000000000000" pitchFamily="2" charset="-18"/>
              </a:rPr>
              <a:t>More </a:t>
            </a:r>
            <a:r>
              <a:rPr lang="sk-SK" sz="2000" b="0" i="0" dirty="0" err="1">
                <a:solidFill>
                  <a:srgbClr val="000000"/>
                </a:solidFill>
                <a:effectLst/>
                <a:cs typeface="Poppins" panose="00000500000000000000" pitchFamily="2" charset="-18"/>
              </a:rPr>
              <a:t>than</a:t>
            </a:r>
            <a:r>
              <a:rPr lang="sk-SK" sz="2000" b="0" i="0" dirty="0">
                <a:solidFill>
                  <a:srgbClr val="000000"/>
                </a:solidFill>
                <a:effectLst/>
                <a:cs typeface="Poppins" panose="00000500000000000000" pitchFamily="2" charset="-18"/>
              </a:rPr>
              <a:t> 137 </a:t>
            </a:r>
            <a:r>
              <a:rPr lang="sk-SK" sz="2000" b="0" i="0" dirty="0" err="1">
                <a:solidFill>
                  <a:srgbClr val="000000"/>
                </a:solidFill>
                <a:effectLst/>
                <a:cs typeface="Poppins" panose="00000500000000000000" pitchFamily="2" charset="-18"/>
              </a:rPr>
              <a:t>million</a:t>
            </a:r>
            <a:r>
              <a:rPr lang="sk-SK" sz="2000" b="0" i="0" dirty="0">
                <a:solidFill>
                  <a:srgbClr val="000000"/>
                </a:solidFill>
                <a:effectLst/>
                <a:cs typeface="Poppins" panose="00000500000000000000" pitchFamily="2" charset="-18"/>
              </a:rPr>
              <a:t> EUR </a:t>
            </a:r>
            <a:r>
              <a:rPr lang="sk-SK" sz="2000" b="0" i="0" dirty="0" err="1">
                <a:solidFill>
                  <a:srgbClr val="000000"/>
                </a:solidFill>
                <a:effectLst/>
                <a:cs typeface="Poppins" panose="00000500000000000000" pitchFamily="2" charset="-18"/>
              </a:rPr>
              <a:t>invested</a:t>
            </a:r>
            <a:endParaRPr lang="sk-SK" sz="2000" b="0" i="0" dirty="0">
              <a:solidFill>
                <a:srgbClr val="000000"/>
              </a:solidFill>
              <a:effectLst/>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sz="2000" b="0" i="0" dirty="0">
                <a:solidFill>
                  <a:srgbClr val="000000"/>
                </a:solidFill>
                <a:effectLst/>
                <a:cs typeface="Poppins" panose="00000500000000000000" pitchFamily="2" charset="-18"/>
              </a:rPr>
              <a:t>114,5 </a:t>
            </a:r>
            <a:r>
              <a:rPr lang="sk-SK" sz="2000" b="0" i="0" dirty="0" err="1">
                <a:solidFill>
                  <a:srgbClr val="000000"/>
                </a:solidFill>
                <a:effectLst/>
                <a:cs typeface="Poppins" panose="00000500000000000000" pitchFamily="2" charset="-18"/>
              </a:rPr>
              <a:t>million</a:t>
            </a:r>
            <a:r>
              <a:rPr lang="sk-SK" sz="2000" b="0" i="0" dirty="0">
                <a:solidFill>
                  <a:srgbClr val="000000"/>
                </a:solidFill>
                <a:effectLst/>
                <a:cs typeface="Poppins" panose="00000500000000000000" pitchFamily="2" charset="-18"/>
              </a:rPr>
              <a:t> - EU </a:t>
            </a:r>
            <a:r>
              <a:rPr lang="sk-SK" sz="2000" b="0" i="0" dirty="0" err="1">
                <a:solidFill>
                  <a:srgbClr val="000000"/>
                </a:solidFill>
                <a:effectLst/>
                <a:cs typeface="Poppins" panose="00000500000000000000" pitchFamily="2" charset="-18"/>
              </a:rPr>
              <a:t>resources</a:t>
            </a:r>
            <a:endParaRPr lang="sk-SK" sz="2000" dirty="0">
              <a:solidFill>
                <a:srgbClr val="000000"/>
              </a:solidFill>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sz="2000" b="0" i="0" dirty="0">
                <a:solidFill>
                  <a:srgbClr val="000000"/>
                </a:solidFill>
                <a:effectLst/>
                <a:cs typeface="Poppins" panose="00000500000000000000" pitchFamily="2" charset="-18"/>
              </a:rPr>
              <a:t>22,8 </a:t>
            </a:r>
            <a:r>
              <a:rPr lang="sk-SK" sz="2000" b="0" i="0" dirty="0" err="1">
                <a:solidFill>
                  <a:srgbClr val="000000"/>
                </a:solidFill>
                <a:effectLst/>
                <a:cs typeface="Poppins" panose="00000500000000000000" pitchFamily="2" charset="-18"/>
              </a:rPr>
              <a:t>million</a:t>
            </a:r>
            <a:r>
              <a:rPr lang="sk-SK" sz="2000" b="0" i="0" dirty="0">
                <a:solidFill>
                  <a:srgbClr val="000000"/>
                </a:solidFill>
                <a:effectLst/>
                <a:cs typeface="Poppins" panose="00000500000000000000" pitchFamily="2" charset="-18"/>
              </a:rPr>
              <a:t> EUR - </a:t>
            </a:r>
            <a:r>
              <a:rPr lang="sk-SK" sz="2000" b="0" i="0" dirty="0" err="1">
                <a:solidFill>
                  <a:srgbClr val="000000"/>
                </a:solidFill>
                <a:effectLst/>
                <a:cs typeface="Poppins" panose="00000500000000000000" pitchFamily="2" charset="-18"/>
              </a:rPr>
              <a:t>budget</a:t>
            </a:r>
            <a:r>
              <a:rPr lang="sk-SK" sz="2000" b="0" i="0" dirty="0">
                <a:solidFill>
                  <a:srgbClr val="000000"/>
                </a:solidFill>
                <a:effectLst/>
                <a:cs typeface="Poppins" panose="00000500000000000000" pitchFamily="2" charset="-18"/>
              </a:rPr>
              <a:t> of SR</a:t>
            </a: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C212E"/>
                </a:solidFill>
              </a:rPr>
              <a:t> </a:t>
            </a:r>
            <a:endParaRPr lang="sk-SK"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400" smtClean="0">
                <a:solidFill>
                  <a:srgbClr val="2484B0"/>
                </a:solidFill>
                <a:cs typeface="Poppins" panose="00000500000000000000" pitchFamily="2" charset="-18"/>
              </a:rPr>
              <a:t>4</a:t>
            </a:fld>
            <a:endParaRPr lang="sk-SK" sz="14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pic>
        <p:nvPicPr>
          <p:cNvPr id="3" name="Obrázok 2">
            <a:extLst>
              <a:ext uri="{FF2B5EF4-FFF2-40B4-BE49-F238E27FC236}">
                <a16:creationId xmlns:a16="http://schemas.microsoft.com/office/drawing/2014/main" id="{1BA7FE1D-9DB8-5CA5-D19F-BD42964C9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97214" y="2193988"/>
            <a:ext cx="6815207" cy="3866748"/>
          </a:xfrm>
          <a:prstGeom prst="rect">
            <a:avLst/>
          </a:prstGeom>
        </p:spPr>
      </p:pic>
      <p:sp>
        <p:nvSpPr>
          <p:cNvPr id="7" name="BlokTextu 6">
            <a:extLst>
              <a:ext uri="{FF2B5EF4-FFF2-40B4-BE49-F238E27FC236}">
                <a16:creationId xmlns:a16="http://schemas.microsoft.com/office/drawing/2014/main" id="{7D3B4D76-1955-4AAB-4DC2-CCA228A91D0E}"/>
              </a:ext>
            </a:extLst>
          </p:cNvPr>
          <p:cNvSpPr txBox="1"/>
          <p:nvPr/>
        </p:nvSpPr>
        <p:spPr>
          <a:xfrm>
            <a:off x="675985" y="3931979"/>
            <a:ext cx="4373485" cy="1964512"/>
          </a:xfrm>
          <a:prstGeom prst="rect">
            <a:avLst/>
          </a:prstGeom>
          <a:noFill/>
        </p:spPr>
        <p:txBody>
          <a:bodyPr wrap="square">
            <a:spAutoFit/>
          </a:bodyPr>
          <a:lstStyle/>
          <a:p>
            <a:pPr>
              <a:lnSpc>
                <a:spcPct val="150000"/>
              </a:lnSpc>
              <a:buClr>
                <a:srgbClr val="2484B0"/>
              </a:buClr>
              <a:buSzPct val="155000"/>
            </a:pPr>
            <a:r>
              <a:rPr lang="sk-SK" sz="2800" b="1" u="sng" dirty="0">
                <a:solidFill>
                  <a:srgbClr val="2484B0"/>
                </a:solidFill>
                <a:cs typeface="Poppins" panose="00000500000000000000" pitchFamily="2" charset="-18"/>
              </a:rPr>
              <a:t>H</a:t>
            </a:r>
            <a:r>
              <a:rPr lang="en-US" sz="2800" b="1" u="sng" dirty="0">
                <a:solidFill>
                  <a:srgbClr val="2484B0"/>
                </a:solidFill>
                <a:cs typeface="Poppins" panose="00000500000000000000" pitchFamily="2" charset="-18"/>
              </a:rPr>
              <a:t>ow </a:t>
            </a:r>
            <a:r>
              <a:rPr lang="sk-SK" sz="2800" b="1" u="sng" dirty="0">
                <a:solidFill>
                  <a:srgbClr val="2484B0"/>
                </a:solidFill>
                <a:cs typeface="Poppins" panose="00000500000000000000" pitchFamily="2" charset="-18"/>
              </a:rPr>
              <a:t>has </a:t>
            </a:r>
            <a:r>
              <a:rPr lang="en-US" sz="2800" b="1" u="sng" dirty="0">
                <a:solidFill>
                  <a:srgbClr val="2484B0"/>
                </a:solidFill>
                <a:cs typeface="Poppins" panose="00000500000000000000" pitchFamily="2" charset="-18"/>
              </a:rPr>
              <a:t>this process contributed to optimizing land utilization</a:t>
            </a:r>
            <a:r>
              <a:rPr lang="sk-SK" sz="2800" b="1" u="sng" dirty="0">
                <a:solidFill>
                  <a:srgbClr val="2484B0"/>
                </a:solidFill>
                <a:cs typeface="Poppins" panose="00000500000000000000" pitchFamily="2" charset="-18"/>
              </a:rPr>
              <a:t>  </a:t>
            </a:r>
            <a:r>
              <a:rPr lang="sk-SK" sz="2800" u="sng" dirty="0">
                <a:solidFill>
                  <a:srgbClr val="2484B0"/>
                </a:solidFill>
                <a:cs typeface="Poppins" panose="00000500000000000000" pitchFamily="2" charset="-18"/>
              </a:rPr>
              <a:t>?</a:t>
            </a:r>
            <a:endParaRPr lang="en-US" sz="2000" b="0" i="0" u="sng" dirty="0">
              <a:solidFill>
                <a:srgbClr val="2484B0"/>
              </a:solidFill>
              <a:effectLst/>
              <a:cs typeface="Poppins" panose="00000500000000000000" pitchFamily="2" charset="-18"/>
            </a:endParaRPr>
          </a:p>
        </p:txBody>
      </p:sp>
    </p:spTree>
    <p:extLst>
      <p:ext uri="{BB962C8B-B14F-4D97-AF65-F5344CB8AC3E}">
        <p14:creationId xmlns:p14="http://schemas.microsoft.com/office/powerpoint/2010/main" val="35887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lokTextu 11">
            <a:extLst>
              <a:ext uri="{FF2B5EF4-FFF2-40B4-BE49-F238E27FC236}">
                <a16:creationId xmlns:a16="http://schemas.microsoft.com/office/drawing/2014/main" id="{3A886843-8ED4-6290-3143-3C083100C69A}"/>
              </a:ext>
            </a:extLst>
          </p:cNvPr>
          <p:cNvSpPr txBox="1"/>
          <p:nvPr/>
        </p:nvSpPr>
        <p:spPr>
          <a:xfrm>
            <a:off x="675986" y="611413"/>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INTRODUCTION</a:t>
            </a:r>
          </a:p>
        </p:txBody>
      </p:sp>
      <p:sp>
        <p:nvSpPr>
          <p:cNvPr id="13" name="BlokTextu 12">
            <a:extLst>
              <a:ext uri="{FF2B5EF4-FFF2-40B4-BE49-F238E27FC236}">
                <a16:creationId xmlns:a16="http://schemas.microsoft.com/office/drawing/2014/main" id="{1A4EB851-450A-68A5-3D7C-88FBE7C8C55D}"/>
              </a:ext>
            </a:extLst>
          </p:cNvPr>
          <p:cNvSpPr txBox="1"/>
          <p:nvPr/>
        </p:nvSpPr>
        <p:spPr>
          <a:xfrm>
            <a:off x="675985" y="1272072"/>
            <a:ext cx="10539092" cy="3645613"/>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en-US" sz="2000" dirty="0">
                <a:ea typeface="Open Sans" panose="020B0606030504020204" pitchFamily="34" charset="0"/>
                <a:cs typeface="Poppins" panose="00000500000000000000" pitchFamily="2" charset="-18"/>
              </a:rPr>
              <a:t>Act no. 330/1991</a:t>
            </a:r>
            <a:r>
              <a:rPr lang="sk-SK" sz="2000" dirty="0">
                <a:ea typeface="Open Sans" panose="020B0606030504020204" pitchFamily="34" charset="0"/>
                <a:cs typeface="Poppins" panose="00000500000000000000" pitchFamily="2" charset="-18"/>
              </a:rPr>
              <a:t> - l</a:t>
            </a:r>
            <a:r>
              <a:rPr lang="en-US" sz="2000" dirty="0">
                <a:ea typeface="Open Sans" panose="020B0606030504020204" pitchFamily="34" charset="0"/>
                <a:cs typeface="Poppins" panose="00000500000000000000" pitchFamily="2" charset="-18"/>
              </a:rPr>
              <a:t>and consolidation is understood as consolidation, division, dislocation, and arrangement of lots based on ownership</a:t>
            </a:r>
            <a:endParaRPr lang="sk-SK" sz="20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sk-SK" sz="2000" dirty="0">
              <a:ea typeface="Open Sans" panose="020B0606030504020204" pitchFamily="34" charset="0"/>
              <a:cs typeface="Poppins" panose="00000500000000000000" pitchFamily="2" charset="-18"/>
            </a:endParaRPr>
          </a:p>
          <a:p>
            <a:pPr>
              <a:lnSpc>
                <a:spcPct val="150000"/>
              </a:lnSpc>
              <a:buClr>
                <a:srgbClr val="2484B0"/>
              </a:buClr>
              <a:buSzPct val="155000"/>
            </a:pPr>
            <a:endParaRPr lang="sk-SK" sz="20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en-US" sz="2000" dirty="0">
                <a:ea typeface="Open Sans" panose="020B0606030504020204" pitchFamily="34" charset="0"/>
                <a:cs typeface="Poppins" panose="00000500000000000000" pitchFamily="2" charset="-18"/>
              </a:rPr>
              <a:t>Act on Land Consolidation no. 487/2022 </a:t>
            </a:r>
            <a:r>
              <a:rPr lang="sk-SK" sz="2000" dirty="0">
                <a:ea typeface="Open Sans" panose="020B0606030504020204" pitchFamily="34" charset="0"/>
                <a:cs typeface="Poppins" panose="00000500000000000000" pitchFamily="2" charset="-18"/>
              </a:rPr>
              <a:t> - </a:t>
            </a:r>
            <a:r>
              <a:rPr lang="en-US" sz="2000" b="1" dirty="0">
                <a:ea typeface="Open Sans" panose="020B0606030504020204" pitchFamily="34" charset="0"/>
                <a:cs typeface="Poppins" panose="00000500000000000000" pitchFamily="2" charset="-18"/>
              </a:rPr>
              <a:t>at least 40% of the total amount </a:t>
            </a:r>
            <a:r>
              <a:rPr lang="en-US" sz="2000" dirty="0">
                <a:ea typeface="Open Sans" panose="020B0606030504020204" pitchFamily="34" charset="0"/>
                <a:cs typeface="Poppins" panose="00000500000000000000" pitchFamily="2" charset="-18"/>
              </a:rPr>
              <a:t>of funds for the preparation of project documentation, the implementation and maintenance of common facilities and measures</a:t>
            </a:r>
            <a:r>
              <a:rPr lang="sk-SK" sz="2000" dirty="0">
                <a:ea typeface="Open Sans" panose="020B0606030504020204" pitchFamily="34" charset="0"/>
                <a:cs typeface="Poppins" panose="00000500000000000000" pitchFamily="2" charset="-18"/>
              </a:rPr>
              <a:t> (</a:t>
            </a:r>
            <a:r>
              <a:rPr lang="sk-SK" sz="2000" dirty="0" err="1">
                <a:ea typeface="Open Sans" panose="020B0606030504020204" pitchFamily="34" charset="0"/>
                <a:cs typeface="Poppins" panose="00000500000000000000" pitchFamily="2" charset="-18"/>
              </a:rPr>
              <a:t>roads</a:t>
            </a:r>
            <a:r>
              <a:rPr lang="sk-SK" sz="2000" dirty="0">
                <a:ea typeface="Open Sans" panose="020B0606030504020204" pitchFamily="34" charset="0"/>
                <a:cs typeface="Poppins" panose="00000500000000000000" pitchFamily="2" charset="-18"/>
              </a:rPr>
              <a:t> </a:t>
            </a:r>
            <a:r>
              <a:rPr lang="en-US" sz="2000" dirty="0">
                <a:ea typeface="Open Sans" panose="020B0606030504020204" pitchFamily="34" charset="0"/>
                <a:cs typeface="Poppins" panose="00000500000000000000" pitchFamily="2" charset="-18"/>
              </a:rPr>
              <a:t>to the newly created parcels</a:t>
            </a:r>
            <a:r>
              <a:rPr lang="sk-SK" sz="2000" dirty="0">
                <a:ea typeface="Open Sans" panose="020B0606030504020204" pitchFamily="34" charset="0"/>
                <a:cs typeface="Poppins" panose="00000500000000000000" pitchFamily="2" charset="-18"/>
              </a:rPr>
              <a:t>, </a:t>
            </a:r>
            <a:r>
              <a:rPr lang="en-US" sz="2000" dirty="0">
                <a:ea typeface="Open Sans" panose="020B0606030504020204" pitchFamily="34" charset="0"/>
                <a:cs typeface="Poppins" panose="00000500000000000000" pitchFamily="2" charset="-18"/>
              </a:rPr>
              <a:t>non-forest vegetation </a:t>
            </a:r>
            <a:r>
              <a:rPr lang="sk-SK" sz="2000" dirty="0">
                <a:ea typeface="Open Sans" panose="020B0606030504020204" pitchFamily="34" charset="0"/>
                <a:cs typeface="Poppins" panose="00000500000000000000" pitchFamily="2" charset="-18"/>
              </a:rPr>
              <a:t>-</a:t>
            </a:r>
            <a:r>
              <a:rPr lang="en-US" sz="2000" dirty="0">
                <a:ea typeface="Open Sans" panose="020B0606030504020204" pitchFamily="34" charset="0"/>
                <a:cs typeface="Poppins" panose="00000500000000000000" pitchFamily="2" charset="-18"/>
              </a:rPr>
              <a:t> windbreaks, tree rows</a:t>
            </a:r>
            <a:r>
              <a:rPr lang="sk-SK" sz="2000" dirty="0">
                <a:ea typeface="Open Sans" panose="020B0606030504020204" pitchFamily="34" charset="0"/>
                <a:cs typeface="Poppins" panose="00000500000000000000" pitchFamily="2" charset="-18"/>
              </a:rPr>
              <a:t>, </a:t>
            </a:r>
            <a:r>
              <a:rPr lang="sk-SK" sz="2000" dirty="0" err="1">
                <a:ea typeface="Open Sans" panose="020B0606030504020204" pitchFamily="34" charset="0"/>
                <a:cs typeface="Poppins" panose="00000500000000000000" pitchFamily="2" charset="-18"/>
              </a:rPr>
              <a:t>hedges</a:t>
            </a:r>
            <a:r>
              <a:rPr lang="sk-SK" sz="2000" dirty="0">
                <a:ea typeface="Open Sans" panose="020B0606030504020204" pitchFamily="34" charset="0"/>
                <a:cs typeface="Poppins" panose="00000500000000000000" pitchFamily="2" charset="-18"/>
              </a:rPr>
              <a:t>)</a:t>
            </a: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C212E"/>
                </a:solidFill>
              </a:rPr>
              <a:t> </a:t>
            </a:r>
            <a:endParaRPr lang="sk-SK"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400" smtClean="0">
                <a:solidFill>
                  <a:srgbClr val="2484B0"/>
                </a:solidFill>
                <a:cs typeface="Poppins" panose="00000500000000000000" pitchFamily="2" charset="-18"/>
              </a:rPr>
              <a:t>5</a:t>
            </a:fld>
            <a:endParaRPr lang="sk-SK" sz="14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Tree>
    <p:extLst>
      <p:ext uri="{BB962C8B-B14F-4D97-AF65-F5344CB8AC3E}">
        <p14:creationId xmlns:p14="http://schemas.microsoft.com/office/powerpoint/2010/main" val="371706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kTextu 12">
            <a:extLst>
              <a:ext uri="{FF2B5EF4-FFF2-40B4-BE49-F238E27FC236}">
                <a16:creationId xmlns:a16="http://schemas.microsoft.com/office/drawing/2014/main" id="{1A4EB851-450A-68A5-3D7C-88FBE7C8C55D}"/>
              </a:ext>
            </a:extLst>
          </p:cNvPr>
          <p:cNvSpPr txBox="1"/>
          <p:nvPr/>
        </p:nvSpPr>
        <p:spPr>
          <a:xfrm>
            <a:off x="675985" y="1272072"/>
            <a:ext cx="10539092" cy="4573047"/>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endParaRPr lang="sk-SK" sz="20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2000" dirty="0">
                <a:ea typeface="Open Sans" panose="020B0606030504020204" pitchFamily="34" charset="0"/>
                <a:cs typeface="Poppins" panose="00000500000000000000" pitchFamily="2" charset="-18"/>
              </a:rPr>
              <a:t>E</a:t>
            </a:r>
            <a:r>
              <a:rPr lang="en-US" sz="2000" dirty="0">
                <a:ea typeface="Open Sans" panose="020B0606030504020204" pitchFamily="34" charset="0"/>
                <a:cs typeface="Poppins" panose="00000500000000000000" pitchFamily="2" charset="-18"/>
              </a:rPr>
              <a:t>valuate the benefit of land </a:t>
            </a:r>
            <a:r>
              <a:rPr lang="sk-SK" sz="2000" dirty="0" err="1">
                <a:ea typeface="Open Sans" panose="020B0606030504020204" pitchFamily="34" charset="0"/>
                <a:cs typeface="Poppins" panose="00000500000000000000" pitchFamily="2" charset="-18"/>
              </a:rPr>
              <a:t>consolidation</a:t>
            </a:r>
            <a:r>
              <a:rPr lang="en-US" sz="2000" dirty="0">
                <a:ea typeface="Open Sans" panose="020B0606030504020204" pitchFamily="34" charset="0"/>
                <a:cs typeface="Poppins" panose="00000500000000000000" pitchFamily="2" charset="-18"/>
              </a:rPr>
              <a:t> in terms of </a:t>
            </a:r>
            <a:r>
              <a:rPr lang="sk-SK" sz="2000" dirty="0" err="1">
                <a:ea typeface="Open Sans" panose="020B0606030504020204" pitchFamily="34" charset="0"/>
                <a:cs typeface="Poppins" panose="00000500000000000000" pitchFamily="2" charset="-18"/>
              </a:rPr>
              <a:t>accessibility</a:t>
            </a:r>
            <a:r>
              <a:rPr lang="sk-SK" sz="2000" dirty="0">
                <a:ea typeface="Open Sans" panose="020B0606030504020204" pitchFamily="34" charset="0"/>
                <a:cs typeface="Poppins" panose="00000500000000000000" pitchFamily="2" charset="-18"/>
              </a:rPr>
              <a:t> and </a:t>
            </a:r>
            <a:r>
              <a:rPr lang="en-US" sz="2000" dirty="0">
                <a:ea typeface="Open Sans" panose="020B0606030504020204" pitchFamily="34" charset="0"/>
                <a:cs typeface="Poppins" panose="00000500000000000000" pitchFamily="2" charset="-18"/>
              </a:rPr>
              <a:t>increasing the diversity of non</a:t>
            </a:r>
            <a:r>
              <a:rPr lang="sk-SK" sz="2000" dirty="0">
                <a:ea typeface="Open Sans" panose="020B0606030504020204" pitchFamily="34" charset="0"/>
                <a:cs typeface="Poppins" panose="00000500000000000000" pitchFamily="2" charset="-18"/>
              </a:rPr>
              <a:t>-</a:t>
            </a:r>
            <a:r>
              <a:rPr lang="en-US" sz="2000" dirty="0">
                <a:ea typeface="Open Sans" panose="020B0606030504020204" pitchFamily="34" charset="0"/>
                <a:cs typeface="Poppins" panose="00000500000000000000" pitchFamily="2" charset="-18"/>
              </a:rPr>
              <a:t>forest woody vegetation </a:t>
            </a:r>
            <a:endParaRPr lang="sk-SK" sz="2000" dirty="0">
              <a:ea typeface="Open Sans" panose="020B0606030504020204" pitchFamily="34" charset="0"/>
              <a:cs typeface="Poppins" panose="00000500000000000000" pitchFamily="2" charset="-18"/>
            </a:endParaRPr>
          </a:p>
          <a:p>
            <a:pPr>
              <a:lnSpc>
                <a:spcPct val="150000"/>
              </a:lnSpc>
              <a:buClr>
                <a:srgbClr val="2484B0"/>
              </a:buClr>
              <a:buSzPct val="155000"/>
            </a:pPr>
            <a:endParaRPr lang="sk-SK" sz="20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en-US" sz="2000" dirty="0">
                <a:ea typeface="Open Sans" panose="020B0606030504020204" pitchFamily="34" charset="0"/>
                <a:cs typeface="Poppins" panose="00000500000000000000" pitchFamily="2" charset="-18"/>
              </a:rPr>
              <a:t>Municipalities in which more than 20 years have passed since the approval of land consolidation projects have been designated as study areas</a:t>
            </a:r>
            <a:endParaRPr lang="sk-SK" sz="20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sk-SK" sz="2000" dirty="0">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en-US" sz="2000" dirty="0">
                <a:ea typeface="Open Sans" panose="020B0606030504020204" pitchFamily="34" charset="0"/>
                <a:cs typeface="Poppins" panose="00000500000000000000" pitchFamily="2" charset="-18"/>
              </a:rPr>
              <a:t> The selected cadastral </a:t>
            </a:r>
            <a:r>
              <a:rPr lang="sk-SK" sz="2000" dirty="0" err="1">
                <a:ea typeface="Open Sans" panose="020B0606030504020204" pitchFamily="34" charset="0"/>
                <a:cs typeface="Poppins" panose="00000500000000000000" pitchFamily="2" charset="-18"/>
              </a:rPr>
              <a:t>districts</a:t>
            </a:r>
            <a:r>
              <a:rPr lang="en-US" sz="2000" dirty="0">
                <a:ea typeface="Open Sans" panose="020B0606030504020204" pitchFamily="34" charset="0"/>
                <a:cs typeface="Poppins" panose="00000500000000000000" pitchFamily="2" charset="-18"/>
              </a:rPr>
              <a:t> represented </a:t>
            </a:r>
            <a:r>
              <a:rPr lang="en-US" sz="2000" b="1" dirty="0">
                <a:ea typeface="Open Sans" panose="020B0606030504020204" pitchFamily="34" charset="0"/>
                <a:cs typeface="Poppins" panose="00000500000000000000" pitchFamily="2" charset="-18"/>
              </a:rPr>
              <a:t>lowland agricultural land, sub</a:t>
            </a:r>
            <a:r>
              <a:rPr lang="sk-SK" sz="2000" b="1" dirty="0">
                <a:ea typeface="Open Sans" panose="020B0606030504020204" pitchFamily="34" charset="0"/>
                <a:cs typeface="Poppins" panose="00000500000000000000" pitchFamily="2" charset="-18"/>
              </a:rPr>
              <a:t>-</a:t>
            </a:r>
            <a:r>
              <a:rPr lang="en-US" sz="2000" b="1" dirty="0">
                <a:ea typeface="Open Sans" panose="020B0606030504020204" pitchFamily="34" charset="0"/>
                <a:cs typeface="Poppins" panose="00000500000000000000" pitchFamily="2" charset="-18"/>
              </a:rPr>
              <a:t>montane agricultural land, and urbanized land.</a:t>
            </a:r>
            <a:endParaRPr lang="sk-SK" sz="2000" b="1" dirty="0">
              <a:solidFill>
                <a:srgbClr val="000000"/>
              </a:solidFill>
              <a:ea typeface="Open Sans" panose="020B0606030504020204" pitchFamily="34" charset="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endParaRPr lang="sk-SK" sz="2000" dirty="0">
              <a:solidFill>
                <a:srgbClr val="000000"/>
              </a:solidFill>
              <a:cs typeface="Poppins" panose="00000500000000000000" pitchFamily="2" charset="-18"/>
            </a:endParaRPr>
          </a:p>
        </p:txBody>
      </p:sp>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C212E"/>
                </a:solidFill>
              </a:rPr>
              <a:t> </a:t>
            </a:r>
            <a:endParaRPr lang="sk-SK"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400" smtClean="0">
                <a:solidFill>
                  <a:srgbClr val="2484B0"/>
                </a:solidFill>
                <a:cs typeface="Poppins" panose="00000500000000000000" pitchFamily="2" charset="-18"/>
              </a:rPr>
              <a:t>6</a:t>
            </a:fld>
            <a:endParaRPr lang="sk-SK" sz="14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6" y="611413"/>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RESEARCH OBJECTIVE</a:t>
            </a:r>
          </a:p>
        </p:txBody>
      </p:sp>
    </p:spTree>
    <p:extLst>
      <p:ext uri="{BB962C8B-B14F-4D97-AF65-F5344CB8AC3E}">
        <p14:creationId xmlns:p14="http://schemas.microsoft.com/office/powerpoint/2010/main" val="400810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1C212E"/>
                </a:solidFill>
              </a:rPr>
              <a:t> </a:t>
            </a:r>
            <a:endParaRPr lang="sk-SK"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400" smtClean="0">
                <a:solidFill>
                  <a:srgbClr val="2484B0"/>
                </a:solidFill>
                <a:cs typeface="Poppins" panose="00000500000000000000" pitchFamily="2" charset="-18"/>
              </a:rPr>
              <a:t>7</a:t>
            </a:fld>
            <a:endParaRPr lang="sk-SK" sz="14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pic>
        <p:nvPicPr>
          <p:cNvPr id="4" name="Obrázok 3">
            <a:extLst>
              <a:ext uri="{FF2B5EF4-FFF2-40B4-BE49-F238E27FC236}">
                <a16:creationId xmlns:a16="http://schemas.microsoft.com/office/drawing/2014/main" id="{55F2ECF4-C55E-4E15-2295-B8C02940CA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0725" y="1225290"/>
            <a:ext cx="2170041" cy="1936800"/>
          </a:xfrm>
          <a:prstGeom prst="rect">
            <a:avLst/>
          </a:prstGeom>
        </p:spPr>
      </p:pic>
      <p:pic>
        <p:nvPicPr>
          <p:cNvPr id="9" name="Obrázok 8">
            <a:extLst>
              <a:ext uri="{FF2B5EF4-FFF2-40B4-BE49-F238E27FC236}">
                <a16:creationId xmlns:a16="http://schemas.microsoft.com/office/drawing/2014/main" id="{A791807D-B0E5-CAC8-4207-EA90A3F2A2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5986" y="1225290"/>
            <a:ext cx="2170041" cy="1935766"/>
          </a:xfrm>
          <a:prstGeom prst="rect">
            <a:avLst/>
          </a:prstGeom>
        </p:spPr>
      </p:pic>
      <p:sp>
        <p:nvSpPr>
          <p:cNvPr id="10" name="BlokTextu 9">
            <a:extLst>
              <a:ext uri="{FF2B5EF4-FFF2-40B4-BE49-F238E27FC236}">
                <a16:creationId xmlns:a16="http://schemas.microsoft.com/office/drawing/2014/main" id="{E53DB830-644C-CAE9-D4C2-1419B3E870CB}"/>
              </a:ext>
            </a:extLst>
          </p:cNvPr>
          <p:cNvSpPr txBox="1"/>
          <p:nvPr/>
        </p:nvSpPr>
        <p:spPr>
          <a:xfrm>
            <a:off x="594891" y="260699"/>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DATA AND METHODOLOGY</a:t>
            </a:r>
          </a:p>
        </p:txBody>
      </p:sp>
      <p:pic>
        <p:nvPicPr>
          <p:cNvPr id="14" name="Obrázok 13">
            <a:extLst>
              <a:ext uri="{FF2B5EF4-FFF2-40B4-BE49-F238E27FC236}">
                <a16:creationId xmlns:a16="http://schemas.microsoft.com/office/drawing/2014/main" id="{9A7BB8CB-BEBC-2BEB-70CB-A41BCFFDBA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891" y="3991642"/>
            <a:ext cx="4968358" cy="2221624"/>
          </a:xfrm>
          <a:prstGeom prst="rect">
            <a:avLst/>
          </a:prstGeom>
        </p:spPr>
      </p:pic>
      <p:pic>
        <p:nvPicPr>
          <p:cNvPr id="18" name="Obrázok 17">
            <a:extLst>
              <a:ext uri="{FF2B5EF4-FFF2-40B4-BE49-F238E27FC236}">
                <a16:creationId xmlns:a16="http://schemas.microsoft.com/office/drawing/2014/main" id="{E7D819DF-A278-F385-BFA0-9BA177EC6AA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0260" y="1228494"/>
            <a:ext cx="2291981" cy="1936321"/>
          </a:xfrm>
          <a:prstGeom prst="rect">
            <a:avLst/>
          </a:prstGeom>
        </p:spPr>
      </p:pic>
      <p:pic>
        <p:nvPicPr>
          <p:cNvPr id="20" name="Obrázok 19">
            <a:extLst>
              <a:ext uri="{FF2B5EF4-FFF2-40B4-BE49-F238E27FC236}">
                <a16:creationId xmlns:a16="http://schemas.microsoft.com/office/drawing/2014/main" id="{85826C70-917E-FA31-D9E5-DA721EC0AF5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745744" y="1225290"/>
            <a:ext cx="2291981" cy="1929529"/>
          </a:xfrm>
          <a:prstGeom prst="rect">
            <a:avLst/>
          </a:prstGeom>
        </p:spPr>
      </p:pic>
      <p:sp>
        <p:nvSpPr>
          <p:cNvPr id="23" name="BlokTextu 22">
            <a:extLst>
              <a:ext uri="{FF2B5EF4-FFF2-40B4-BE49-F238E27FC236}">
                <a16:creationId xmlns:a16="http://schemas.microsoft.com/office/drawing/2014/main" id="{FDBBFE44-6782-AB4F-70FA-1CABA55F200E}"/>
              </a:ext>
            </a:extLst>
          </p:cNvPr>
          <p:cNvSpPr txBox="1"/>
          <p:nvPr/>
        </p:nvSpPr>
        <p:spPr>
          <a:xfrm>
            <a:off x="1308828" y="923392"/>
            <a:ext cx="3540485" cy="369332"/>
          </a:xfrm>
          <a:prstGeom prst="rect">
            <a:avLst/>
          </a:prstGeom>
          <a:noFill/>
        </p:spPr>
        <p:txBody>
          <a:bodyPr wrap="square">
            <a:spAutoFit/>
          </a:bodyPr>
          <a:lstStyle/>
          <a:p>
            <a:pPr algn="ctr"/>
            <a:r>
              <a:rPr lang="en-US" b="1" dirty="0">
                <a:solidFill>
                  <a:srgbClr val="2484B0"/>
                </a:solidFill>
                <a:ea typeface="Open Sans" panose="020B0606030504020204" pitchFamily="34" charset="0"/>
                <a:cs typeface="Poppins" panose="00000500000000000000" pitchFamily="2" charset="-18"/>
              </a:rPr>
              <a:t>Orthophotos from 2003 and 2020</a:t>
            </a:r>
            <a:endParaRPr lang="sk-SK" b="1" dirty="0">
              <a:solidFill>
                <a:srgbClr val="2484B0"/>
              </a:solidFill>
              <a:cs typeface="Poppins" panose="00000500000000000000" pitchFamily="2" charset="-18"/>
            </a:endParaRPr>
          </a:p>
        </p:txBody>
      </p:sp>
      <p:sp>
        <p:nvSpPr>
          <p:cNvPr id="24" name="BlokTextu 23">
            <a:extLst>
              <a:ext uri="{FF2B5EF4-FFF2-40B4-BE49-F238E27FC236}">
                <a16:creationId xmlns:a16="http://schemas.microsoft.com/office/drawing/2014/main" id="{91602F03-E586-D9D0-90C5-BD3627B59DA8}"/>
              </a:ext>
            </a:extLst>
          </p:cNvPr>
          <p:cNvSpPr txBox="1"/>
          <p:nvPr/>
        </p:nvSpPr>
        <p:spPr>
          <a:xfrm>
            <a:off x="567559" y="3466052"/>
            <a:ext cx="5409825" cy="584775"/>
          </a:xfrm>
          <a:prstGeom prst="rect">
            <a:avLst/>
          </a:prstGeom>
          <a:noFill/>
        </p:spPr>
        <p:txBody>
          <a:bodyPr wrap="square">
            <a:spAutoFit/>
          </a:bodyPr>
          <a:lstStyle/>
          <a:p>
            <a:r>
              <a:rPr lang="sk-SK" b="1" dirty="0">
                <a:solidFill>
                  <a:srgbClr val="2484B0"/>
                </a:solidFill>
                <a:ea typeface="Open Sans" panose="020B0606030504020204" pitchFamily="34" charset="0"/>
                <a:cs typeface="Poppins" panose="00000500000000000000" pitchFamily="2" charset="-18"/>
              </a:rPr>
              <a:t>M</a:t>
            </a:r>
            <a:r>
              <a:rPr lang="en-US" b="1" dirty="0" err="1">
                <a:solidFill>
                  <a:srgbClr val="2484B0"/>
                </a:solidFill>
                <a:ea typeface="Open Sans" panose="020B0606030504020204" pitchFamily="34" charset="0"/>
                <a:cs typeface="Poppins" panose="00000500000000000000" pitchFamily="2" charset="-18"/>
              </a:rPr>
              <a:t>odified</a:t>
            </a:r>
            <a:r>
              <a:rPr lang="en-US" b="1" dirty="0">
                <a:solidFill>
                  <a:srgbClr val="2484B0"/>
                </a:solidFill>
                <a:ea typeface="Open Sans" panose="020B0606030504020204" pitchFamily="34" charset="0"/>
                <a:cs typeface="Poppins" panose="00000500000000000000" pitchFamily="2" charset="-18"/>
              </a:rPr>
              <a:t> and extended version of CLC</a:t>
            </a:r>
            <a:r>
              <a:rPr lang="sk-SK" b="1" dirty="0">
                <a:solidFill>
                  <a:srgbClr val="2484B0"/>
                </a:solidFill>
                <a:ea typeface="Open Sans" panose="020B0606030504020204" pitchFamily="34" charset="0"/>
                <a:cs typeface="Poppins" panose="00000500000000000000" pitchFamily="2" charset="-18"/>
              </a:rPr>
              <a:t> </a:t>
            </a:r>
            <a:r>
              <a:rPr lang="en-US" b="1" dirty="0">
                <a:solidFill>
                  <a:srgbClr val="2484B0"/>
                </a:solidFill>
                <a:ea typeface="Open Sans" panose="020B0606030504020204" pitchFamily="34" charset="0"/>
                <a:cs typeface="Poppins" panose="00000500000000000000" pitchFamily="2" charset="-18"/>
              </a:rPr>
              <a:t>nomenclature</a:t>
            </a:r>
            <a:endParaRPr lang="sk-SK" b="1" dirty="0">
              <a:solidFill>
                <a:srgbClr val="2484B0"/>
              </a:solidFill>
              <a:ea typeface="Open Sans" panose="020B0606030504020204" pitchFamily="34" charset="0"/>
              <a:cs typeface="Poppins" panose="00000500000000000000" pitchFamily="2" charset="-18"/>
            </a:endParaRPr>
          </a:p>
          <a:p>
            <a:r>
              <a:rPr lang="en-US" sz="1400" b="1" dirty="0">
                <a:ea typeface="Open Sans" panose="020B0606030504020204" pitchFamily="34" charset="0"/>
                <a:cs typeface="Poppins" panose="00000500000000000000" pitchFamily="2" charset="-18"/>
              </a:rPr>
              <a:t>(</a:t>
            </a:r>
            <a:r>
              <a:rPr lang="en-US" sz="1400" b="1" dirty="0" err="1">
                <a:ea typeface="Open Sans" panose="020B0606030504020204" pitchFamily="34" charset="0"/>
                <a:cs typeface="Poppins" panose="00000500000000000000" pitchFamily="2" charset="-18"/>
              </a:rPr>
              <a:t>Oťaheľ</a:t>
            </a:r>
            <a:r>
              <a:rPr lang="en-US" sz="1400" b="1" dirty="0">
                <a:ea typeface="Open Sans" panose="020B0606030504020204" pitchFamily="34" charset="0"/>
                <a:cs typeface="Poppins" panose="00000500000000000000" pitchFamily="2" charset="-18"/>
              </a:rPr>
              <a:t> et al. 2017</a:t>
            </a:r>
            <a:r>
              <a:rPr lang="sk-SK" sz="1400" b="1" dirty="0">
                <a:ea typeface="Open Sans" panose="020B0606030504020204" pitchFamily="34" charset="0"/>
                <a:cs typeface="Poppins" panose="00000500000000000000" pitchFamily="2" charset="-18"/>
              </a:rPr>
              <a:t>)</a:t>
            </a:r>
            <a:endParaRPr lang="sk-SK" sz="1600" b="1" dirty="0">
              <a:cs typeface="Poppins" panose="00000500000000000000" pitchFamily="2" charset="-18"/>
            </a:endParaRPr>
          </a:p>
        </p:txBody>
      </p:sp>
      <p:sp>
        <p:nvSpPr>
          <p:cNvPr id="25" name="BlokTextu 24">
            <a:extLst>
              <a:ext uri="{FF2B5EF4-FFF2-40B4-BE49-F238E27FC236}">
                <a16:creationId xmlns:a16="http://schemas.microsoft.com/office/drawing/2014/main" id="{0A996D41-2896-85B4-56EF-2F7F4DAA8CE1}"/>
              </a:ext>
            </a:extLst>
          </p:cNvPr>
          <p:cNvSpPr txBox="1"/>
          <p:nvPr/>
        </p:nvSpPr>
        <p:spPr>
          <a:xfrm>
            <a:off x="6360260" y="563570"/>
            <a:ext cx="4677464" cy="707886"/>
          </a:xfrm>
          <a:prstGeom prst="rect">
            <a:avLst/>
          </a:prstGeom>
          <a:noFill/>
        </p:spPr>
        <p:txBody>
          <a:bodyPr wrap="square">
            <a:spAutoFit/>
          </a:bodyPr>
          <a:lstStyle/>
          <a:p>
            <a:pPr algn="ctr"/>
            <a:r>
              <a:rPr lang="en-US" sz="1600" b="1" dirty="0">
                <a:solidFill>
                  <a:srgbClr val="2484B0"/>
                </a:solidFill>
                <a:ea typeface="Open Sans" panose="020B0606030504020204" pitchFamily="34" charset="0"/>
                <a:cs typeface="Poppins" panose="00000500000000000000" pitchFamily="2" charset="-18"/>
              </a:rPr>
              <a:t>Land cover classes</a:t>
            </a:r>
            <a:endParaRPr lang="sk-SK" sz="1600" b="1" dirty="0">
              <a:solidFill>
                <a:srgbClr val="2484B0"/>
              </a:solidFill>
              <a:ea typeface="Open Sans" panose="020B0606030504020204" pitchFamily="34" charset="0"/>
              <a:cs typeface="Poppins" panose="00000500000000000000" pitchFamily="2" charset="-18"/>
            </a:endParaRPr>
          </a:p>
          <a:p>
            <a:pPr algn="ctr"/>
            <a:r>
              <a:rPr lang="en-US" sz="1200" b="1" dirty="0">
                <a:ea typeface="Open Sans" panose="020B0606030504020204" pitchFamily="34" charset="0"/>
                <a:cs typeface="Poppins" panose="00000500000000000000" pitchFamily="2" charset="-18"/>
              </a:rPr>
              <a:t>five-digit codes, minimum mapping unit 0.1 ha, minimum change polygon 0,02 ha</a:t>
            </a:r>
          </a:p>
        </p:txBody>
      </p:sp>
      <p:sp>
        <p:nvSpPr>
          <p:cNvPr id="26" name="BlokTextu 25">
            <a:extLst>
              <a:ext uri="{FF2B5EF4-FFF2-40B4-BE49-F238E27FC236}">
                <a16:creationId xmlns:a16="http://schemas.microsoft.com/office/drawing/2014/main" id="{71AAE6EF-A197-BF03-5738-9D4618DF32D8}"/>
              </a:ext>
            </a:extLst>
          </p:cNvPr>
          <p:cNvSpPr txBox="1"/>
          <p:nvPr/>
        </p:nvSpPr>
        <p:spPr>
          <a:xfrm>
            <a:off x="6204812" y="3454717"/>
            <a:ext cx="4677464" cy="369332"/>
          </a:xfrm>
          <a:prstGeom prst="rect">
            <a:avLst/>
          </a:prstGeom>
          <a:noFill/>
        </p:spPr>
        <p:txBody>
          <a:bodyPr wrap="square">
            <a:spAutoFit/>
          </a:bodyPr>
          <a:lstStyle/>
          <a:p>
            <a:pPr algn="ctr"/>
            <a:r>
              <a:rPr lang="sk-SK" b="1" dirty="0">
                <a:solidFill>
                  <a:srgbClr val="2484B0"/>
                </a:solidFill>
                <a:ea typeface="Open Sans" panose="020B0606030504020204" pitchFamily="34" charset="0"/>
                <a:cs typeface="Poppins" panose="00000500000000000000" pitchFamily="2" charset="-18"/>
              </a:rPr>
              <a:t>L</a:t>
            </a:r>
            <a:r>
              <a:rPr lang="en-US" b="1" dirty="0" err="1">
                <a:solidFill>
                  <a:srgbClr val="2484B0"/>
                </a:solidFill>
                <a:ea typeface="Open Sans" panose="020B0606030504020204" pitchFamily="34" charset="0"/>
                <a:cs typeface="Poppins" panose="00000500000000000000" pitchFamily="2" charset="-18"/>
              </a:rPr>
              <a:t>andscape</a:t>
            </a:r>
            <a:r>
              <a:rPr lang="en-US" b="1" dirty="0">
                <a:solidFill>
                  <a:srgbClr val="2484B0"/>
                </a:solidFill>
                <a:ea typeface="Open Sans" panose="020B0606030504020204" pitchFamily="34" charset="0"/>
                <a:cs typeface="Poppins" panose="00000500000000000000" pitchFamily="2" charset="-18"/>
              </a:rPr>
              <a:t> structure indices</a:t>
            </a:r>
            <a:endParaRPr lang="sk-SK" b="1" dirty="0">
              <a:solidFill>
                <a:srgbClr val="2484B0"/>
              </a:solidFill>
              <a:ea typeface="Open Sans" panose="020B0606030504020204" pitchFamily="34" charset="0"/>
              <a:cs typeface="Poppins" panose="00000500000000000000" pitchFamily="2" charset="-18"/>
            </a:endParaRPr>
          </a:p>
        </p:txBody>
      </p:sp>
      <p:cxnSp>
        <p:nvCxnSpPr>
          <p:cNvPr id="28" name="Rovná spojnica 27">
            <a:extLst>
              <a:ext uri="{FF2B5EF4-FFF2-40B4-BE49-F238E27FC236}">
                <a16:creationId xmlns:a16="http://schemas.microsoft.com/office/drawing/2014/main" id="{9277028D-3B3C-8BC4-D2E5-7070AC8F7BF9}"/>
              </a:ext>
            </a:extLst>
          </p:cNvPr>
          <p:cNvCxnSpPr>
            <a:cxnSpLocks/>
          </p:cNvCxnSpPr>
          <p:nvPr/>
        </p:nvCxnSpPr>
        <p:spPr>
          <a:xfrm>
            <a:off x="5825832" y="1166648"/>
            <a:ext cx="0" cy="4945868"/>
          </a:xfrm>
          <a:prstGeom prst="line">
            <a:avLst/>
          </a:prstGeom>
          <a:ln w="95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Rovná spojnica 28">
            <a:extLst>
              <a:ext uri="{FF2B5EF4-FFF2-40B4-BE49-F238E27FC236}">
                <a16:creationId xmlns:a16="http://schemas.microsoft.com/office/drawing/2014/main" id="{092ED86A-6B70-7F55-03D1-F4FA63173681}"/>
              </a:ext>
            </a:extLst>
          </p:cNvPr>
          <p:cNvCxnSpPr>
            <a:cxnSpLocks/>
          </p:cNvCxnSpPr>
          <p:nvPr/>
        </p:nvCxnSpPr>
        <p:spPr>
          <a:xfrm flipH="1">
            <a:off x="450443" y="3286677"/>
            <a:ext cx="11116942" cy="0"/>
          </a:xfrm>
          <a:prstGeom prst="line">
            <a:avLst/>
          </a:prstGeom>
          <a:ln w="952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BlokTextu 35">
            <a:extLst>
              <a:ext uri="{FF2B5EF4-FFF2-40B4-BE49-F238E27FC236}">
                <a16:creationId xmlns:a16="http://schemas.microsoft.com/office/drawing/2014/main" id="{AAB66057-F053-7D93-FCBC-0C2032788E54}"/>
              </a:ext>
            </a:extLst>
          </p:cNvPr>
          <p:cNvSpPr txBox="1"/>
          <p:nvPr/>
        </p:nvSpPr>
        <p:spPr>
          <a:xfrm>
            <a:off x="5977384" y="3747308"/>
            <a:ext cx="6537548" cy="2554545"/>
          </a:xfrm>
          <a:prstGeom prst="rect">
            <a:avLst/>
          </a:prstGeom>
          <a:noFill/>
        </p:spPr>
        <p:txBody>
          <a:bodyPr wrap="square" rtlCol="0">
            <a:spAutoFit/>
          </a:bodyPr>
          <a:lstStyle/>
          <a:p>
            <a:pPr marL="177800" indent="-177800" rtl="0" eaLnBrk="1" fontAlgn="ctr" latinLnBrk="0" hangingPunct="1">
              <a:spcBef>
                <a:spcPts val="0"/>
              </a:spcBef>
              <a:spcAft>
                <a:spcPts val="0"/>
              </a:spcAft>
              <a:buFont typeface="Arial" panose="020B0604020202020204" pitchFamily="34" charset="0"/>
              <a:buChar char="•"/>
            </a:pPr>
            <a:r>
              <a:rPr lang="en-US" sz="1600" b="1" dirty="0">
                <a:ea typeface="Open Sans" panose="020B0606030504020204" pitchFamily="34" charset="0"/>
                <a:cs typeface="Poppins" panose="00000500000000000000" pitchFamily="2" charset="-18"/>
              </a:rPr>
              <a:t>extent of fragmentation, accessibility of agricultural plots</a:t>
            </a:r>
            <a:r>
              <a:rPr lang="sk-SK" sz="1600" b="1" dirty="0">
                <a:ea typeface="Open Sans" panose="020B0606030504020204" pitchFamily="34" charset="0"/>
                <a:cs typeface="Poppins" panose="00000500000000000000" pitchFamily="2" charset="-18"/>
              </a:rPr>
              <a:t>:</a:t>
            </a:r>
            <a:endParaRPr lang="sk-SK" sz="1600" b="1" i="0" u="none" strike="noStrike" kern="1200" dirty="0">
              <a:effectLst/>
              <a:ea typeface="Calibri" panose="020F0502020204030204" pitchFamily="34" charset="0"/>
              <a:cs typeface="Poppins" panose="00000500000000000000" pitchFamily="2" charset="-18"/>
            </a:endParaRPr>
          </a:p>
          <a:p>
            <a:pPr marL="635000" lvl="1" indent="-177800" fontAlgn="ctr">
              <a:buFont typeface="Arial" panose="020B0604020202020204" pitchFamily="34" charset="0"/>
              <a:buChar char="•"/>
            </a:pPr>
            <a:r>
              <a:rPr lang="en-US" sz="1600" i="0" u="none" strike="noStrike" kern="1200" dirty="0">
                <a:effectLst/>
                <a:ea typeface="Calibri" panose="020F0502020204030204" pitchFamily="34" charset="0"/>
                <a:cs typeface="Poppins" panose="00000500000000000000" pitchFamily="2" charset="-18"/>
              </a:rPr>
              <a:t>Number of agricultural plots (N</a:t>
            </a:r>
            <a:r>
              <a:rPr lang="en-US" sz="1600" i="0" u="none" strike="noStrike" kern="1200" baseline="-25000" dirty="0">
                <a:effectLst/>
                <a:ea typeface="Calibri" panose="020F0502020204030204" pitchFamily="34" charset="0"/>
                <a:cs typeface="Poppins" panose="00000500000000000000" pitchFamily="2" charset="-18"/>
              </a:rPr>
              <a:t>ap</a:t>
            </a:r>
            <a:r>
              <a:rPr lang="en-US" sz="1600" i="0" u="none" strike="noStrike" kern="1200" dirty="0">
                <a:effectLst/>
                <a:ea typeface="Calibri" panose="020F0502020204030204" pitchFamily="34" charset="0"/>
                <a:cs typeface="Poppins" panose="00000500000000000000" pitchFamily="2" charset="-18"/>
              </a:rPr>
              <a:t>)</a:t>
            </a:r>
            <a:endParaRPr lang="sk-SK" sz="1600" i="0" u="none" strike="noStrike" dirty="0">
              <a:effectLst/>
              <a:cs typeface="Poppins" panose="00000500000000000000" pitchFamily="2" charset="-18"/>
            </a:endParaRPr>
          </a:p>
          <a:p>
            <a:pPr marL="635000" lvl="1" indent="-177800" fontAlgn="ctr">
              <a:buFont typeface="Arial" panose="020B0604020202020204" pitchFamily="34" charset="0"/>
              <a:buChar char="•"/>
            </a:pPr>
            <a:r>
              <a:rPr lang="en-US" sz="1600" i="0" u="none" strike="noStrike" kern="1200" dirty="0">
                <a:effectLst/>
                <a:ea typeface="Calibri" panose="020F0502020204030204" pitchFamily="34" charset="0"/>
                <a:cs typeface="Poppins" panose="00000500000000000000" pitchFamily="2" charset="-18"/>
              </a:rPr>
              <a:t>Average agricultural plot size (APS)</a:t>
            </a:r>
            <a:endParaRPr lang="sk-SK" sz="1600" i="0" u="none" strike="noStrike" dirty="0">
              <a:effectLst/>
              <a:cs typeface="Poppins" panose="00000500000000000000" pitchFamily="2" charset="-18"/>
            </a:endParaRPr>
          </a:p>
          <a:p>
            <a:pPr marL="635000" lvl="1" indent="-177800" fontAlgn="ctr">
              <a:buFont typeface="Arial" panose="020B0604020202020204" pitchFamily="34" charset="0"/>
              <a:buChar char="•"/>
            </a:pPr>
            <a:r>
              <a:rPr lang="en-US" sz="1600" i="0" u="none" strike="noStrike" kern="1200" dirty="0">
                <a:effectLst/>
                <a:ea typeface="Calibri" panose="020F0502020204030204" pitchFamily="34" charset="0"/>
                <a:cs typeface="Poppins" panose="00000500000000000000" pitchFamily="2" charset="-18"/>
              </a:rPr>
              <a:t>Accessibility (A</a:t>
            </a:r>
            <a:r>
              <a:rPr lang="en-US" sz="1600" i="0" u="none" strike="noStrike" kern="1200" baseline="-25000" dirty="0">
                <a:effectLst/>
                <a:ea typeface="Calibri" panose="020F0502020204030204" pitchFamily="34" charset="0"/>
                <a:cs typeface="Poppins" panose="00000500000000000000" pitchFamily="2" charset="-18"/>
              </a:rPr>
              <a:t>cc</a:t>
            </a:r>
            <a:r>
              <a:rPr lang="en-US" sz="1600" i="0" u="none" strike="noStrike" kern="1200" dirty="0">
                <a:effectLst/>
                <a:ea typeface="Calibri" panose="020F0502020204030204" pitchFamily="34" charset="0"/>
                <a:cs typeface="Poppins" panose="00000500000000000000" pitchFamily="2" charset="-18"/>
              </a:rPr>
              <a:t>)</a:t>
            </a:r>
            <a:endParaRPr lang="sk-SK" sz="1600" i="0" u="none" strike="noStrike" kern="1200" dirty="0">
              <a:effectLst/>
              <a:ea typeface="Calibri" panose="020F0502020204030204" pitchFamily="34" charset="0"/>
              <a:cs typeface="Poppins" panose="00000500000000000000" pitchFamily="2" charset="-18"/>
            </a:endParaRPr>
          </a:p>
          <a:p>
            <a:pPr marL="177800" indent="-177800" fontAlgn="ctr">
              <a:buFont typeface="Arial" panose="020B0604020202020204" pitchFamily="34" charset="0"/>
              <a:buChar char="•"/>
            </a:pPr>
            <a:r>
              <a:rPr lang="en-US" sz="1600" b="1" dirty="0">
                <a:ea typeface="Open Sans" panose="020B0606030504020204" pitchFamily="34" charset="0"/>
                <a:cs typeface="Poppins" panose="00000500000000000000" pitchFamily="2" charset="-18"/>
              </a:rPr>
              <a:t>abandonment rate and development rate</a:t>
            </a:r>
            <a:r>
              <a:rPr lang="sk-SK" sz="1600" b="1" dirty="0">
                <a:ea typeface="Open Sans" panose="020B0606030504020204" pitchFamily="34" charset="0"/>
                <a:cs typeface="Poppins" panose="00000500000000000000" pitchFamily="2" charset="-18"/>
              </a:rPr>
              <a:t>:</a:t>
            </a:r>
            <a:endParaRPr lang="sk-SK" sz="1600" i="0" u="none" strike="noStrike" dirty="0">
              <a:effectLst/>
              <a:cs typeface="Poppins" panose="00000500000000000000" pitchFamily="2" charset="-18"/>
            </a:endParaRPr>
          </a:p>
          <a:p>
            <a:pPr marL="635000" lvl="1" indent="-177800" fontAlgn="ctr">
              <a:buFont typeface="Arial" panose="020B0604020202020204" pitchFamily="34" charset="0"/>
              <a:buChar char="•"/>
            </a:pPr>
            <a:r>
              <a:rPr lang="en-US" sz="1600" i="0" u="none" strike="noStrike" kern="1200" dirty="0">
                <a:effectLst/>
                <a:ea typeface="Calibri" panose="020F0502020204030204" pitchFamily="34" charset="0"/>
                <a:cs typeface="Poppins" panose="00000500000000000000" pitchFamily="2" charset="-18"/>
              </a:rPr>
              <a:t>Abandonment rate (AR)</a:t>
            </a:r>
            <a:endParaRPr lang="sk-SK" sz="1600" i="0" u="none" strike="noStrike" dirty="0">
              <a:effectLst/>
              <a:cs typeface="Poppins" panose="00000500000000000000" pitchFamily="2" charset="-18"/>
            </a:endParaRPr>
          </a:p>
          <a:p>
            <a:pPr marL="635000" lvl="1" indent="-177800" fontAlgn="ctr">
              <a:buFont typeface="Arial" panose="020B0604020202020204" pitchFamily="34" charset="0"/>
              <a:buChar char="•"/>
            </a:pPr>
            <a:r>
              <a:rPr lang="en-US" sz="1600" i="0" u="none" strike="noStrike" kern="1200" dirty="0">
                <a:effectLst/>
                <a:ea typeface="Calibri" panose="020F0502020204030204" pitchFamily="34" charset="0"/>
                <a:cs typeface="Poppins" panose="00000500000000000000" pitchFamily="2" charset="-18"/>
              </a:rPr>
              <a:t>Development rate (DR)</a:t>
            </a:r>
            <a:endParaRPr lang="sk-SK" sz="1600" dirty="0">
              <a:ea typeface="Calibri" panose="020F0502020204030204" pitchFamily="34" charset="0"/>
              <a:cs typeface="Poppins" panose="00000500000000000000" pitchFamily="2" charset="-18"/>
            </a:endParaRPr>
          </a:p>
          <a:p>
            <a:pPr marL="177800" indent="-177800" fontAlgn="ctr">
              <a:buFont typeface="Arial" panose="020B0604020202020204" pitchFamily="34" charset="0"/>
              <a:buChar char="•"/>
            </a:pPr>
            <a:r>
              <a:rPr lang="en-US" sz="1600" b="1" dirty="0">
                <a:ea typeface="Open Sans" panose="020B0606030504020204" pitchFamily="34" charset="0"/>
                <a:cs typeface="Poppins" panose="00000500000000000000" pitchFamily="2" charset="-18"/>
              </a:rPr>
              <a:t>presence of small woody features in the agricultural landscape</a:t>
            </a:r>
            <a:r>
              <a:rPr lang="sk-SK" sz="1600" b="1" dirty="0">
                <a:ea typeface="Open Sans" panose="020B0606030504020204" pitchFamily="34" charset="0"/>
                <a:cs typeface="Poppins" panose="00000500000000000000" pitchFamily="2" charset="-18"/>
              </a:rPr>
              <a:t>:</a:t>
            </a:r>
            <a:endParaRPr lang="sk-SK" sz="1600" i="0" u="none" strike="noStrike" dirty="0">
              <a:effectLst/>
              <a:cs typeface="Poppins" panose="00000500000000000000" pitchFamily="2" charset="-18"/>
            </a:endParaRPr>
          </a:p>
          <a:p>
            <a:pPr marL="635000" lvl="1" indent="-177800" fontAlgn="ctr">
              <a:buFont typeface="Arial" panose="020B0604020202020204" pitchFamily="34" charset="0"/>
              <a:buChar char="•"/>
            </a:pPr>
            <a:r>
              <a:rPr lang="en-US" sz="1600" i="0" u="none" strike="noStrike" kern="1200" dirty="0">
                <a:effectLst/>
                <a:ea typeface="Calibri" panose="020F0502020204030204" pitchFamily="34" charset="0"/>
                <a:cs typeface="Poppins" panose="00000500000000000000" pitchFamily="2" charset="-18"/>
              </a:rPr>
              <a:t>Share of non-forest woody features (</a:t>
            </a:r>
            <a:r>
              <a:rPr lang="en-US" sz="1600" i="0" u="none" strike="noStrike" kern="1200" dirty="0" err="1">
                <a:effectLst/>
                <a:ea typeface="Calibri" panose="020F0502020204030204" pitchFamily="34" charset="0"/>
                <a:cs typeface="Poppins" panose="00000500000000000000" pitchFamily="2" charset="-18"/>
              </a:rPr>
              <a:t>S</a:t>
            </a:r>
            <a:r>
              <a:rPr lang="en-US" sz="1600" i="0" u="none" strike="noStrike" kern="1200" baseline="-25000" dirty="0" err="1">
                <a:effectLst/>
                <a:ea typeface="Calibri" panose="020F0502020204030204" pitchFamily="34" charset="0"/>
                <a:cs typeface="Poppins" panose="00000500000000000000" pitchFamily="2" charset="-18"/>
              </a:rPr>
              <a:t>wf</a:t>
            </a:r>
            <a:r>
              <a:rPr lang="en-US" sz="1600" i="0" u="none" strike="noStrike" kern="1200" dirty="0">
                <a:effectLst/>
                <a:ea typeface="Calibri" panose="020F0502020204030204" pitchFamily="34" charset="0"/>
                <a:cs typeface="Poppins" panose="00000500000000000000" pitchFamily="2" charset="-18"/>
              </a:rPr>
              <a:t>)</a:t>
            </a:r>
            <a:endParaRPr lang="sk-SK" sz="1600" i="0" u="none" strike="noStrike" dirty="0">
              <a:effectLst/>
              <a:cs typeface="Poppins" panose="00000500000000000000" pitchFamily="2" charset="-18"/>
            </a:endParaRPr>
          </a:p>
          <a:p>
            <a:pPr marL="635000" lvl="1" indent="-177800" fontAlgn="ctr">
              <a:buFont typeface="Arial" panose="020B0604020202020204" pitchFamily="34" charset="0"/>
              <a:buChar char="•"/>
            </a:pPr>
            <a:r>
              <a:rPr lang="en-US" sz="1600" i="0" u="none" strike="noStrike" kern="1200" dirty="0">
                <a:effectLst/>
                <a:ea typeface="Calibri" panose="020F0502020204030204" pitchFamily="34" charset="0"/>
                <a:cs typeface="Poppins" panose="00000500000000000000" pitchFamily="2" charset="-18"/>
              </a:rPr>
              <a:t>Number of non-forest woody features (</a:t>
            </a:r>
            <a:r>
              <a:rPr lang="en-US" sz="1600" i="0" u="none" strike="noStrike" kern="1200" dirty="0" err="1">
                <a:effectLst/>
                <a:ea typeface="Calibri" panose="020F0502020204030204" pitchFamily="34" charset="0"/>
                <a:cs typeface="Poppins" panose="00000500000000000000" pitchFamily="2" charset="-18"/>
              </a:rPr>
              <a:t>N</a:t>
            </a:r>
            <a:r>
              <a:rPr lang="en-US" sz="1600" i="0" u="none" strike="noStrike" kern="1200" baseline="-25000" dirty="0" err="1">
                <a:effectLst/>
                <a:ea typeface="Calibri" panose="020F0502020204030204" pitchFamily="34" charset="0"/>
                <a:cs typeface="Poppins" panose="00000500000000000000" pitchFamily="2" charset="-18"/>
              </a:rPr>
              <a:t>wf</a:t>
            </a:r>
            <a:r>
              <a:rPr lang="en-US" sz="1600" i="0" u="none" strike="noStrike" kern="1200" dirty="0">
                <a:effectLst/>
                <a:ea typeface="Calibri" panose="020F0502020204030204" pitchFamily="34" charset="0"/>
                <a:cs typeface="Poppins" panose="00000500000000000000" pitchFamily="2" charset="-18"/>
              </a:rPr>
              <a:t>)</a:t>
            </a:r>
            <a:endParaRPr lang="sk-SK" sz="1600" i="0" u="none" strike="noStrike" dirty="0">
              <a:effectLst/>
              <a:cs typeface="Poppins" panose="00000500000000000000" pitchFamily="2" charset="-18"/>
            </a:endParaRPr>
          </a:p>
        </p:txBody>
      </p:sp>
    </p:spTree>
    <p:extLst>
      <p:ext uri="{BB962C8B-B14F-4D97-AF65-F5344CB8AC3E}">
        <p14:creationId xmlns:p14="http://schemas.microsoft.com/office/powerpoint/2010/main" val="126912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3871162" y="6434361"/>
            <a:ext cx="7523670" cy="246221"/>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8</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75986" y="320767"/>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DATA AND METHODOLOGY</a:t>
            </a:r>
          </a:p>
        </p:txBody>
      </p:sp>
      <p:graphicFrame>
        <p:nvGraphicFramePr>
          <p:cNvPr id="3" name="Tabuľka 2"/>
          <p:cNvGraphicFramePr>
            <a:graphicFrameLocks noGrp="1"/>
          </p:cNvGraphicFramePr>
          <p:nvPr>
            <p:extLst>
              <p:ext uri="{D42A27DB-BD31-4B8C-83A1-F6EECF244321}">
                <p14:modId xmlns:p14="http://schemas.microsoft.com/office/powerpoint/2010/main" val="1056193048"/>
              </p:ext>
            </p:extLst>
          </p:nvPr>
        </p:nvGraphicFramePr>
        <p:xfrm>
          <a:off x="1990759" y="1422723"/>
          <a:ext cx="8546123" cy="4223403"/>
        </p:xfrm>
        <a:graphic>
          <a:graphicData uri="http://schemas.openxmlformats.org/drawingml/2006/table">
            <a:tbl>
              <a:tblPr firstRow="1" firstCol="1" bandRow="1">
                <a:tableStyleId>{5C22544A-7EE6-4342-B048-85BDC9FD1C3A}</a:tableStyleId>
              </a:tblPr>
              <a:tblGrid>
                <a:gridCol w="2009026">
                  <a:extLst>
                    <a:ext uri="{9D8B030D-6E8A-4147-A177-3AD203B41FA5}">
                      <a16:colId xmlns:a16="http://schemas.microsoft.com/office/drawing/2014/main" val="165769902"/>
                    </a:ext>
                  </a:extLst>
                </a:gridCol>
                <a:gridCol w="6537097">
                  <a:extLst>
                    <a:ext uri="{9D8B030D-6E8A-4147-A177-3AD203B41FA5}">
                      <a16:colId xmlns:a16="http://schemas.microsoft.com/office/drawing/2014/main" val="439446461"/>
                    </a:ext>
                  </a:extLst>
                </a:gridCol>
              </a:tblGrid>
              <a:tr h="494245">
                <a:tc>
                  <a:txBody>
                    <a:bodyPr/>
                    <a:lstStyle/>
                    <a:p>
                      <a:pPr algn="ctr">
                        <a:spcAft>
                          <a:spcPts val="0"/>
                        </a:spcAft>
                      </a:pPr>
                      <a:r>
                        <a:rPr lang="en-US" sz="1200">
                          <a:effectLst/>
                        </a:rPr>
                        <a:t>Index</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Definition</a:t>
                      </a:r>
                      <a:r>
                        <a:rPr lang="sk-SK" sz="1200">
                          <a:effectLst/>
                        </a:rPr>
                        <a:t> of landscape </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extLst>
                  <a:ext uri="{0D108BD9-81ED-4DB2-BD59-A6C34878D82A}">
                    <a16:rowId xmlns:a16="http://schemas.microsoft.com/office/drawing/2014/main" val="1207984537"/>
                  </a:ext>
                </a:extLst>
              </a:tr>
              <a:tr h="494245">
                <a:tc>
                  <a:txBody>
                    <a:bodyPr/>
                    <a:lstStyle/>
                    <a:p>
                      <a:pPr algn="ctr">
                        <a:spcAft>
                          <a:spcPts val="0"/>
                        </a:spcAft>
                      </a:pPr>
                      <a:r>
                        <a:rPr lang="en-US" sz="1200">
                          <a:effectLst/>
                        </a:rPr>
                        <a:t>Number of agricultural plots (N</a:t>
                      </a:r>
                      <a:r>
                        <a:rPr lang="en-US" sz="1200" baseline="-25000">
                          <a:effectLst/>
                        </a:rPr>
                        <a:t>ap</a:t>
                      </a:r>
                      <a:r>
                        <a:rPr lang="en-US" sz="1200">
                          <a:effectLst/>
                        </a:rPr>
                        <a:t>)</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Number of polygons represented by agricultural land (CLC classes 2XXXX except for dispersed natural woody vegetation on arable land and grasslands (2115X and 2313X)</a:t>
                      </a:r>
                      <a:endParaRPr lang="sk-S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832241076"/>
                  </a:ext>
                </a:extLst>
              </a:tr>
              <a:tr h="494245">
                <a:tc>
                  <a:txBody>
                    <a:bodyPr/>
                    <a:lstStyle/>
                    <a:p>
                      <a:pPr algn="ctr">
                        <a:spcAft>
                          <a:spcPts val="0"/>
                        </a:spcAft>
                      </a:pPr>
                      <a:r>
                        <a:rPr lang="en-US" sz="1200">
                          <a:effectLst/>
                        </a:rPr>
                        <a:t>Average agricultural plot size (APS)</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Average size of polygons represented by agricultural areas</a:t>
                      </a:r>
                      <a:endParaRPr lang="sk-S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708729117"/>
                  </a:ext>
                </a:extLst>
              </a:tr>
              <a:tr h="573962">
                <a:tc>
                  <a:txBody>
                    <a:bodyPr/>
                    <a:lstStyle/>
                    <a:p>
                      <a:pPr algn="ctr">
                        <a:spcAft>
                          <a:spcPts val="0"/>
                        </a:spcAft>
                      </a:pPr>
                      <a:r>
                        <a:rPr lang="en-US" sz="1200">
                          <a:effectLst/>
                        </a:rPr>
                        <a:t>Accessibility (A</a:t>
                      </a:r>
                      <a:r>
                        <a:rPr lang="en-US" sz="1200" baseline="-25000">
                          <a:effectLst/>
                        </a:rPr>
                        <a:t>cc</a:t>
                      </a:r>
                      <a:r>
                        <a:rPr lang="en-US" sz="1200">
                          <a:effectLst/>
                        </a:rPr>
                        <a:t>)</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Share of the number of polygons represented by agricultural land adjacent to the polygons representing roads (12212 and 12213) from the total number of number of polygons represented by agricultural areas</a:t>
                      </a:r>
                      <a:endParaRPr lang="sk-S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533612371"/>
                  </a:ext>
                </a:extLst>
              </a:tr>
              <a:tr h="509391">
                <a:tc>
                  <a:txBody>
                    <a:bodyPr/>
                    <a:lstStyle/>
                    <a:p>
                      <a:pPr algn="ctr">
                        <a:spcAft>
                          <a:spcPts val="0"/>
                        </a:spcAft>
                      </a:pPr>
                      <a:r>
                        <a:rPr lang="en-US" sz="1200">
                          <a:effectLst/>
                        </a:rPr>
                        <a:t>Abandonment rate (AR)</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Share of abandoned agricultural land (CLC classes 22151, 22152, 22212, 22222, 22232) of the total agricultural land</a:t>
                      </a:r>
                      <a:endParaRPr lang="sk-S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27648234"/>
                  </a:ext>
                </a:extLst>
              </a:tr>
              <a:tr h="509391">
                <a:tc>
                  <a:txBody>
                    <a:bodyPr/>
                    <a:lstStyle/>
                    <a:p>
                      <a:pPr algn="ctr">
                        <a:spcAft>
                          <a:spcPts val="0"/>
                        </a:spcAft>
                      </a:pPr>
                      <a:r>
                        <a:rPr lang="en-US" sz="1200">
                          <a:effectLst/>
                        </a:rPr>
                        <a:t>Development rate (DR)</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Share of artificial surfaces (CLC classes 1XXXX) of the total study area</a:t>
                      </a:r>
                      <a:endParaRPr lang="sk-S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444939251"/>
                  </a:ext>
                </a:extLst>
              </a:tr>
              <a:tr h="573962">
                <a:tc>
                  <a:txBody>
                    <a:bodyPr/>
                    <a:lstStyle/>
                    <a:p>
                      <a:pPr algn="ctr">
                        <a:spcAft>
                          <a:spcPts val="0"/>
                        </a:spcAft>
                      </a:pPr>
                      <a:r>
                        <a:rPr lang="en-US" sz="1200">
                          <a:effectLst/>
                        </a:rPr>
                        <a:t>Share of non-forest woody features (S</a:t>
                      </a:r>
                      <a:r>
                        <a:rPr lang="en-US" sz="1200" baseline="-25000">
                          <a:effectLst/>
                        </a:rPr>
                        <a:t>wf</a:t>
                      </a:r>
                      <a:r>
                        <a:rPr lang="en-US" sz="1200">
                          <a:effectLst/>
                        </a:rPr>
                        <a:t>)</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Share of small woody features polygons (classes 2115X, 2313X, 1223X) of the agricultural land (except for accompanying vegetation adjacent to roads with a paved surface, motorways, and railways)</a:t>
                      </a:r>
                      <a:endParaRPr lang="sk-S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32898204"/>
                  </a:ext>
                </a:extLst>
              </a:tr>
              <a:tr h="573962">
                <a:tc>
                  <a:txBody>
                    <a:bodyPr/>
                    <a:lstStyle/>
                    <a:p>
                      <a:pPr algn="ctr">
                        <a:spcAft>
                          <a:spcPts val="0"/>
                        </a:spcAft>
                      </a:pPr>
                      <a:r>
                        <a:rPr lang="en-US" sz="1200">
                          <a:effectLst/>
                        </a:rPr>
                        <a:t>Number of non-forest woody features (N</a:t>
                      </a:r>
                      <a:r>
                        <a:rPr lang="en-US" sz="1200" baseline="-25000">
                          <a:effectLst/>
                        </a:rPr>
                        <a:t>wf</a:t>
                      </a:r>
                      <a:r>
                        <a:rPr lang="en-US" sz="1200">
                          <a:effectLst/>
                        </a:rPr>
                        <a:t>)</a:t>
                      </a:r>
                      <a:endParaRPr lang="sk-SK" sz="1200">
                        <a:effectLst/>
                        <a:latin typeface="Times New Roman" panose="02020603050405020304" pitchFamily="18" charset="0"/>
                        <a:ea typeface="Calibri" panose="020F0502020204030204" pitchFamily="34" charset="0"/>
                      </a:endParaRPr>
                    </a:p>
                  </a:txBody>
                  <a:tcPr marL="68580" marR="68580" marT="0" marB="0" anchor="ctr">
                    <a:solidFill>
                      <a:srgbClr val="2484B0"/>
                    </a:solidFill>
                  </a:tcPr>
                </a:tc>
                <a:tc>
                  <a:txBody>
                    <a:bodyPr/>
                    <a:lstStyle/>
                    <a:p>
                      <a:pPr algn="ctr">
                        <a:spcAft>
                          <a:spcPts val="0"/>
                        </a:spcAft>
                      </a:pPr>
                      <a:r>
                        <a:rPr lang="en-US" sz="1200">
                          <a:effectLst/>
                        </a:rPr>
                        <a:t>Number of polygons represented by CLC classes 2115X, 2313X, 1223X) of the agricultural land (except for accompanying vegetation adjacent to roads with a paved surface, motorways, and railways)</a:t>
                      </a:r>
                      <a:endParaRPr lang="sk-SK" sz="120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257479523"/>
                  </a:ext>
                </a:extLst>
              </a:tr>
            </a:tbl>
          </a:graphicData>
        </a:graphic>
      </p:graphicFrame>
    </p:spTree>
    <p:extLst>
      <p:ext uri="{BB962C8B-B14F-4D97-AF65-F5344CB8AC3E}">
        <p14:creationId xmlns:p14="http://schemas.microsoft.com/office/powerpoint/2010/main" val="98715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objekt pre obsah 5">
            <a:extLst>
              <a:ext uri="{FF2B5EF4-FFF2-40B4-BE49-F238E27FC236}">
                <a16:creationId xmlns:a16="http://schemas.microsoft.com/office/drawing/2014/main" id="{C977BBE9-DD0E-3EEF-A4B4-9A1648A7BD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110" y="749806"/>
            <a:ext cx="8322525" cy="5581796"/>
          </a:xfrm>
          <a:prstGeom prst="rect">
            <a:avLst/>
          </a:prstGeom>
        </p:spPr>
      </p:pic>
      <p:sp>
        <p:nvSpPr>
          <p:cNvPr id="2" name="Obdĺžnik 1">
            <a:extLst>
              <a:ext uri="{FF2B5EF4-FFF2-40B4-BE49-F238E27FC236}">
                <a16:creationId xmlns:a16="http://schemas.microsoft.com/office/drawing/2014/main" id="{D9158A00-D39C-A365-73C6-6617A04987DD}"/>
              </a:ext>
            </a:extLst>
          </p:cNvPr>
          <p:cNvSpPr/>
          <p:nvPr/>
        </p:nvSpPr>
        <p:spPr>
          <a:xfrm>
            <a:off x="0" y="6255640"/>
            <a:ext cx="12192000" cy="619846"/>
          </a:xfrm>
          <a:prstGeom prst="rect">
            <a:avLst/>
          </a:prstGeom>
          <a:solidFill>
            <a:srgbClr val="2484B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C212E"/>
                </a:solidFill>
              </a:rPr>
              <a:t> </a:t>
            </a:r>
            <a:endParaRPr lang="sk-SK" sz="2000" dirty="0">
              <a:solidFill>
                <a:srgbClr val="1C212E"/>
              </a:solidFill>
            </a:endParaRPr>
          </a:p>
        </p:txBody>
      </p:sp>
      <p:sp>
        <p:nvSpPr>
          <p:cNvPr id="5" name="BlokTextu 4">
            <a:extLst>
              <a:ext uri="{FF2B5EF4-FFF2-40B4-BE49-F238E27FC236}">
                <a16:creationId xmlns:a16="http://schemas.microsoft.com/office/drawing/2014/main" id="{65F19519-3164-61F0-5565-421C2044F9FE}"/>
              </a:ext>
            </a:extLst>
          </p:cNvPr>
          <p:cNvSpPr txBox="1"/>
          <p:nvPr/>
        </p:nvSpPr>
        <p:spPr>
          <a:xfrm>
            <a:off x="4320547" y="6479731"/>
            <a:ext cx="7523670" cy="492443"/>
          </a:xfrm>
          <a:prstGeom prst="rect">
            <a:avLst/>
          </a:prstGeom>
          <a:noFill/>
        </p:spPr>
        <p:txBody>
          <a:bodyPr wrap="square" lIns="0" tIns="0" rIns="0" bIns="0" rtlCol="0" anchor="b" anchorCtr="0">
            <a:spAutoFit/>
          </a:bodyPr>
          <a:lstStyle/>
          <a:p>
            <a:r>
              <a:rPr lang="sk-SK" sz="1600" dirty="0" err="1">
                <a:solidFill>
                  <a:srgbClr val="2484B0"/>
                </a:solidFill>
                <a:cs typeface="Poppins" panose="00000500000000000000" pitchFamily="2" charset="-18"/>
              </a:rPr>
              <a:t>GeoKARTO</a:t>
            </a:r>
            <a:r>
              <a:rPr lang="sk-SK" sz="1600" dirty="0">
                <a:solidFill>
                  <a:srgbClr val="2484B0"/>
                </a:solidFill>
                <a:cs typeface="Poppins" panose="00000500000000000000" pitchFamily="2" charset="-18"/>
              </a:rPr>
              <a:t> 2024,  Stará Lesná, September  5 – 6,  2024</a:t>
            </a:r>
          </a:p>
          <a:p>
            <a:endParaRPr lang="sk-SK" sz="1600" dirty="0">
              <a:solidFill>
                <a:srgbClr val="2484B0"/>
              </a:solidFill>
              <a:cs typeface="Poppins" panose="00000500000000000000" pitchFamily="2" charset="-18"/>
            </a:endParaRPr>
          </a:p>
        </p:txBody>
      </p:sp>
      <p:sp>
        <p:nvSpPr>
          <p:cNvPr id="6" name="Zástupný objekt pre číslo snímky 10">
            <a:extLst>
              <a:ext uri="{FF2B5EF4-FFF2-40B4-BE49-F238E27FC236}">
                <a16:creationId xmlns:a16="http://schemas.microsoft.com/office/drawing/2014/main" id="{4473C94E-F75D-2AB7-794A-4862C17FD1EA}"/>
              </a:ext>
            </a:extLst>
          </p:cNvPr>
          <p:cNvSpPr>
            <a:spLocks noGrp="1"/>
          </p:cNvSpPr>
          <p:nvPr>
            <p:ph type="sldNum" sz="quarter" idx="12"/>
          </p:nvPr>
        </p:nvSpPr>
        <p:spPr>
          <a:xfrm>
            <a:off x="11645660" y="6479731"/>
            <a:ext cx="397114" cy="200851"/>
          </a:xfrm>
        </p:spPr>
        <p:txBody>
          <a:bodyPr/>
          <a:lstStyle/>
          <a:p>
            <a:fld id="{29A56FDC-FD82-49C5-A87E-2482DED6F303}" type="slidenum">
              <a:rPr lang="sk-SK" sz="1600" smtClean="0">
                <a:solidFill>
                  <a:srgbClr val="2484B0"/>
                </a:solidFill>
                <a:cs typeface="Poppins" panose="00000500000000000000" pitchFamily="2" charset="-18"/>
              </a:rPr>
              <a:t>9</a:t>
            </a:fld>
            <a:endParaRPr lang="sk-SK" sz="1600" dirty="0">
              <a:solidFill>
                <a:srgbClr val="2484B0"/>
              </a:solidFill>
              <a:cs typeface="Poppins" panose="00000500000000000000" pitchFamily="2" charset="-18"/>
            </a:endParaRPr>
          </a:p>
        </p:txBody>
      </p:sp>
      <p:pic>
        <p:nvPicPr>
          <p:cNvPr id="8" name="Obrázok 7" descr="Obrázok, na ktorom je grafika, písmo, dizajn&#10;&#10;Automaticky generovaný popis">
            <a:extLst>
              <a:ext uri="{FF2B5EF4-FFF2-40B4-BE49-F238E27FC236}">
                <a16:creationId xmlns:a16="http://schemas.microsoft.com/office/drawing/2014/main" id="{0BFAB1BA-E2DD-0C8A-B938-2E9E686454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26" y="6331602"/>
            <a:ext cx="2319204" cy="465049"/>
          </a:xfrm>
          <a:prstGeom prst="rect">
            <a:avLst/>
          </a:prstGeom>
        </p:spPr>
      </p:pic>
      <p:sp>
        <p:nvSpPr>
          <p:cNvPr id="10" name="BlokTextu 9">
            <a:extLst>
              <a:ext uri="{FF2B5EF4-FFF2-40B4-BE49-F238E27FC236}">
                <a16:creationId xmlns:a16="http://schemas.microsoft.com/office/drawing/2014/main" id="{C0550A8A-CC48-16D2-B4D5-91D9A2B26BE6}"/>
              </a:ext>
            </a:extLst>
          </p:cNvPr>
          <p:cNvSpPr txBox="1"/>
          <p:nvPr/>
        </p:nvSpPr>
        <p:spPr>
          <a:xfrm>
            <a:off x="662270" y="321760"/>
            <a:ext cx="9636460" cy="492443"/>
          </a:xfrm>
          <a:prstGeom prst="rect">
            <a:avLst/>
          </a:prstGeom>
          <a:noFill/>
        </p:spPr>
        <p:txBody>
          <a:bodyPr wrap="square" lIns="0" tIns="0" rIns="0" bIns="0" rtlCol="0" anchor="t" anchorCtr="0">
            <a:spAutoFit/>
          </a:bodyPr>
          <a:lstStyle/>
          <a:p>
            <a:r>
              <a:rPr lang="sk-SK" sz="3200" b="1" spc="100" dirty="0">
                <a:solidFill>
                  <a:srgbClr val="2484B0"/>
                </a:solidFill>
                <a:cs typeface="Poppins" panose="00000500000000000000" pitchFamily="2" charset="-18"/>
              </a:rPr>
              <a:t>STUDY AREAS</a:t>
            </a:r>
          </a:p>
        </p:txBody>
      </p:sp>
      <p:sp>
        <p:nvSpPr>
          <p:cNvPr id="13" name="BlokTextu 12">
            <a:extLst>
              <a:ext uri="{FF2B5EF4-FFF2-40B4-BE49-F238E27FC236}">
                <a16:creationId xmlns:a16="http://schemas.microsoft.com/office/drawing/2014/main" id="{1A4EB851-450A-68A5-3D7C-88FBE7C8C55D}"/>
              </a:ext>
            </a:extLst>
          </p:cNvPr>
          <p:cNvSpPr txBox="1"/>
          <p:nvPr/>
        </p:nvSpPr>
        <p:spPr>
          <a:xfrm>
            <a:off x="6659568" y="2950157"/>
            <a:ext cx="5184649" cy="3193438"/>
          </a:xfrm>
          <a:prstGeom prst="rect">
            <a:avLst/>
          </a:prstGeom>
          <a:noFill/>
        </p:spPr>
        <p:txBody>
          <a:bodyPr wrap="square" lIns="0" tIns="0" rIns="0" bIns="0" rtlCol="0" anchor="t" anchorCtr="0">
            <a:spAutoFit/>
          </a:bodyPr>
          <a:lstStyle/>
          <a:p>
            <a:pPr marL="285750" indent="-285750">
              <a:lnSpc>
                <a:spcPct val="150000"/>
              </a:lnSpc>
              <a:buClr>
                <a:srgbClr val="2484B0"/>
              </a:buClr>
              <a:buSzPct val="155000"/>
              <a:buFont typeface="Arial" panose="020B0604020202020204" pitchFamily="34" charset="0"/>
              <a:buChar char="•"/>
            </a:pPr>
            <a:r>
              <a:rPr lang="sk-SK" sz="1600" b="1" dirty="0">
                <a:cs typeface="Poppins" panose="00000500000000000000" pitchFamily="2" charset="-18"/>
              </a:rPr>
              <a:t>L</a:t>
            </a:r>
            <a:r>
              <a:rPr lang="en-US" sz="1600" b="1" dirty="0" err="1">
                <a:cs typeface="Poppins" panose="00000500000000000000" pitchFamily="2" charset="-18"/>
              </a:rPr>
              <a:t>owland</a:t>
            </a:r>
            <a:r>
              <a:rPr lang="en-US" sz="1600" b="1" dirty="0">
                <a:cs typeface="Poppins" panose="00000500000000000000" pitchFamily="2" charset="-18"/>
              </a:rPr>
              <a:t> agricultural land</a:t>
            </a:r>
            <a:endParaRPr lang="sk-SK" sz="1600" b="1" dirty="0">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sz="1600" dirty="0">
                <a:cs typeface="Poppins" panose="00000500000000000000" pitchFamily="2" charset="-18"/>
              </a:rPr>
              <a:t>Voderady (</a:t>
            </a:r>
            <a:r>
              <a:rPr lang="en-US" sz="1600" dirty="0">
                <a:cs typeface="Poppins" panose="00000500000000000000" pitchFamily="2" charset="-18"/>
              </a:rPr>
              <a:t>1</a:t>
            </a:r>
            <a:r>
              <a:rPr lang="sk-SK" sz="1600" dirty="0">
                <a:cs typeface="Poppins" panose="00000500000000000000" pitchFamily="2" charset="-18"/>
              </a:rPr>
              <a:t> </a:t>
            </a:r>
            <a:r>
              <a:rPr lang="en-US" sz="1600" dirty="0">
                <a:cs typeface="Poppins" panose="00000500000000000000" pitchFamily="2" charset="-18"/>
              </a:rPr>
              <a:t>258 ha</a:t>
            </a:r>
            <a:r>
              <a:rPr lang="sk-SK" sz="1600" dirty="0">
                <a:cs typeface="Poppins" panose="00000500000000000000" pitchFamily="2" charset="-18"/>
              </a:rPr>
              <a:t>)</a:t>
            </a:r>
          </a:p>
          <a:p>
            <a:pPr marL="742950" lvl="1" indent="-285750">
              <a:lnSpc>
                <a:spcPct val="150000"/>
              </a:lnSpc>
              <a:buClr>
                <a:srgbClr val="2484B0"/>
              </a:buClr>
              <a:buSzPct val="155000"/>
              <a:buFont typeface="Arial" panose="020B0604020202020204" pitchFamily="34" charset="0"/>
              <a:buChar char="•"/>
            </a:pPr>
            <a:r>
              <a:rPr lang="sk-SK" sz="1600" dirty="0">
                <a:cs typeface="Poppins" panose="00000500000000000000" pitchFamily="2" charset="-18"/>
              </a:rPr>
              <a:t>Slovenská Nová Ves  (</a:t>
            </a:r>
            <a:r>
              <a:rPr lang="en-US" sz="1600" dirty="0">
                <a:cs typeface="Poppins" panose="00000500000000000000" pitchFamily="2" charset="-18"/>
              </a:rPr>
              <a:t>750 ha</a:t>
            </a:r>
            <a:r>
              <a:rPr lang="sk-SK" sz="1600" dirty="0">
                <a:cs typeface="Poppins" panose="00000500000000000000" pitchFamily="2" charset="-18"/>
              </a:rPr>
              <a:t>)</a:t>
            </a:r>
          </a:p>
          <a:p>
            <a:pPr marL="285750" indent="-285750">
              <a:lnSpc>
                <a:spcPct val="150000"/>
              </a:lnSpc>
              <a:buClr>
                <a:srgbClr val="2484B0"/>
              </a:buClr>
              <a:buSzPct val="155000"/>
              <a:buFont typeface="Arial" panose="020B0604020202020204" pitchFamily="34" charset="0"/>
              <a:buChar char="•"/>
            </a:pPr>
            <a:r>
              <a:rPr lang="sk-SK" sz="1600" b="1" dirty="0">
                <a:cs typeface="Poppins" panose="00000500000000000000" pitchFamily="2" charset="-18"/>
              </a:rPr>
              <a:t>S</a:t>
            </a:r>
            <a:r>
              <a:rPr lang="en-US" sz="1600" b="1" dirty="0" err="1">
                <a:cs typeface="Poppins" panose="00000500000000000000" pitchFamily="2" charset="-18"/>
              </a:rPr>
              <a:t>ubmontane</a:t>
            </a:r>
            <a:r>
              <a:rPr lang="en-US" sz="1600" b="1" dirty="0">
                <a:cs typeface="Poppins" panose="00000500000000000000" pitchFamily="2" charset="-18"/>
              </a:rPr>
              <a:t> agricultural land</a:t>
            </a:r>
            <a:endParaRPr lang="sk-SK" sz="1600" b="1" dirty="0">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sz="1600" dirty="0">
                <a:cs typeface="Poppins" panose="00000500000000000000" pitchFamily="2" charset="-18"/>
              </a:rPr>
              <a:t>Pezinok (</a:t>
            </a:r>
            <a:r>
              <a:rPr lang="en-US" sz="1600" dirty="0">
                <a:cs typeface="Poppins" panose="00000500000000000000" pitchFamily="2" charset="-18"/>
              </a:rPr>
              <a:t>1</a:t>
            </a:r>
            <a:r>
              <a:rPr lang="sk-SK" sz="1600" dirty="0">
                <a:cs typeface="Poppins" panose="00000500000000000000" pitchFamily="2" charset="-18"/>
              </a:rPr>
              <a:t> </a:t>
            </a:r>
            <a:r>
              <a:rPr lang="en-US" sz="1600" dirty="0">
                <a:cs typeface="Poppins" panose="00000500000000000000" pitchFamily="2" charset="-18"/>
              </a:rPr>
              <a:t>700 ha </a:t>
            </a:r>
            <a:r>
              <a:rPr lang="sk-SK" sz="1600" dirty="0">
                <a:cs typeface="Poppins" panose="00000500000000000000" pitchFamily="2" charset="-18"/>
              </a:rPr>
              <a:t>/</a:t>
            </a:r>
            <a:r>
              <a:rPr lang="en-US" sz="1600" dirty="0">
                <a:cs typeface="Poppins" panose="00000500000000000000" pitchFamily="2" charset="-18"/>
              </a:rPr>
              <a:t> 2</a:t>
            </a:r>
            <a:r>
              <a:rPr lang="sk-SK" sz="1600" dirty="0">
                <a:cs typeface="Poppins" panose="00000500000000000000" pitchFamily="2" charset="-18"/>
              </a:rPr>
              <a:t> </a:t>
            </a:r>
            <a:r>
              <a:rPr lang="en-US" sz="1600" dirty="0">
                <a:cs typeface="Poppins" panose="00000500000000000000" pitchFamily="2" charset="-18"/>
              </a:rPr>
              <a:t>500 </a:t>
            </a:r>
            <a:r>
              <a:rPr lang="sk-SK" sz="1600" dirty="0">
                <a:cs typeface="Poppins" panose="00000500000000000000" pitchFamily="2" charset="-18"/>
              </a:rPr>
              <a:t>ha)</a:t>
            </a:r>
          </a:p>
          <a:p>
            <a:pPr marL="1200150" lvl="2" indent="-285750">
              <a:lnSpc>
                <a:spcPct val="150000"/>
              </a:lnSpc>
              <a:buClr>
                <a:srgbClr val="2484B0"/>
              </a:buClr>
              <a:buSzPct val="155000"/>
              <a:buFont typeface="Arial" panose="020B0604020202020204" pitchFamily="34" charset="0"/>
              <a:buChar char="•"/>
            </a:pPr>
            <a:r>
              <a:rPr lang="en-US" sz="1400" dirty="0">
                <a:cs typeface="Poppins" panose="00000500000000000000" pitchFamily="2" charset="-18"/>
              </a:rPr>
              <a:t>800 ha of arable land, 180 ha of permanent grassland, and 720 ha of vineyards</a:t>
            </a:r>
            <a:endParaRPr lang="sk-SK" sz="1400" dirty="0">
              <a:cs typeface="Poppins" panose="00000500000000000000" pitchFamily="2" charset="-18"/>
            </a:endParaRPr>
          </a:p>
          <a:p>
            <a:pPr marL="285750" indent="-285750">
              <a:lnSpc>
                <a:spcPct val="150000"/>
              </a:lnSpc>
              <a:buClr>
                <a:srgbClr val="2484B0"/>
              </a:buClr>
              <a:buSzPct val="155000"/>
              <a:buFont typeface="Arial" panose="020B0604020202020204" pitchFamily="34" charset="0"/>
              <a:buChar char="•"/>
            </a:pPr>
            <a:r>
              <a:rPr lang="sk-SK" sz="1600" b="1" dirty="0">
                <a:cs typeface="Poppins" panose="00000500000000000000" pitchFamily="2" charset="-18"/>
              </a:rPr>
              <a:t>U</a:t>
            </a:r>
            <a:r>
              <a:rPr lang="en-US" sz="1600" b="1" dirty="0" err="1">
                <a:cs typeface="Poppins" panose="00000500000000000000" pitchFamily="2" charset="-18"/>
              </a:rPr>
              <a:t>rbanized</a:t>
            </a:r>
            <a:r>
              <a:rPr lang="en-US" sz="1600" b="1" dirty="0">
                <a:cs typeface="Poppins" panose="00000500000000000000" pitchFamily="2" charset="-18"/>
              </a:rPr>
              <a:t> land</a:t>
            </a:r>
            <a:endParaRPr lang="sk-SK" sz="1600" b="1" dirty="0">
              <a:cs typeface="Poppins" panose="00000500000000000000" pitchFamily="2" charset="-18"/>
            </a:endParaRPr>
          </a:p>
          <a:p>
            <a:pPr marL="742950" lvl="1" indent="-285750">
              <a:lnSpc>
                <a:spcPct val="150000"/>
              </a:lnSpc>
              <a:buClr>
                <a:srgbClr val="2484B0"/>
              </a:buClr>
              <a:buSzPct val="155000"/>
              <a:buFont typeface="Arial" panose="020B0604020202020204" pitchFamily="34" charset="0"/>
              <a:buChar char="•"/>
            </a:pPr>
            <a:r>
              <a:rPr lang="sk-SK" sz="1600" dirty="0">
                <a:cs typeface="Poppins" panose="00000500000000000000" pitchFamily="2" charset="-18"/>
              </a:rPr>
              <a:t>Bratislava – Vinohrady (</a:t>
            </a:r>
            <a:r>
              <a:rPr lang="en-US" sz="1600" dirty="0">
                <a:cs typeface="Poppins" panose="00000500000000000000" pitchFamily="2" charset="-18"/>
              </a:rPr>
              <a:t>245 ha </a:t>
            </a:r>
            <a:r>
              <a:rPr lang="sk-SK" sz="1600" dirty="0">
                <a:cs typeface="Poppins" panose="00000500000000000000" pitchFamily="2" charset="-18"/>
              </a:rPr>
              <a:t>/</a:t>
            </a:r>
            <a:r>
              <a:rPr lang="en-US" sz="1600" dirty="0">
                <a:cs typeface="Poppins" panose="00000500000000000000" pitchFamily="2" charset="-18"/>
              </a:rPr>
              <a:t> 2</a:t>
            </a:r>
            <a:r>
              <a:rPr lang="sk-SK" sz="1600" dirty="0">
                <a:cs typeface="Poppins" panose="00000500000000000000" pitchFamily="2" charset="-18"/>
              </a:rPr>
              <a:t> </a:t>
            </a:r>
            <a:r>
              <a:rPr lang="en-US" sz="1600" dirty="0">
                <a:cs typeface="Poppins" panose="00000500000000000000" pitchFamily="2" charset="-18"/>
              </a:rPr>
              <a:t>763</a:t>
            </a:r>
            <a:r>
              <a:rPr lang="sk-SK" sz="1600" dirty="0">
                <a:cs typeface="Poppins" panose="00000500000000000000" pitchFamily="2" charset="-18"/>
              </a:rPr>
              <a:t>,</a:t>
            </a:r>
            <a:r>
              <a:rPr lang="en-US" sz="1600" dirty="0">
                <a:cs typeface="Poppins" panose="00000500000000000000" pitchFamily="2" charset="-18"/>
              </a:rPr>
              <a:t>6 ha</a:t>
            </a:r>
            <a:r>
              <a:rPr lang="sk-SK" sz="1600" dirty="0">
                <a:cs typeface="Poppins" panose="00000500000000000000" pitchFamily="2" charset="-18"/>
              </a:rPr>
              <a:t>)</a:t>
            </a:r>
          </a:p>
        </p:txBody>
      </p:sp>
    </p:spTree>
    <p:extLst>
      <p:ext uri="{BB962C8B-B14F-4D97-AF65-F5344CB8AC3E}">
        <p14:creationId xmlns:p14="http://schemas.microsoft.com/office/powerpoint/2010/main" val="3454444969"/>
      </p:ext>
    </p:extLst>
  </p:cSld>
  <p:clrMapOvr>
    <a:masterClrMapping/>
  </p:clrMapOvr>
</p:sld>
</file>

<file path=ppt/theme/theme1.xml><?xml version="1.0" encoding="utf-8"?>
<a:theme xmlns:a="http://schemas.openxmlformats.org/drawingml/2006/main" name="motivtes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ivtest" id="{C8B90CFD-21E2-4627-B0DA-84F3AEC06A29}" vid="{6CF21C9B-FE4F-48BF-92B2-E8C310C2D553}"/>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motivtest</Template>
  <TotalTime>1447</TotalTime>
  <Words>1759</Words>
  <Application>Microsoft Office PowerPoint</Application>
  <PresentationFormat>Širokouhlá</PresentationFormat>
  <Paragraphs>518</Paragraphs>
  <Slides>17</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17</vt:i4>
      </vt:variant>
    </vt:vector>
  </HeadingPairs>
  <TitlesOfParts>
    <vt:vector size="24" baseType="lpstr">
      <vt:lpstr>Arial</vt:lpstr>
      <vt:lpstr>Calibri</vt:lpstr>
      <vt:lpstr>Calibri Light</vt:lpstr>
      <vt:lpstr>Open Sans</vt:lpstr>
      <vt:lpstr>Poppins</vt:lpstr>
      <vt:lpstr>Times New Roman</vt:lpstr>
      <vt:lpstr>motivtest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KULA Jakub</dc:creator>
  <cp:lastModifiedBy>Goga Tomáš</cp:lastModifiedBy>
  <cp:revision>60</cp:revision>
  <dcterms:created xsi:type="dcterms:W3CDTF">2023-07-20T12:04:11Z</dcterms:created>
  <dcterms:modified xsi:type="dcterms:W3CDTF">2025-01-21T14:04:22Z</dcterms:modified>
</cp:coreProperties>
</file>