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sldIdLst>
    <p:sldId id="256" r:id="rId2"/>
    <p:sldId id="257" r:id="rId3"/>
    <p:sldId id="268" r:id="rId4"/>
    <p:sldId id="258" r:id="rId5"/>
    <p:sldId id="259" r:id="rId6"/>
    <p:sldId id="264" r:id="rId7"/>
    <p:sldId id="265" r:id="rId8"/>
    <p:sldId id="266" r:id="rId9"/>
    <p:sldId id="260" r:id="rId10"/>
    <p:sldId id="262" r:id="rId11"/>
    <p:sldId id="267" r:id="rId12"/>
  </p:sldIdLst>
  <p:sldSz cx="12192000" cy="6858000"/>
  <p:notesSz cx="6797675" cy="987425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362" autoAdjust="0"/>
  </p:normalViewPr>
  <p:slideViewPr>
    <p:cSldViewPr snapToGrid="0">
      <p:cViewPr>
        <p:scale>
          <a:sx n="50" d="100"/>
          <a:sy n="50" d="100"/>
        </p:scale>
        <p:origin x="1848" y="7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222D0348-F4EA-4730-9613-689D1B9D4E92}" type="datetimeFigureOut">
              <a:rPr lang="sk-SK" smtClean="0"/>
              <a:t>5. 9. 2024</a:t>
            </a:fld>
            <a:endParaRPr lang="sk-SK"/>
          </a:p>
        </p:txBody>
      </p:sp>
      <p:sp>
        <p:nvSpPr>
          <p:cNvPr id="4" name="Zástupný objekt pre obrázok snímky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objekt pre pätu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6CF298E1-8A64-4951-840C-4593E083060B}" type="slidenum">
              <a:rPr lang="sk-SK" smtClean="0"/>
              <a:t>‹#›</a:t>
            </a:fld>
            <a:endParaRPr lang="sk-SK"/>
          </a:p>
        </p:txBody>
      </p:sp>
    </p:spTree>
    <p:extLst>
      <p:ext uri="{BB962C8B-B14F-4D97-AF65-F5344CB8AC3E}">
        <p14:creationId xmlns:p14="http://schemas.microsoft.com/office/powerpoint/2010/main" val="704946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6CF298E1-8A64-4951-840C-4593E083060B}" type="slidenum">
              <a:rPr lang="sk-SK" smtClean="0"/>
              <a:t>1</a:t>
            </a:fld>
            <a:endParaRPr lang="sk-SK"/>
          </a:p>
        </p:txBody>
      </p:sp>
    </p:spTree>
    <p:extLst>
      <p:ext uri="{BB962C8B-B14F-4D97-AF65-F5344CB8AC3E}">
        <p14:creationId xmlns:p14="http://schemas.microsoft.com/office/powerpoint/2010/main" val="3868014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b="1" dirty="0" smtClean="0"/>
              <a:t>Sal 'e </a:t>
            </a:r>
            <a:r>
              <a:rPr lang="en-US" b="1" dirty="0" err="1" smtClean="0"/>
              <a:t>Porcus</a:t>
            </a:r>
            <a:r>
              <a:rPr lang="en-US" b="1" dirty="0" smtClean="0"/>
              <a:t> as a Calibration Site</a:t>
            </a:r>
            <a:r>
              <a:rPr lang="en-US" dirty="0" smtClean="0"/>
              <a:t>:</a:t>
            </a:r>
          </a:p>
          <a:p>
            <a:pPr lvl="1"/>
            <a:r>
              <a:rPr lang="en-US" dirty="0" smtClean="0"/>
              <a:t>Sal 'e </a:t>
            </a:r>
            <a:r>
              <a:rPr lang="en-US" dirty="0" err="1" smtClean="0"/>
              <a:t>Porcus</a:t>
            </a:r>
            <a:r>
              <a:rPr lang="en-US" dirty="0" smtClean="0"/>
              <a:t> offers a unique combination of characteristics that make it ideal for satellite sensor calibration. Its flat terrain, spectral homogeneity, and mineral composition provide a stable and predictable surface that satellites can use to calibrate their sensors over time.</a:t>
            </a:r>
          </a:p>
          <a:p>
            <a:r>
              <a:rPr lang="en-US" b="1" dirty="0" smtClean="0"/>
              <a:t>Support for Hyperspectral Missions</a:t>
            </a:r>
            <a:r>
              <a:rPr lang="en-US" dirty="0" smtClean="0"/>
              <a:t>:</a:t>
            </a:r>
          </a:p>
          <a:p>
            <a:pPr lvl="1"/>
            <a:r>
              <a:rPr lang="en-US" dirty="0" smtClean="0"/>
              <a:t>The site is already being used for missions like ASI-PRISMA and DLR-</a:t>
            </a:r>
            <a:r>
              <a:rPr lang="en-US" dirty="0" err="1" smtClean="0"/>
              <a:t>EnMAP</a:t>
            </a:r>
            <a:r>
              <a:rPr lang="en-US" dirty="0" smtClean="0"/>
              <a:t>, which rely on accurate ground-based data for calibration. Furthermore, its stability makes it suitable for future hyperspectral missions like ESA's CHIME, ensuring long-term viability as a calibration site.</a:t>
            </a:r>
          </a:p>
          <a:p>
            <a:r>
              <a:rPr lang="en-US" b="1" dirty="0" smtClean="0"/>
              <a:t>Key Advantages</a:t>
            </a:r>
            <a:r>
              <a:rPr lang="en-US" dirty="0" smtClean="0"/>
              <a:t>:</a:t>
            </a:r>
          </a:p>
          <a:p>
            <a:pPr lvl="1"/>
            <a:r>
              <a:rPr lang="en-US" dirty="0" smtClean="0"/>
              <a:t>One of the key advantages of Sal 'e </a:t>
            </a:r>
            <a:r>
              <a:rPr lang="en-US" dirty="0" err="1" smtClean="0"/>
              <a:t>Porcus</a:t>
            </a:r>
            <a:r>
              <a:rPr lang="en-US" dirty="0" smtClean="0"/>
              <a:t> is its large, homogeneous surface. This makes it an excellent target for satellite calibration, as there is a minimal risk of data distortions due to surface variability. Additionally, its high reflectivity ensures that the satellites receive a strong signal, even across multiple wavelengths.</a:t>
            </a:r>
          </a:p>
          <a:p>
            <a:endParaRPr lang="sk-SK" dirty="0"/>
          </a:p>
        </p:txBody>
      </p:sp>
      <p:sp>
        <p:nvSpPr>
          <p:cNvPr id="4" name="Zástupný objekt pre číslo snímky 3"/>
          <p:cNvSpPr>
            <a:spLocks noGrp="1"/>
          </p:cNvSpPr>
          <p:nvPr>
            <p:ph type="sldNum" sz="quarter" idx="10"/>
          </p:nvPr>
        </p:nvSpPr>
        <p:spPr/>
        <p:txBody>
          <a:bodyPr/>
          <a:lstStyle/>
          <a:p>
            <a:fld id="{6CF298E1-8A64-4951-840C-4593E083060B}" type="slidenum">
              <a:rPr lang="sk-SK" smtClean="0"/>
              <a:t>10</a:t>
            </a:fld>
            <a:endParaRPr lang="sk-SK"/>
          </a:p>
        </p:txBody>
      </p:sp>
    </p:spTree>
    <p:extLst>
      <p:ext uri="{BB962C8B-B14F-4D97-AF65-F5344CB8AC3E}">
        <p14:creationId xmlns:p14="http://schemas.microsoft.com/office/powerpoint/2010/main" val="913653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6CF298E1-8A64-4951-840C-4593E083060B}" type="slidenum">
              <a:rPr lang="sk-SK" smtClean="0"/>
              <a:t>11</a:t>
            </a:fld>
            <a:endParaRPr lang="sk-SK"/>
          </a:p>
        </p:txBody>
      </p:sp>
    </p:spTree>
    <p:extLst>
      <p:ext uri="{BB962C8B-B14F-4D97-AF65-F5344CB8AC3E}">
        <p14:creationId xmlns:p14="http://schemas.microsoft.com/office/powerpoint/2010/main" val="198090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b="1" dirty="0" smtClean="0"/>
              <a:t>The Need for Calibration</a:t>
            </a:r>
            <a:r>
              <a:rPr lang="en-US" dirty="0" smtClean="0"/>
              <a:t>:</a:t>
            </a:r>
          </a:p>
          <a:p>
            <a:r>
              <a:rPr lang="en-US" dirty="0" smtClean="0"/>
              <a:t>"Hyperspectral sensors can provide us with highly detailed data, but the accuracy of this data depends on how well we calibrate the sensors. Ground-based calibration is essential because it allows us to correct any errors or deviations that occur in satellite measurements."</a:t>
            </a:r>
          </a:p>
          <a:p>
            <a:r>
              <a:rPr lang="en-US" b="1" dirty="0" smtClean="0"/>
              <a:t>Why Sal 'e </a:t>
            </a:r>
            <a:r>
              <a:rPr lang="en-US" b="1" dirty="0" err="1" smtClean="0"/>
              <a:t>Porcus</a:t>
            </a:r>
            <a:r>
              <a:rPr lang="en-US" b="1" dirty="0" smtClean="0"/>
              <a:t>?</a:t>
            </a:r>
            <a:r>
              <a:rPr lang="en-US" dirty="0" smtClean="0"/>
              <a:t>:</a:t>
            </a:r>
          </a:p>
          <a:p>
            <a:r>
              <a:rPr lang="en-US" dirty="0" smtClean="0"/>
              <a:t>"Sal 'e </a:t>
            </a:r>
            <a:r>
              <a:rPr lang="en-US" dirty="0" err="1" smtClean="0"/>
              <a:t>Porcus</a:t>
            </a:r>
            <a:r>
              <a:rPr lang="en-US" dirty="0" smtClean="0"/>
              <a:t> offers a unique combination of characteristics that make it an ideal calibration site. Its flat surface and consistent spectral properties help ensure that satellite data remains reliable over time. The site’s dry </a:t>
            </a:r>
            <a:r>
              <a:rPr lang="en-US" dirty="0" err="1" smtClean="0"/>
              <a:t>evaporite</a:t>
            </a:r>
            <a:r>
              <a:rPr lang="en-US" dirty="0" smtClean="0"/>
              <a:t> crust forms naturally each summer, making it perfect for calibration during this period."</a:t>
            </a:r>
          </a:p>
          <a:p>
            <a:r>
              <a:rPr lang="en-US" b="1" dirty="0" smtClean="0"/>
              <a:t>Importance for Satellite Missions</a:t>
            </a:r>
            <a:r>
              <a:rPr lang="en-US" dirty="0" smtClean="0"/>
              <a:t>:</a:t>
            </a:r>
          </a:p>
          <a:p>
            <a:r>
              <a:rPr lang="en-US" dirty="0" smtClean="0"/>
              <a:t>"This site has already been selected by major hyperspectral satellite missions like ASI-PRISMA and DLR-</a:t>
            </a:r>
            <a:r>
              <a:rPr lang="en-US" dirty="0" err="1" smtClean="0"/>
              <a:t>EnMAP</a:t>
            </a:r>
            <a:r>
              <a:rPr lang="en-US" dirty="0" smtClean="0"/>
              <a:t>. These satellites need high-quality, ground-truth data to ensure the accuracy of their hyperspectral imaging, which is used for a wide range of environmental and scientific applications."</a:t>
            </a:r>
          </a:p>
          <a:p>
            <a:endParaRPr lang="sk-SK" dirty="0"/>
          </a:p>
        </p:txBody>
      </p:sp>
      <p:sp>
        <p:nvSpPr>
          <p:cNvPr id="4" name="Zástupný objekt pre číslo snímky 3"/>
          <p:cNvSpPr>
            <a:spLocks noGrp="1"/>
          </p:cNvSpPr>
          <p:nvPr>
            <p:ph type="sldNum" sz="quarter" idx="10"/>
          </p:nvPr>
        </p:nvSpPr>
        <p:spPr/>
        <p:txBody>
          <a:bodyPr/>
          <a:lstStyle/>
          <a:p>
            <a:fld id="{6CF298E1-8A64-4951-840C-4593E083060B}" type="slidenum">
              <a:rPr lang="sk-SK" smtClean="0"/>
              <a:t>2</a:t>
            </a:fld>
            <a:endParaRPr lang="sk-SK"/>
          </a:p>
        </p:txBody>
      </p:sp>
    </p:spTree>
    <p:extLst>
      <p:ext uri="{BB962C8B-B14F-4D97-AF65-F5344CB8AC3E}">
        <p14:creationId xmlns:p14="http://schemas.microsoft.com/office/powerpoint/2010/main" val="951524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b="1" dirty="0" smtClean="0"/>
              <a:t>The Need for Calibration</a:t>
            </a:r>
            <a:r>
              <a:rPr lang="en-US" dirty="0" smtClean="0"/>
              <a:t>:</a:t>
            </a:r>
          </a:p>
          <a:p>
            <a:r>
              <a:rPr lang="en-US" dirty="0" smtClean="0"/>
              <a:t>"Hyperspectral sensors can provide us with highly detailed data, but the accuracy of this data depends on how well we calibrate the sensors. Ground-based calibration is essential because it allows us to correct any errors or deviations that occur in satellite measurements."</a:t>
            </a:r>
          </a:p>
          <a:p>
            <a:r>
              <a:rPr lang="en-US" b="1" dirty="0" smtClean="0"/>
              <a:t>Why Sal 'e </a:t>
            </a:r>
            <a:r>
              <a:rPr lang="en-US" b="1" dirty="0" err="1" smtClean="0"/>
              <a:t>Porcus</a:t>
            </a:r>
            <a:r>
              <a:rPr lang="en-US" b="1" dirty="0" smtClean="0"/>
              <a:t>?</a:t>
            </a:r>
            <a:r>
              <a:rPr lang="en-US" dirty="0" smtClean="0"/>
              <a:t>:</a:t>
            </a:r>
          </a:p>
          <a:p>
            <a:r>
              <a:rPr lang="en-US" dirty="0" smtClean="0"/>
              <a:t>"Sal 'e </a:t>
            </a:r>
            <a:r>
              <a:rPr lang="en-US" dirty="0" err="1" smtClean="0"/>
              <a:t>Porcus</a:t>
            </a:r>
            <a:r>
              <a:rPr lang="en-US" dirty="0" smtClean="0"/>
              <a:t> offers a unique combination of characteristics that make it an ideal calibration site. Its flat surface and consistent spectral properties help ensure that satellite data remains reliable over time. The site’s dry </a:t>
            </a:r>
            <a:r>
              <a:rPr lang="en-US" dirty="0" err="1" smtClean="0"/>
              <a:t>evaporite</a:t>
            </a:r>
            <a:r>
              <a:rPr lang="en-US" dirty="0" smtClean="0"/>
              <a:t> crust forms naturally each summer, making it perfect for calibration during this period."</a:t>
            </a:r>
          </a:p>
          <a:p>
            <a:r>
              <a:rPr lang="en-US" b="1" dirty="0" smtClean="0"/>
              <a:t>Importance for Satellite Missions</a:t>
            </a:r>
            <a:r>
              <a:rPr lang="en-US" dirty="0" smtClean="0"/>
              <a:t>:</a:t>
            </a:r>
          </a:p>
          <a:p>
            <a:r>
              <a:rPr lang="en-US" dirty="0" smtClean="0"/>
              <a:t>"This site has already been selected by major hyperspectral satellite missions like ASI-PRISMA and DLR-</a:t>
            </a:r>
            <a:r>
              <a:rPr lang="en-US" dirty="0" err="1" smtClean="0"/>
              <a:t>EnMAP</a:t>
            </a:r>
            <a:r>
              <a:rPr lang="en-US" dirty="0" smtClean="0"/>
              <a:t>. These satellites need high-quality, ground-truth data to ensure the accuracy of their hyperspectral imaging, which is used for a wide range of environmental and scientific applications."</a:t>
            </a:r>
          </a:p>
          <a:p>
            <a:endParaRPr lang="sk-SK" dirty="0"/>
          </a:p>
        </p:txBody>
      </p:sp>
      <p:sp>
        <p:nvSpPr>
          <p:cNvPr id="4" name="Zástupný objekt pre číslo snímky 3"/>
          <p:cNvSpPr>
            <a:spLocks noGrp="1"/>
          </p:cNvSpPr>
          <p:nvPr>
            <p:ph type="sldNum" sz="quarter" idx="10"/>
          </p:nvPr>
        </p:nvSpPr>
        <p:spPr/>
        <p:txBody>
          <a:bodyPr/>
          <a:lstStyle/>
          <a:p>
            <a:fld id="{6CF298E1-8A64-4951-840C-4593E083060B}" type="slidenum">
              <a:rPr lang="sk-SK" smtClean="0"/>
              <a:t>3</a:t>
            </a:fld>
            <a:endParaRPr lang="sk-SK"/>
          </a:p>
        </p:txBody>
      </p:sp>
    </p:spTree>
    <p:extLst>
      <p:ext uri="{BB962C8B-B14F-4D97-AF65-F5344CB8AC3E}">
        <p14:creationId xmlns:p14="http://schemas.microsoft.com/office/powerpoint/2010/main" val="4225735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b="1" dirty="0" smtClean="0"/>
              <a:t>Site Suitability for CAL/VAL</a:t>
            </a:r>
            <a:r>
              <a:rPr lang="en-US" dirty="0" smtClean="0"/>
              <a:t>:</a:t>
            </a:r>
          </a:p>
          <a:p>
            <a:r>
              <a:rPr lang="en-US" dirty="0" smtClean="0"/>
              <a:t>"The primary focus of our study is to evaluate whether Sal 'e </a:t>
            </a:r>
            <a:r>
              <a:rPr lang="en-US" dirty="0" err="1" smtClean="0"/>
              <a:t>Porcus</a:t>
            </a:r>
            <a:r>
              <a:rPr lang="en-US" dirty="0" smtClean="0"/>
              <a:t> can serve as an effective calibration site. Calibration/validation (CAL/VAL) requires locations with stable and consistent surface properties that can be used as a reference for hyperspectral satellites. This is key for ensuring the accuracy of satellite data."</a:t>
            </a:r>
          </a:p>
          <a:p>
            <a:r>
              <a:rPr lang="en-US" b="1" dirty="0" smtClean="0"/>
              <a:t>High-Resolution Terrain Mapping</a:t>
            </a:r>
            <a:r>
              <a:rPr lang="en-US" dirty="0" smtClean="0"/>
              <a:t>:</a:t>
            </a:r>
          </a:p>
          <a:p>
            <a:r>
              <a:rPr lang="en-US" dirty="0" smtClean="0"/>
              <a:t>"We used LiDAR technology to create detailed maps of the lakebed’s surface. Even slight variations in elevation can impact how a surface reflects light, which can cause inaccuracies during calibration. We need to ensure that the terrain is flat and stable enough for this purpose."</a:t>
            </a:r>
          </a:p>
          <a:p>
            <a:r>
              <a:rPr lang="en-US" b="1" dirty="0" smtClean="0"/>
              <a:t>Spectral Homogeneity</a:t>
            </a:r>
            <a:r>
              <a:rPr lang="en-US" dirty="0" smtClean="0"/>
              <a:t>:</a:t>
            </a:r>
          </a:p>
          <a:p>
            <a:r>
              <a:rPr lang="en-US" dirty="0" smtClean="0"/>
              <a:t>"One of the major goals of the study is to confirm that the lake's surface exhibits spectral homogeneity—meaning the surface has consistent spectral properties across its area. This is important because the satellite sensors need a uniform surface to ensure accurate calibration."</a:t>
            </a:r>
          </a:p>
          <a:p>
            <a:r>
              <a:rPr lang="en-US" b="1" dirty="0" smtClean="0"/>
              <a:t>Long-Term Viability</a:t>
            </a:r>
            <a:r>
              <a:rPr lang="en-US" dirty="0" smtClean="0"/>
              <a:t>:</a:t>
            </a:r>
          </a:p>
          <a:p>
            <a:r>
              <a:rPr lang="en-US" dirty="0" smtClean="0"/>
              <a:t>"Finally, we are assessing the long-term potential of the site. If we want to use Sal 'e </a:t>
            </a:r>
            <a:r>
              <a:rPr lang="en-US" dirty="0" err="1" smtClean="0"/>
              <a:t>Porcus</a:t>
            </a:r>
            <a:r>
              <a:rPr lang="en-US" dirty="0" smtClean="0"/>
              <a:t> for future calibration campaigns, it needs to remain stable throughout seasonal changes and across years. The study will help us determine whether this site can be reliably used for upcoming missions, such as ESA’s CHIME hyperspectral satellite."</a:t>
            </a:r>
          </a:p>
          <a:p>
            <a:endParaRPr lang="sk-SK" dirty="0"/>
          </a:p>
        </p:txBody>
      </p:sp>
      <p:sp>
        <p:nvSpPr>
          <p:cNvPr id="4" name="Zástupný objekt pre číslo snímky 3"/>
          <p:cNvSpPr>
            <a:spLocks noGrp="1"/>
          </p:cNvSpPr>
          <p:nvPr>
            <p:ph type="sldNum" sz="quarter" idx="10"/>
          </p:nvPr>
        </p:nvSpPr>
        <p:spPr/>
        <p:txBody>
          <a:bodyPr/>
          <a:lstStyle/>
          <a:p>
            <a:fld id="{6CF298E1-8A64-4951-840C-4593E083060B}" type="slidenum">
              <a:rPr lang="sk-SK" smtClean="0"/>
              <a:t>4</a:t>
            </a:fld>
            <a:endParaRPr lang="sk-SK"/>
          </a:p>
        </p:txBody>
      </p:sp>
    </p:spTree>
    <p:extLst>
      <p:ext uri="{BB962C8B-B14F-4D97-AF65-F5344CB8AC3E}">
        <p14:creationId xmlns:p14="http://schemas.microsoft.com/office/powerpoint/2010/main" val="423993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6CF298E1-8A64-4951-840C-4593E083060B}" type="slidenum">
              <a:rPr lang="sk-SK" smtClean="0"/>
              <a:t>5</a:t>
            </a:fld>
            <a:endParaRPr lang="sk-SK"/>
          </a:p>
        </p:txBody>
      </p:sp>
    </p:spTree>
    <p:extLst>
      <p:ext uri="{BB962C8B-B14F-4D97-AF65-F5344CB8AC3E}">
        <p14:creationId xmlns:p14="http://schemas.microsoft.com/office/powerpoint/2010/main" val="50880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smtClean="0"/>
              <a:t>We used LiDAR technology to map the terrain of Sal 'e </a:t>
            </a:r>
            <a:r>
              <a:rPr lang="en-US" dirty="0" err="1" smtClean="0"/>
              <a:t>Porcus</a:t>
            </a:r>
            <a:r>
              <a:rPr lang="en-US" dirty="0" smtClean="0"/>
              <a:t> in high resolution. The RIEGL VUX-1 scanner, mounted on a UAV, provided precise elevation data. By generating digital terrain models (DTMs), we confirmed that the lakebed is almost perfectly flat, with elevation variations of only 30 cm. Such flatness is crucial because it ensures consistent reflectance for satellite calibration.</a:t>
            </a:r>
            <a:endParaRPr lang="sk-SK" dirty="0" smtClean="0"/>
          </a:p>
          <a:p>
            <a:endParaRPr lang="sk-SK" dirty="0" smtClean="0"/>
          </a:p>
          <a:p>
            <a:r>
              <a:rPr lang="en-US" dirty="0" smtClean="0"/>
              <a:t>Additionally, using advanced processing techniques, we were able to achieve a very high level of precision in the LiDAR data, with a standard deviation of just 0.004 meters. This level of accuracy minimizes errors and confirms the site's suitability for calibration.</a:t>
            </a:r>
            <a:endParaRPr lang="sk-SK" dirty="0" smtClean="0"/>
          </a:p>
          <a:p>
            <a:endParaRPr lang="sk-SK" dirty="0"/>
          </a:p>
        </p:txBody>
      </p:sp>
      <p:sp>
        <p:nvSpPr>
          <p:cNvPr id="4" name="Zástupný objekt pre číslo snímky 3"/>
          <p:cNvSpPr>
            <a:spLocks noGrp="1"/>
          </p:cNvSpPr>
          <p:nvPr>
            <p:ph type="sldNum" sz="quarter" idx="10"/>
          </p:nvPr>
        </p:nvSpPr>
        <p:spPr/>
        <p:txBody>
          <a:bodyPr/>
          <a:lstStyle/>
          <a:p>
            <a:fld id="{6CF298E1-8A64-4951-840C-4593E083060B}" type="slidenum">
              <a:rPr lang="sk-SK" smtClean="0"/>
              <a:t>6</a:t>
            </a:fld>
            <a:endParaRPr lang="sk-SK"/>
          </a:p>
        </p:txBody>
      </p:sp>
    </p:spTree>
    <p:extLst>
      <p:ext uri="{BB962C8B-B14F-4D97-AF65-F5344CB8AC3E}">
        <p14:creationId xmlns:p14="http://schemas.microsoft.com/office/powerpoint/2010/main" val="4015439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smtClean="0"/>
              <a:t>In parallel, we captured hyperspectral data to assess the spectral properties of the lakebed. Using the SPECIM AISA Kestrel 10 camera, we gathered spectral data across the 380-1000 nm range. This data allows us to analyze the surface's spectral characteristics in high detail, essential for validating satellite sensor calibration.</a:t>
            </a:r>
            <a:endParaRPr lang="sk-SK" dirty="0" smtClean="0"/>
          </a:p>
          <a:p>
            <a:endParaRPr lang="sk-SK" dirty="0" smtClean="0"/>
          </a:p>
          <a:p>
            <a:r>
              <a:rPr lang="en-US" dirty="0" smtClean="0"/>
              <a:t>To ensure the hyperspectral data was accurate, we performed radiometric calibration using field targets and ground truth data. This confirmed that the spectral data was reliable and consistent. Importantly, we verified the spectral homogeneity across the lake, a key factor for determining its suitability for hyperspectral calibration.</a:t>
            </a:r>
            <a:endParaRPr lang="sk-SK" dirty="0"/>
          </a:p>
        </p:txBody>
      </p:sp>
      <p:sp>
        <p:nvSpPr>
          <p:cNvPr id="4" name="Zástupný objekt pre číslo snímky 3"/>
          <p:cNvSpPr>
            <a:spLocks noGrp="1"/>
          </p:cNvSpPr>
          <p:nvPr>
            <p:ph type="sldNum" sz="quarter" idx="10"/>
          </p:nvPr>
        </p:nvSpPr>
        <p:spPr/>
        <p:txBody>
          <a:bodyPr/>
          <a:lstStyle/>
          <a:p>
            <a:fld id="{6CF298E1-8A64-4951-840C-4593E083060B}" type="slidenum">
              <a:rPr lang="sk-SK" smtClean="0"/>
              <a:t>7</a:t>
            </a:fld>
            <a:endParaRPr lang="sk-SK"/>
          </a:p>
        </p:txBody>
      </p:sp>
    </p:spTree>
    <p:extLst>
      <p:ext uri="{BB962C8B-B14F-4D97-AF65-F5344CB8AC3E}">
        <p14:creationId xmlns:p14="http://schemas.microsoft.com/office/powerpoint/2010/main" val="1489905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10"/>
          </p:nvPr>
        </p:nvSpPr>
        <p:spPr/>
        <p:txBody>
          <a:bodyPr/>
          <a:lstStyle/>
          <a:p>
            <a:fld id="{6CF298E1-8A64-4951-840C-4593E083060B}" type="slidenum">
              <a:rPr lang="sk-SK" smtClean="0"/>
              <a:t>8</a:t>
            </a:fld>
            <a:endParaRPr lang="sk-SK"/>
          </a:p>
        </p:txBody>
      </p:sp>
    </p:spTree>
    <p:extLst>
      <p:ext uri="{BB962C8B-B14F-4D97-AF65-F5344CB8AC3E}">
        <p14:creationId xmlns:p14="http://schemas.microsoft.com/office/powerpoint/2010/main" val="257296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b="1" dirty="0" smtClean="0"/>
              <a:t>Flat Terrain and Minimal Elevation Variation</a:t>
            </a:r>
            <a:r>
              <a:rPr lang="en-US" dirty="0" smtClean="0"/>
              <a:t>:</a:t>
            </a:r>
          </a:p>
          <a:p>
            <a:r>
              <a:rPr lang="en-US" dirty="0" smtClean="0"/>
              <a:t>The LiDAR data we collected showed that the lakebed is remarkably flat, with less than 30 cm of elevation variation across the entire surface. This flatness is important because it minimizes any distortions in the satellite data caused by surface irregularities, ensuring that we get accurate, reliable readings.</a:t>
            </a:r>
          </a:p>
          <a:p>
            <a:r>
              <a:rPr lang="en-US" b="1" dirty="0" smtClean="0"/>
              <a:t>Spectral Homogeneity</a:t>
            </a:r>
            <a:r>
              <a:rPr lang="en-US" dirty="0" smtClean="0"/>
              <a:t>:</a:t>
            </a:r>
          </a:p>
          <a:p>
            <a:r>
              <a:rPr lang="en-US" dirty="0" smtClean="0"/>
              <a:t>Using the AISA Kestrel 10 hyperspectral camera, we were able to confirm that the surface of the lake is spectrally homogeneous. This means that the reflectance values we observed were consistent across the northern part of the lake, which is critical for satellite calibration.</a:t>
            </a:r>
          </a:p>
          <a:p>
            <a:r>
              <a:rPr lang="en-US" b="1" dirty="0" smtClean="0"/>
              <a:t>Mineralogical Composition</a:t>
            </a:r>
            <a:r>
              <a:rPr lang="en-US" dirty="0" smtClean="0"/>
              <a:t>:</a:t>
            </a:r>
          </a:p>
          <a:p>
            <a:r>
              <a:rPr lang="en-US" dirty="0" smtClean="0"/>
              <a:t>Our analysis showed that the lakebed is primarily made up of halite and gypsum, both of which have highly reflective surfaces. This makes Sal 'e </a:t>
            </a:r>
            <a:r>
              <a:rPr lang="en-US" dirty="0" err="1" smtClean="0"/>
              <a:t>Porcus</a:t>
            </a:r>
            <a:r>
              <a:rPr lang="en-US" dirty="0" smtClean="0"/>
              <a:t> an ideal location for calibrating hyperspectral sensors because it provides a stable, reflective surface that satellites can use to fine-tune their readings.</a:t>
            </a:r>
          </a:p>
          <a:p>
            <a:r>
              <a:rPr lang="en-US" b="1" dirty="0" smtClean="0"/>
              <a:t>Stability and Seasonal Suitability</a:t>
            </a:r>
            <a:r>
              <a:rPr lang="en-US" dirty="0" smtClean="0"/>
              <a:t>:</a:t>
            </a:r>
          </a:p>
          <a:p>
            <a:r>
              <a:rPr lang="en-US" dirty="0" smtClean="0"/>
              <a:t>The lakebed dries out every summer, forming a stable salt crust that lasts from May to September. This drying period is consistent from year to year, making it a reliable site for repeated calibration activities. The consistency of the site over time further validates its use for future satellite missions.</a:t>
            </a:r>
          </a:p>
          <a:p>
            <a:endParaRPr lang="sk-SK" dirty="0"/>
          </a:p>
        </p:txBody>
      </p:sp>
      <p:sp>
        <p:nvSpPr>
          <p:cNvPr id="4" name="Zástupný objekt pre číslo snímky 3"/>
          <p:cNvSpPr>
            <a:spLocks noGrp="1"/>
          </p:cNvSpPr>
          <p:nvPr>
            <p:ph type="sldNum" sz="quarter" idx="10"/>
          </p:nvPr>
        </p:nvSpPr>
        <p:spPr/>
        <p:txBody>
          <a:bodyPr/>
          <a:lstStyle/>
          <a:p>
            <a:fld id="{6CF298E1-8A64-4951-840C-4593E083060B}" type="slidenum">
              <a:rPr lang="sk-SK" smtClean="0"/>
              <a:t>9</a:t>
            </a:fld>
            <a:endParaRPr lang="sk-SK"/>
          </a:p>
        </p:txBody>
      </p:sp>
    </p:spTree>
    <p:extLst>
      <p:ext uri="{BB962C8B-B14F-4D97-AF65-F5344CB8AC3E}">
        <p14:creationId xmlns:p14="http://schemas.microsoft.com/office/powerpoint/2010/main" val="2089962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Kliknutím upravte štýl predlohy podnadpisov</a:t>
            </a:r>
            <a:endParaRPr lang="sk-SK"/>
          </a:p>
        </p:txBody>
      </p:sp>
      <p:sp>
        <p:nvSpPr>
          <p:cNvPr id="4" name="Zástupný objekt pre dátum 3"/>
          <p:cNvSpPr>
            <a:spLocks noGrp="1"/>
          </p:cNvSpPr>
          <p:nvPr>
            <p:ph type="dt" sz="half" idx="10"/>
          </p:nvPr>
        </p:nvSpPr>
        <p:spPr/>
        <p:txBody>
          <a:bodyPr/>
          <a:lstStyle/>
          <a:p>
            <a:fld id="{B3E211E7-9FDF-4F4F-954B-8C633700F416}" type="datetime1">
              <a:rPr lang="sk-SK" smtClean="0"/>
              <a:t>5. 9. 2024</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276094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zvislý text 2"/>
          <p:cNvSpPr>
            <a:spLocks noGrp="1"/>
          </p:cNvSpPr>
          <p:nvPr>
            <p:ph type="body" orient="vert" idx="1"/>
          </p:nvPr>
        </p:nvSpPr>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52566C65-14F2-4CB1-8106-647ED119EC58}" type="datetime1">
              <a:rPr lang="sk-SK" smtClean="0"/>
              <a:t>5. 9. 2024</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293650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objekt pre zvislý text 2"/>
          <p:cNvSpPr>
            <a:spLocks noGrp="1"/>
          </p:cNvSpPr>
          <p:nvPr>
            <p:ph type="body" orient="vert" idx="1"/>
          </p:nvPr>
        </p:nvSpPr>
        <p:spPr>
          <a:xfrm>
            <a:off x="838200" y="365125"/>
            <a:ext cx="7734300" cy="5811838"/>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25A1C1E4-78C0-41FB-8B4E-81AC3CFE41CC}" type="datetime1">
              <a:rPr lang="sk-SK" smtClean="0"/>
              <a:t>5. 9. 2024</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1526267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Nadpis a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text 2"/>
          <p:cNvSpPr>
            <a:spLocks noGrp="1"/>
          </p:cNvSpPr>
          <p:nvPr>
            <p:ph type="body" idx="1"/>
          </p:nvPr>
        </p:nvSpPr>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6182DD4C-0398-4268-9688-E216318F2BAE}" type="datetime1">
              <a:rPr lang="sk-SK" smtClean="0"/>
              <a:t>5. 9. 2024</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328709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idx="1"/>
          </p:nvPr>
        </p:nvSpPr>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B7E0B75E-4ECC-4101-8A7C-9D60BCEA6B73}" type="datetime1">
              <a:rPr lang="sk-SK" smtClean="0"/>
              <a:t>5. 9. 2024</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381497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objekt pre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Upraviť štýly predlohy textu</a:t>
            </a:r>
          </a:p>
        </p:txBody>
      </p:sp>
      <p:sp>
        <p:nvSpPr>
          <p:cNvPr id="4" name="Zástupný objekt pre dátum 3"/>
          <p:cNvSpPr>
            <a:spLocks noGrp="1"/>
          </p:cNvSpPr>
          <p:nvPr>
            <p:ph type="dt" sz="half" idx="10"/>
          </p:nvPr>
        </p:nvSpPr>
        <p:spPr/>
        <p:txBody>
          <a:bodyPr/>
          <a:lstStyle/>
          <a:p>
            <a:fld id="{6FF8DF1F-694A-4E25-ACE5-A6E4120CF7DF}" type="datetime1">
              <a:rPr lang="sk-SK" smtClean="0"/>
              <a:t>5. 9. 2024</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456682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sz="half" idx="1"/>
          </p:nvPr>
        </p:nvSpPr>
        <p:spPr>
          <a:xfrm>
            <a:off x="838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obsah 3"/>
          <p:cNvSpPr>
            <a:spLocks noGrp="1"/>
          </p:cNvSpPr>
          <p:nvPr>
            <p:ph sz="half" idx="2"/>
          </p:nvPr>
        </p:nvSpPr>
        <p:spPr>
          <a:xfrm>
            <a:off x="6172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dátum 4"/>
          <p:cNvSpPr>
            <a:spLocks noGrp="1"/>
          </p:cNvSpPr>
          <p:nvPr>
            <p:ph type="dt" sz="half" idx="10"/>
          </p:nvPr>
        </p:nvSpPr>
        <p:spPr/>
        <p:txBody>
          <a:bodyPr/>
          <a:lstStyle/>
          <a:p>
            <a:fld id="{6E7D21B2-B343-423A-AD9A-FCFAB03CFE25}" type="datetime1">
              <a:rPr lang="sk-SK" smtClean="0"/>
              <a:t>5. 9. 2024</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760100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objekt pre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4" name="Zástupný objekt pre obsah 3"/>
          <p:cNvSpPr>
            <a:spLocks noGrp="1"/>
          </p:cNvSpPr>
          <p:nvPr>
            <p:ph sz="half" idx="2"/>
          </p:nvPr>
        </p:nvSpPr>
        <p:spPr>
          <a:xfrm>
            <a:off x="839788" y="2505075"/>
            <a:ext cx="5157787"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6" name="Zástupný objekt pre obsah 5"/>
          <p:cNvSpPr>
            <a:spLocks noGrp="1"/>
          </p:cNvSpPr>
          <p:nvPr>
            <p:ph sz="quarter" idx="4"/>
          </p:nvPr>
        </p:nvSpPr>
        <p:spPr>
          <a:xfrm>
            <a:off x="6172200" y="2505075"/>
            <a:ext cx="5183188"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objekt pre dátum 6"/>
          <p:cNvSpPr>
            <a:spLocks noGrp="1"/>
          </p:cNvSpPr>
          <p:nvPr>
            <p:ph type="dt" sz="half" idx="10"/>
          </p:nvPr>
        </p:nvSpPr>
        <p:spPr/>
        <p:txBody>
          <a:bodyPr/>
          <a:lstStyle/>
          <a:p>
            <a:fld id="{079D7F21-0574-4FED-84EE-993F139277FA}" type="datetime1">
              <a:rPr lang="sk-SK" smtClean="0"/>
              <a:t>5. 9. 2024</a:t>
            </a:fld>
            <a:endParaRPr lang="sk-SK"/>
          </a:p>
        </p:txBody>
      </p:sp>
      <p:sp>
        <p:nvSpPr>
          <p:cNvPr id="8" name="Zástupný objekt pre pätu 7"/>
          <p:cNvSpPr>
            <a:spLocks noGrp="1"/>
          </p:cNvSpPr>
          <p:nvPr>
            <p:ph type="ftr" sz="quarter" idx="11"/>
          </p:nvPr>
        </p:nvSpPr>
        <p:spPr/>
        <p:txBody>
          <a:bodyPr/>
          <a:lstStyle/>
          <a:p>
            <a:endParaRPr lang="sk-SK"/>
          </a:p>
        </p:txBody>
      </p:sp>
      <p:sp>
        <p:nvSpPr>
          <p:cNvPr id="9" name="Zástupný objekt pre číslo snímky 8"/>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290786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dátum 2"/>
          <p:cNvSpPr>
            <a:spLocks noGrp="1"/>
          </p:cNvSpPr>
          <p:nvPr>
            <p:ph type="dt" sz="half" idx="10"/>
          </p:nvPr>
        </p:nvSpPr>
        <p:spPr/>
        <p:txBody>
          <a:bodyPr/>
          <a:lstStyle/>
          <a:p>
            <a:fld id="{14337C18-AF8C-4DF3-B741-E00D9617A413}" type="datetime1">
              <a:rPr lang="sk-SK" smtClean="0"/>
              <a:t>5. 9. 2024</a:t>
            </a:fld>
            <a:endParaRPr lang="sk-SK"/>
          </a:p>
        </p:txBody>
      </p:sp>
      <p:sp>
        <p:nvSpPr>
          <p:cNvPr id="4" name="Zástupný objekt pre pätu 3"/>
          <p:cNvSpPr>
            <a:spLocks noGrp="1"/>
          </p:cNvSpPr>
          <p:nvPr>
            <p:ph type="ftr" sz="quarter" idx="11"/>
          </p:nvPr>
        </p:nvSpPr>
        <p:spPr/>
        <p:txBody>
          <a:bodyPr/>
          <a:lstStyle/>
          <a:p>
            <a:endParaRPr lang="sk-SK"/>
          </a:p>
        </p:txBody>
      </p:sp>
      <p:sp>
        <p:nvSpPr>
          <p:cNvPr id="5" name="Zástupný objekt pre číslo snímky 4"/>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1162683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p:cNvSpPr>
            <a:spLocks noGrp="1"/>
          </p:cNvSpPr>
          <p:nvPr>
            <p:ph type="dt" sz="half" idx="10"/>
          </p:nvPr>
        </p:nvSpPr>
        <p:spPr/>
        <p:txBody>
          <a:bodyPr/>
          <a:lstStyle/>
          <a:p>
            <a:fld id="{CAB09F03-D7A7-446E-BCCF-B51E2914EC8D}" type="datetime1">
              <a:rPr lang="sk-SK" smtClean="0"/>
              <a:t>5. 9. 2024</a:t>
            </a:fld>
            <a:endParaRPr lang="sk-SK"/>
          </a:p>
        </p:txBody>
      </p:sp>
      <p:sp>
        <p:nvSpPr>
          <p:cNvPr id="3" name="Zástupný objekt pre pätu 2"/>
          <p:cNvSpPr>
            <a:spLocks noGrp="1"/>
          </p:cNvSpPr>
          <p:nvPr>
            <p:ph type="ftr" sz="quarter" idx="11"/>
          </p:nvPr>
        </p:nvSpPr>
        <p:spPr/>
        <p:txBody>
          <a:bodyPr/>
          <a:lstStyle/>
          <a:p>
            <a:endParaRPr lang="sk-SK"/>
          </a:p>
        </p:txBody>
      </p:sp>
      <p:sp>
        <p:nvSpPr>
          <p:cNvPr id="4" name="Zástupný objekt pre číslo snímky 3"/>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2168659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CCD5D8A3-0B59-44BF-A83C-8B6FB3B873DC}" type="datetime1">
              <a:rPr lang="sk-SK" smtClean="0"/>
              <a:t>5. 9. 2024</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83462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rázo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3A277C98-3848-4A22-8B9F-FB705A5BD411}" type="datetime1">
              <a:rPr lang="sk-SK" smtClean="0"/>
              <a:t>5. 9. 2024</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18BD930B-9B3B-4890-8D2D-FFC66108D131}" type="slidenum">
              <a:rPr lang="sk-SK" smtClean="0"/>
              <a:t>‹#›</a:t>
            </a:fld>
            <a:endParaRPr lang="sk-SK"/>
          </a:p>
        </p:txBody>
      </p:sp>
    </p:spTree>
    <p:extLst>
      <p:ext uri="{BB962C8B-B14F-4D97-AF65-F5344CB8AC3E}">
        <p14:creationId xmlns:p14="http://schemas.microsoft.com/office/powerpoint/2010/main" val="338200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objekt pre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B80E5-7616-437B-80D0-F40418B497C6}" type="datetime1">
              <a:rPr lang="sk-SK" smtClean="0"/>
              <a:t>5. 9. 2024</a:t>
            </a:fld>
            <a:endParaRPr lang="sk-SK"/>
          </a:p>
        </p:txBody>
      </p:sp>
      <p:sp>
        <p:nvSpPr>
          <p:cNvPr id="5" name="Zástupný objekt pre pät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D930B-9B3B-4890-8D2D-FFC66108D131}" type="slidenum">
              <a:rPr lang="sk-SK" smtClean="0"/>
              <a:t>‹#›</a:t>
            </a:fld>
            <a:endParaRPr lang="sk-SK"/>
          </a:p>
        </p:txBody>
      </p:sp>
    </p:spTree>
    <p:extLst>
      <p:ext uri="{BB962C8B-B14F-4D97-AF65-F5344CB8AC3E}">
        <p14:creationId xmlns:p14="http://schemas.microsoft.com/office/powerpoint/2010/main" val="552495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s://earth.esa.int/eogateway/news/esa-supports-calibration-and-validation-of-space-data-for-new-space/multispectral-image-of-baotou-calibration-site" TargetMode="External"/><Relationship Id="rId4" Type="http://schemas.openxmlformats.org/officeDocument/2006/relationships/hyperlink" Target="https://earth.esa.int/eogateway/news/esa-supports-calibration-and-validation-of-space-data-for-new-space/image-quality-targets-at-baotou-calibration-sit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3"/>
          <a:stretch>
            <a:fillRect/>
          </a:stretch>
        </p:blipFill>
        <p:spPr>
          <a:xfrm>
            <a:off x="-1" y="0"/>
            <a:ext cx="5143500" cy="6858000"/>
          </a:xfrm>
          <a:prstGeom prst="rect">
            <a:avLst/>
          </a:prstGeom>
        </p:spPr>
      </p:pic>
      <p:sp>
        <p:nvSpPr>
          <p:cNvPr id="2" name="Nadpis 1"/>
          <p:cNvSpPr>
            <a:spLocks noGrp="1"/>
          </p:cNvSpPr>
          <p:nvPr>
            <p:ph type="ctrTitle"/>
          </p:nvPr>
        </p:nvSpPr>
        <p:spPr>
          <a:xfrm>
            <a:off x="5187041" y="232228"/>
            <a:ext cx="7048500" cy="1342573"/>
          </a:xfrm>
        </p:spPr>
        <p:txBody>
          <a:bodyPr>
            <a:normAutofit/>
          </a:bodyPr>
          <a:lstStyle/>
          <a:p>
            <a:pPr algn="l"/>
            <a:r>
              <a:rPr lang="en-US" sz="3600" dirty="0" smtClean="0">
                <a:latin typeface="Segoe UI Semilight" panose="020B0402040204020203" pitchFamily="34" charset="0"/>
              </a:rPr>
              <a:t>Airborne </a:t>
            </a:r>
            <a:r>
              <a:rPr lang="sk-SK" sz="3600" dirty="0" smtClean="0">
                <a:latin typeface="Segoe UI Semilight" panose="020B0402040204020203" pitchFamily="34" charset="0"/>
              </a:rPr>
              <a:t>l</a:t>
            </a:r>
            <a:r>
              <a:rPr lang="en-US" sz="3600" dirty="0" err="1" smtClean="0">
                <a:latin typeface="Segoe UI Semilight" panose="020B0402040204020203" pitchFamily="34" charset="0"/>
              </a:rPr>
              <a:t>aser</a:t>
            </a:r>
            <a:r>
              <a:rPr lang="en-US" sz="3600" dirty="0" smtClean="0">
                <a:latin typeface="Segoe UI Semilight" panose="020B0402040204020203" pitchFamily="34" charset="0"/>
              </a:rPr>
              <a:t> and </a:t>
            </a:r>
            <a:r>
              <a:rPr lang="sk-SK" sz="3600" dirty="0" smtClean="0">
                <a:latin typeface="Segoe UI Semilight" panose="020B0402040204020203" pitchFamily="34" charset="0"/>
              </a:rPr>
              <a:t>h</a:t>
            </a:r>
            <a:r>
              <a:rPr lang="en-US" sz="3600" dirty="0" err="1" smtClean="0">
                <a:latin typeface="Segoe UI Semilight" panose="020B0402040204020203" pitchFamily="34" charset="0"/>
              </a:rPr>
              <a:t>yperspectral</a:t>
            </a:r>
            <a:r>
              <a:rPr lang="en-US" sz="3600" dirty="0" smtClean="0">
                <a:latin typeface="Segoe UI Semilight" panose="020B0402040204020203" pitchFamily="34" charset="0"/>
              </a:rPr>
              <a:t> </a:t>
            </a:r>
            <a:r>
              <a:rPr lang="sk-SK" sz="3600" dirty="0" smtClean="0">
                <a:latin typeface="Segoe UI Semilight" panose="020B0402040204020203" pitchFamily="34" charset="0"/>
              </a:rPr>
              <a:t>s</a:t>
            </a:r>
            <a:r>
              <a:rPr lang="en-US" sz="3600" dirty="0" smtClean="0">
                <a:latin typeface="Segoe UI Semilight" panose="020B0402040204020203" pitchFamily="34" charset="0"/>
              </a:rPr>
              <a:t>canning of a </a:t>
            </a:r>
            <a:r>
              <a:rPr lang="sk-SK" sz="3600" dirty="0" smtClean="0">
                <a:latin typeface="Segoe UI Semilight" panose="020B0402040204020203" pitchFamily="34" charset="0"/>
              </a:rPr>
              <a:t>s</a:t>
            </a:r>
            <a:r>
              <a:rPr lang="en-US" sz="3600" dirty="0" smtClean="0">
                <a:latin typeface="Segoe UI Semilight" panose="020B0402040204020203" pitchFamily="34" charset="0"/>
              </a:rPr>
              <a:t>alt </a:t>
            </a:r>
            <a:r>
              <a:rPr lang="sk-SK" sz="3600" dirty="0" smtClean="0">
                <a:latin typeface="Segoe UI Semilight" panose="020B0402040204020203" pitchFamily="34" charset="0"/>
              </a:rPr>
              <a:t>l</a:t>
            </a:r>
            <a:r>
              <a:rPr lang="en-US" sz="3600" dirty="0" err="1" smtClean="0">
                <a:latin typeface="Segoe UI Semilight" panose="020B0402040204020203" pitchFamily="34" charset="0"/>
              </a:rPr>
              <a:t>ake</a:t>
            </a:r>
            <a:r>
              <a:rPr lang="en-US" sz="3600" dirty="0" smtClean="0">
                <a:latin typeface="Segoe UI Semilight" panose="020B0402040204020203" pitchFamily="34" charset="0"/>
              </a:rPr>
              <a:t> in Sardinia</a:t>
            </a:r>
            <a:endParaRPr lang="sk-SK" sz="3600" dirty="0">
              <a:latin typeface="Segoe UI Semilight" panose="020B0402040204020203" pitchFamily="34" charset="0"/>
            </a:endParaRPr>
          </a:p>
        </p:txBody>
      </p:sp>
      <p:sp>
        <p:nvSpPr>
          <p:cNvPr id="3" name="Podnadpis 2"/>
          <p:cNvSpPr>
            <a:spLocks noGrp="1"/>
          </p:cNvSpPr>
          <p:nvPr>
            <p:ph type="subTitle" idx="1"/>
          </p:nvPr>
        </p:nvSpPr>
        <p:spPr>
          <a:xfrm>
            <a:off x="5187041" y="1666877"/>
            <a:ext cx="7048500" cy="1655762"/>
          </a:xfrm>
        </p:spPr>
        <p:txBody>
          <a:bodyPr>
            <a:normAutofit/>
          </a:bodyPr>
          <a:lstStyle/>
          <a:p>
            <a:pPr algn="l"/>
            <a:r>
              <a:rPr lang="sk-SK" sz="2000" dirty="0" smtClean="0">
                <a:latin typeface="Segoe UI Semilight" panose="020B0402040204020203" pitchFamily="34" charset="0"/>
              </a:rPr>
              <a:t>f</a:t>
            </a:r>
            <a:r>
              <a:rPr lang="en-US" sz="2000" dirty="0" smtClean="0">
                <a:latin typeface="Segoe UI Semilight" panose="020B0402040204020203" pitchFamily="34" charset="0"/>
              </a:rPr>
              <a:t>or </a:t>
            </a:r>
            <a:r>
              <a:rPr lang="sk-SK" sz="2000" dirty="0" smtClean="0">
                <a:latin typeface="Segoe UI Semilight" panose="020B0402040204020203" pitchFamily="34" charset="0"/>
              </a:rPr>
              <a:t>c</a:t>
            </a:r>
            <a:r>
              <a:rPr lang="en-US" sz="2000" dirty="0" err="1" smtClean="0">
                <a:latin typeface="Segoe UI Semilight" panose="020B0402040204020203" pitchFamily="34" charset="0"/>
              </a:rPr>
              <a:t>alibration</a:t>
            </a:r>
            <a:r>
              <a:rPr lang="en-US" sz="2000" dirty="0" smtClean="0">
                <a:latin typeface="Segoe UI Semilight" panose="020B0402040204020203" pitchFamily="34" charset="0"/>
              </a:rPr>
              <a:t> of </a:t>
            </a:r>
            <a:r>
              <a:rPr lang="sk-SK" sz="2000" dirty="0" smtClean="0">
                <a:latin typeface="Segoe UI Semilight" panose="020B0402040204020203" pitchFamily="34" charset="0"/>
              </a:rPr>
              <a:t>s</a:t>
            </a:r>
            <a:r>
              <a:rPr lang="en-US" sz="2000" dirty="0" err="1" smtClean="0">
                <a:latin typeface="Segoe UI Semilight" panose="020B0402040204020203" pitchFamily="34" charset="0"/>
              </a:rPr>
              <a:t>atellite</a:t>
            </a:r>
            <a:r>
              <a:rPr lang="en-US" sz="2000" dirty="0" smtClean="0">
                <a:latin typeface="Segoe UI Semilight" panose="020B0402040204020203" pitchFamily="34" charset="0"/>
              </a:rPr>
              <a:t> </a:t>
            </a:r>
            <a:r>
              <a:rPr lang="sk-SK" sz="2000" dirty="0" smtClean="0">
                <a:latin typeface="Segoe UI Semilight" panose="020B0402040204020203" pitchFamily="34" charset="0"/>
              </a:rPr>
              <a:t>h</a:t>
            </a:r>
            <a:r>
              <a:rPr lang="en-US" sz="2000" dirty="0" err="1" smtClean="0">
                <a:latin typeface="Segoe UI Semilight" panose="020B0402040204020203" pitchFamily="34" charset="0"/>
              </a:rPr>
              <a:t>yperspectral</a:t>
            </a:r>
            <a:r>
              <a:rPr lang="en-US" sz="2000" dirty="0" smtClean="0">
                <a:latin typeface="Segoe UI Semilight" panose="020B0402040204020203" pitchFamily="34" charset="0"/>
              </a:rPr>
              <a:t> </a:t>
            </a:r>
            <a:r>
              <a:rPr lang="sk-SK" sz="2000" dirty="0" smtClean="0">
                <a:latin typeface="Segoe UI Semilight" panose="020B0402040204020203" pitchFamily="34" charset="0"/>
              </a:rPr>
              <a:t>s</a:t>
            </a:r>
            <a:r>
              <a:rPr lang="en-US" sz="2000" dirty="0" err="1" smtClean="0">
                <a:latin typeface="Segoe UI Semilight" panose="020B0402040204020203" pitchFamily="34" charset="0"/>
              </a:rPr>
              <a:t>ensors</a:t>
            </a:r>
            <a:endParaRPr lang="sk-SK" sz="2000" dirty="0">
              <a:latin typeface="Segoe UI Semilight" panose="020B0402040204020203" pitchFamily="34" charset="0"/>
            </a:endParaRPr>
          </a:p>
        </p:txBody>
      </p:sp>
      <p:sp>
        <p:nvSpPr>
          <p:cNvPr id="4" name="Obdĺžnik 3"/>
          <p:cNvSpPr/>
          <p:nvPr/>
        </p:nvSpPr>
        <p:spPr>
          <a:xfrm>
            <a:off x="5187042" y="2386845"/>
            <a:ext cx="7048499" cy="276999"/>
          </a:xfrm>
          <a:prstGeom prst="rect">
            <a:avLst/>
          </a:prstGeom>
        </p:spPr>
        <p:txBody>
          <a:bodyPr wrap="square">
            <a:spAutoFit/>
          </a:bodyPr>
          <a:lstStyle/>
          <a:p>
            <a:r>
              <a:rPr lang="sk-SK" sz="1200" dirty="0" smtClean="0">
                <a:latin typeface="Segoe UI Semilight" panose="020B0402040204020203" pitchFamily="34" charset="0"/>
                <a:cs typeface="Segoe UI Semilight" panose="020B0402040204020203" pitchFamily="34" charset="0"/>
              </a:rPr>
              <a:t>GALLAY, KAŇUK, ŠAŠAK, ONAČILLOVÁ, NOVÁKOVÁ</a:t>
            </a:r>
            <a:r>
              <a:rPr lang="sk-SK" sz="1200" baseline="30000" dirty="0" smtClean="0">
                <a:latin typeface="Segoe UI Semilight" panose="020B0402040204020203" pitchFamily="34" charset="0"/>
                <a:cs typeface="Segoe UI Semilight" panose="020B0402040204020203" pitchFamily="34" charset="0"/>
              </a:rPr>
              <a:t>1</a:t>
            </a:r>
            <a:r>
              <a:rPr lang="sk-SK" sz="1200" dirty="0" smtClean="0">
                <a:latin typeface="Segoe UI Semilight" panose="020B0402040204020203" pitchFamily="34" charset="0"/>
                <a:cs typeface="Segoe UI Semilight" panose="020B0402040204020203" pitchFamily="34" charset="0"/>
              </a:rPr>
              <a:t>, MUSACCHIO</a:t>
            </a:r>
            <a:r>
              <a:rPr lang="sk-SK" sz="1200" baseline="30000" dirty="0" smtClean="0">
                <a:latin typeface="Segoe UI Semilight" panose="020B0402040204020203" pitchFamily="34" charset="0"/>
                <a:cs typeface="Segoe UI Semilight" panose="020B0402040204020203" pitchFamily="34" charset="0"/>
              </a:rPr>
              <a:t>2</a:t>
            </a:r>
            <a:r>
              <a:rPr lang="sk-SK" sz="1200" dirty="0" smtClean="0">
                <a:latin typeface="Segoe UI Semilight" panose="020B0402040204020203" pitchFamily="34" charset="0"/>
                <a:cs typeface="Segoe UI Semilight" panose="020B0402040204020203" pitchFamily="34" charset="0"/>
              </a:rPr>
              <a:t>, MELIS</a:t>
            </a:r>
            <a:r>
              <a:rPr lang="sk-SK" sz="1200" baseline="30000" dirty="0" smtClean="0">
                <a:latin typeface="Segoe UI Semilight" panose="020B0402040204020203" pitchFamily="34" charset="0"/>
                <a:cs typeface="Segoe UI Semilight" panose="020B0402040204020203" pitchFamily="34" charset="0"/>
              </a:rPr>
              <a:t>3</a:t>
            </a:r>
            <a:r>
              <a:rPr lang="sk-SK" sz="1200" dirty="0" smtClean="0">
                <a:latin typeface="Segoe UI Semilight" panose="020B0402040204020203" pitchFamily="34" charset="0"/>
                <a:cs typeface="Segoe UI Semilight" panose="020B0402040204020203" pitchFamily="34" charset="0"/>
              </a:rPr>
              <a:t> </a:t>
            </a:r>
            <a:endParaRPr lang="sk-SK" sz="1200" dirty="0">
              <a:latin typeface="Segoe UI Semilight" panose="020B0402040204020203" pitchFamily="34" charset="0"/>
              <a:cs typeface="Segoe UI Semilight" panose="020B0402040204020203" pitchFamily="34" charset="0"/>
            </a:endParaRPr>
          </a:p>
        </p:txBody>
      </p:sp>
      <p:sp>
        <p:nvSpPr>
          <p:cNvPr id="5" name="Obdĺžnik 4"/>
          <p:cNvSpPr/>
          <p:nvPr/>
        </p:nvSpPr>
        <p:spPr>
          <a:xfrm>
            <a:off x="5187041" y="3141558"/>
            <a:ext cx="6932388" cy="553998"/>
          </a:xfrm>
          <a:prstGeom prst="rect">
            <a:avLst/>
          </a:prstGeom>
        </p:spPr>
        <p:txBody>
          <a:bodyPr wrap="square">
            <a:spAutoFit/>
          </a:bodyPr>
          <a:lstStyle/>
          <a:p>
            <a:r>
              <a:rPr lang="sk-SK" sz="1000" dirty="0" smtClean="0">
                <a:latin typeface="Segoe UI Semilight" panose="020B0402040204020203" pitchFamily="34" charset="0"/>
                <a:cs typeface="Segoe UI Semilight" panose="020B0402040204020203" pitchFamily="34" charset="0"/>
              </a:rPr>
              <a:t>1 - Ústav geografie, Prírodovedecká fakulta UPJŠ v Košiciach, Jesenná 5, 04001 Košice </a:t>
            </a:r>
          </a:p>
          <a:p>
            <a:r>
              <a:rPr lang="sk-SK" sz="1000" dirty="0" smtClean="0">
                <a:latin typeface="Segoe UI Semilight" panose="020B0402040204020203" pitchFamily="34" charset="0"/>
                <a:cs typeface="Segoe UI Semilight" panose="020B0402040204020203" pitchFamily="34" charset="0"/>
              </a:rPr>
              <a:t>2 - </a:t>
            </a:r>
            <a:r>
              <a:rPr lang="sk-SK" sz="1000" dirty="0" err="1" smtClean="0">
                <a:latin typeface="Segoe UI Semilight" panose="020B0402040204020203" pitchFamily="34" charset="0"/>
                <a:cs typeface="Segoe UI Semilight" panose="020B0402040204020203" pitchFamily="34" charset="0"/>
              </a:rPr>
              <a:t>Istituto</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Nazionale</a:t>
            </a:r>
            <a:r>
              <a:rPr lang="sk-SK" sz="1000" dirty="0" smtClean="0">
                <a:latin typeface="Segoe UI Semilight" panose="020B0402040204020203" pitchFamily="34" charset="0"/>
                <a:cs typeface="Segoe UI Semilight" panose="020B0402040204020203" pitchFamily="34" charset="0"/>
              </a:rPr>
              <a:t> di </a:t>
            </a:r>
            <a:r>
              <a:rPr lang="sk-SK" sz="1000" dirty="0" err="1" smtClean="0">
                <a:latin typeface="Segoe UI Semilight" panose="020B0402040204020203" pitchFamily="34" charset="0"/>
                <a:cs typeface="Segoe UI Semilight" panose="020B0402040204020203" pitchFamily="34" charset="0"/>
              </a:rPr>
              <a:t>Geofisica</a:t>
            </a:r>
            <a:r>
              <a:rPr lang="sk-SK" sz="1000" dirty="0" smtClean="0">
                <a:latin typeface="Segoe UI Semilight" panose="020B0402040204020203" pitchFamily="34" charset="0"/>
                <a:cs typeface="Segoe UI Semilight" panose="020B0402040204020203" pitchFamily="34" charset="0"/>
              </a:rPr>
              <a:t> e </a:t>
            </a:r>
            <a:r>
              <a:rPr lang="sk-SK" sz="1000" dirty="0" err="1" smtClean="0">
                <a:latin typeface="Segoe UI Semilight" panose="020B0402040204020203" pitchFamily="34" charset="0"/>
                <a:cs typeface="Segoe UI Semilight" panose="020B0402040204020203" pitchFamily="34" charset="0"/>
              </a:rPr>
              <a:t>Vulcanologia</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Osservatorio</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Nazionale</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Terremoti</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Roma</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Italy</a:t>
            </a:r>
            <a:endParaRPr lang="sk-SK" sz="1000" dirty="0" smtClean="0">
              <a:latin typeface="Segoe UI Semilight" panose="020B0402040204020203" pitchFamily="34" charset="0"/>
              <a:cs typeface="Segoe UI Semilight" panose="020B0402040204020203" pitchFamily="34" charset="0"/>
            </a:endParaRPr>
          </a:p>
          <a:p>
            <a:r>
              <a:rPr lang="sk-SK" sz="1000" dirty="0" smtClean="0">
                <a:latin typeface="Segoe UI Semilight" panose="020B0402040204020203" pitchFamily="34" charset="0"/>
                <a:cs typeface="Segoe UI Semilight" panose="020B0402040204020203" pitchFamily="34" charset="0"/>
              </a:rPr>
              <a:t>3 - Department of </a:t>
            </a:r>
            <a:r>
              <a:rPr lang="sk-SK" sz="1000" dirty="0" err="1" smtClean="0">
                <a:latin typeface="Segoe UI Semilight" panose="020B0402040204020203" pitchFamily="34" charset="0"/>
                <a:cs typeface="Segoe UI Semilight" panose="020B0402040204020203" pitchFamily="34" charset="0"/>
              </a:rPr>
              <a:t>Chemical</a:t>
            </a:r>
            <a:r>
              <a:rPr lang="sk-SK" sz="1000" dirty="0" smtClean="0">
                <a:latin typeface="Segoe UI Semilight" panose="020B0402040204020203" pitchFamily="34" charset="0"/>
                <a:cs typeface="Segoe UI Semilight" panose="020B0402040204020203" pitchFamily="34" charset="0"/>
              </a:rPr>
              <a:t> and </a:t>
            </a:r>
            <a:r>
              <a:rPr lang="sk-SK" sz="1000" dirty="0" err="1" smtClean="0">
                <a:latin typeface="Segoe UI Semilight" panose="020B0402040204020203" pitchFamily="34" charset="0"/>
                <a:cs typeface="Segoe UI Semilight" panose="020B0402040204020203" pitchFamily="34" charset="0"/>
              </a:rPr>
              <a:t>Geological</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Sciences</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Università</a:t>
            </a:r>
            <a:r>
              <a:rPr lang="sk-SK" sz="1000" dirty="0" smtClean="0">
                <a:latin typeface="Segoe UI Semilight" panose="020B0402040204020203" pitchFamily="34" charset="0"/>
                <a:cs typeface="Segoe UI Semilight" panose="020B0402040204020203" pitchFamily="34" charset="0"/>
              </a:rPr>
              <a:t> di </a:t>
            </a:r>
            <a:r>
              <a:rPr lang="sk-SK" sz="1000" dirty="0" err="1" smtClean="0">
                <a:latin typeface="Segoe UI Semilight" panose="020B0402040204020203" pitchFamily="34" charset="0"/>
                <a:cs typeface="Segoe UI Semilight" panose="020B0402040204020203" pitchFamily="34" charset="0"/>
              </a:rPr>
              <a:t>Cagliari</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Cagliari</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Sardinia</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Italy</a:t>
            </a:r>
            <a:r>
              <a:rPr lang="sk-SK" sz="1000" dirty="0" smtClean="0">
                <a:latin typeface="Segoe UI Semilight" panose="020B0402040204020203" pitchFamily="34" charset="0"/>
                <a:cs typeface="Segoe UI Semilight" panose="020B0402040204020203" pitchFamily="34" charset="0"/>
              </a:rPr>
              <a:t>, </a:t>
            </a:r>
            <a:endParaRPr lang="sk-SK" sz="1000" dirty="0">
              <a:latin typeface="Segoe UI Semilight" panose="020B0402040204020203" pitchFamily="34" charset="0"/>
              <a:cs typeface="Segoe UI Semilight" panose="020B0402040204020203" pitchFamily="34" charset="0"/>
            </a:endParaRPr>
          </a:p>
        </p:txBody>
      </p:sp>
      <p:pic>
        <p:nvPicPr>
          <p:cNvPr id="7" name="Obrázok 6"/>
          <p:cNvPicPr>
            <a:picLocks noChangeAspect="1"/>
          </p:cNvPicPr>
          <p:nvPr/>
        </p:nvPicPr>
        <p:blipFill>
          <a:blip r:embed="rId4"/>
          <a:stretch>
            <a:fillRect/>
          </a:stretch>
        </p:blipFill>
        <p:spPr>
          <a:xfrm>
            <a:off x="5506356" y="3721847"/>
            <a:ext cx="4885873" cy="2958481"/>
          </a:xfrm>
          <a:prstGeom prst="rect">
            <a:avLst/>
          </a:prstGeom>
        </p:spPr>
      </p:pic>
    </p:spTree>
    <p:extLst>
      <p:ext uri="{BB962C8B-B14F-4D97-AF65-F5344CB8AC3E}">
        <p14:creationId xmlns:p14="http://schemas.microsoft.com/office/powerpoint/2010/main" val="2376970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ok 15"/>
          <p:cNvPicPr>
            <a:picLocks noChangeAspect="1"/>
          </p:cNvPicPr>
          <p:nvPr/>
        </p:nvPicPr>
        <p:blipFill>
          <a:blip r:embed="rId3"/>
          <a:stretch>
            <a:fillRect/>
          </a:stretch>
        </p:blipFill>
        <p:spPr>
          <a:xfrm>
            <a:off x="6630695" y="0"/>
            <a:ext cx="2934219" cy="2764973"/>
          </a:xfrm>
          <a:prstGeom prst="rect">
            <a:avLst/>
          </a:prstGeom>
        </p:spPr>
      </p:pic>
      <p:sp>
        <p:nvSpPr>
          <p:cNvPr id="2" name="Nadpis 1"/>
          <p:cNvSpPr>
            <a:spLocks noGrp="1"/>
          </p:cNvSpPr>
          <p:nvPr>
            <p:ph type="title"/>
          </p:nvPr>
        </p:nvSpPr>
        <p:spPr/>
        <p:txBody>
          <a:bodyPr/>
          <a:lstStyle/>
          <a:p>
            <a:r>
              <a:rPr lang="sk-SK" dirty="0" err="1" smtClean="0">
                <a:latin typeface="Segoe UI Semilight" panose="020B0402040204020203" pitchFamily="34" charset="0"/>
              </a:rPr>
              <a:t>Conclusions</a:t>
            </a:r>
            <a:endParaRPr lang="sk-SK" dirty="0">
              <a:latin typeface="Segoe UI Semilight" panose="020B0402040204020203" pitchFamily="34" charset="0"/>
            </a:endParaRPr>
          </a:p>
        </p:txBody>
      </p:sp>
      <p:sp>
        <p:nvSpPr>
          <p:cNvPr id="3" name="Zástupný objekt pre text 2"/>
          <p:cNvSpPr>
            <a:spLocks noGrp="1"/>
          </p:cNvSpPr>
          <p:nvPr>
            <p:ph type="body" idx="1"/>
          </p:nvPr>
        </p:nvSpPr>
        <p:spPr>
          <a:xfrm>
            <a:off x="838200" y="1825625"/>
            <a:ext cx="5792495" cy="4351338"/>
          </a:xfrm>
        </p:spPr>
        <p:txBody>
          <a:bodyPr>
            <a:normAutofit/>
          </a:bodyPr>
          <a:lstStyle/>
          <a:p>
            <a:r>
              <a:rPr lang="sk-SK" sz="2200" dirty="0" smtClean="0">
                <a:latin typeface="Segoe UI Semilight" panose="020B0402040204020203" pitchFamily="34" charset="0"/>
              </a:rPr>
              <a:t>Sal 'e </a:t>
            </a:r>
            <a:r>
              <a:rPr lang="sk-SK" sz="2200" dirty="0" err="1" smtClean="0">
                <a:latin typeface="Segoe UI Semilight" panose="020B0402040204020203" pitchFamily="34" charset="0"/>
              </a:rPr>
              <a:t>Porcus</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is</a:t>
            </a:r>
            <a:r>
              <a:rPr lang="sk-SK" sz="2200" dirty="0" smtClean="0">
                <a:latin typeface="Segoe UI Semilight" panose="020B0402040204020203" pitchFamily="34" charset="0"/>
              </a:rPr>
              <a:t> a </a:t>
            </a:r>
            <a:r>
              <a:rPr lang="sk-SK" sz="2200" dirty="0" err="1" smtClean="0">
                <a:latin typeface="Segoe UI Semilight" panose="020B0402040204020203" pitchFamily="34" charset="0"/>
              </a:rPr>
              <a:t>reliable</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long</a:t>
            </a:r>
            <a:r>
              <a:rPr lang="sk-SK" sz="2200" dirty="0" smtClean="0">
                <a:latin typeface="Segoe UI Semilight" panose="020B0402040204020203" pitchFamily="34" charset="0"/>
              </a:rPr>
              <a:t>-term </a:t>
            </a:r>
            <a:r>
              <a:rPr lang="sk-SK" sz="2200" dirty="0" err="1" smtClean="0">
                <a:latin typeface="Segoe UI Semilight" panose="020B0402040204020203" pitchFamily="34" charset="0"/>
              </a:rPr>
              <a:t>calibration</a:t>
            </a:r>
            <a:r>
              <a:rPr lang="sk-SK" sz="2200" dirty="0" smtClean="0">
                <a:latin typeface="Segoe UI Semilight" panose="020B0402040204020203" pitchFamily="34" charset="0"/>
              </a:rPr>
              <a:t> site.</a:t>
            </a:r>
          </a:p>
          <a:p>
            <a:r>
              <a:rPr lang="sk-SK" sz="2200" dirty="0" err="1" smtClean="0">
                <a:latin typeface="Segoe UI Semilight" panose="020B0402040204020203" pitchFamily="34" charset="0"/>
              </a:rPr>
              <a:t>Flat</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terrain</a:t>
            </a:r>
            <a:r>
              <a:rPr lang="sk-SK" sz="2200" dirty="0" smtClean="0">
                <a:latin typeface="Segoe UI Semilight" panose="020B0402040204020203" pitchFamily="34" charset="0"/>
              </a:rPr>
              <a:t> and </a:t>
            </a:r>
            <a:r>
              <a:rPr lang="sk-SK" sz="2200" dirty="0" err="1" smtClean="0">
                <a:latin typeface="Segoe UI Semilight" panose="020B0402040204020203" pitchFamily="34" charset="0"/>
              </a:rPr>
              <a:t>spectral</a:t>
            </a:r>
            <a:r>
              <a:rPr lang="sk-SK" sz="2200" dirty="0" smtClean="0">
                <a:latin typeface="Segoe UI Semilight" panose="020B0402040204020203" pitchFamily="34" charset="0"/>
              </a:rPr>
              <a:t> stability </a:t>
            </a:r>
            <a:r>
              <a:rPr lang="sk-SK" sz="2200" dirty="0" err="1" smtClean="0">
                <a:latin typeface="Segoe UI Semilight" panose="020B0402040204020203" pitchFamily="34" charset="0"/>
              </a:rPr>
              <a:t>make</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the</a:t>
            </a:r>
            <a:r>
              <a:rPr lang="sk-SK" sz="2200" dirty="0" smtClean="0">
                <a:latin typeface="Segoe UI Semilight" panose="020B0402040204020203" pitchFamily="34" charset="0"/>
              </a:rPr>
              <a:t> site </a:t>
            </a:r>
            <a:r>
              <a:rPr lang="sk-SK" sz="2200" dirty="0" err="1" smtClean="0">
                <a:latin typeface="Segoe UI Semilight" panose="020B0402040204020203" pitchFamily="34" charset="0"/>
              </a:rPr>
              <a:t>ideal</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for</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hyperspectral</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calibration</a:t>
            </a:r>
            <a:r>
              <a:rPr lang="sk-SK" sz="2200" dirty="0" smtClean="0">
                <a:latin typeface="Segoe UI Semilight" panose="020B0402040204020203" pitchFamily="34" charset="0"/>
              </a:rPr>
              <a:t>.</a:t>
            </a:r>
          </a:p>
          <a:p>
            <a:r>
              <a:rPr lang="sk-SK" sz="2200" dirty="0" err="1" smtClean="0">
                <a:latin typeface="Segoe UI Semilight" panose="020B0402040204020203" pitchFamily="34" charset="0"/>
              </a:rPr>
              <a:t>Calibration</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potential</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confirmed</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for</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current</a:t>
            </a:r>
            <a:r>
              <a:rPr lang="sk-SK" sz="2200" dirty="0" smtClean="0">
                <a:latin typeface="Segoe UI Semilight" panose="020B0402040204020203" pitchFamily="34" charset="0"/>
              </a:rPr>
              <a:t> and </a:t>
            </a:r>
            <a:r>
              <a:rPr lang="sk-SK" sz="2200" dirty="0" err="1" smtClean="0">
                <a:latin typeface="Segoe UI Semilight" panose="020B0402040204020203" pitchFamily="34" charset="0"/>
              </a:rPr>
              <a:t>upcoming</a:t>
            </a:r>
            <a:r>
              <a:rPr lang="sk-SK" sz="2200" dirty="0" smtClean="0">
                <a:latin typeface="Segoe UI Semilight" panose="020B0402040204020203" pitchFamily="34" charset="0"/>
              </a:rPr>
              <a:t> HS </a:t>
            </a:r>
            <a:r>
              <a:rPr lang="sk-SK" sz="2200" dirty="0" err="1" smtClean="0">
                <a:latin typeface="Segoe UI Semilight" panose="020B0402040204020203" pitchFamily="34" charset="0"/>
              </a:rPr>
              <a:t>satellite</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missions</a:t>
            </a:r>
            <a:r>
              <a:rPr lang="sk-SK" sz="2200" dirty="0" smtClean="0">
                <a:latin typeface="Segoe UI Semilight" panose="020B0402040204020203" pitchFamily="34" charset="0"/>
              </a:rPr>
              <a:t> (ASI-PRISMA, DLR-</a:t>
            </a:r>
            <a:r>
              <a:rPr lang="sk-SK" sz="2200" dirty="0" err="1" smtClean="0">
                <a:latin typeface="Segoe UI Semilight" panose="020B0402040204020203" pitchFamily="34" charset="0"/>
              </a:rPr>
              <a:t>EnMAP</a:t>
            </a:r>
            <a:r>
              <a:rPr lang="sk-SK" sz="2200" dirty="0" smtClean="0">
                <a:latin typeface="Segoe UI Semilight" panose="020B0402040204020203" pitchFamily="34" charset="0"/>
              </a:rPr>
              <a:t>, ESA CHIME).</a:t>
            </a:r>
          </a:p>
          <a:p>
            <a:r>
              <a:rPr lang="sk-SK" sz="2200" dirty="0" err="1" smtClean="0">
                <a:latin typeface="Segoe UI Semilight" panose="020B0402040204020203" pitchFamily="34" charset="0"/>
              </a:rPr>
              <a:t>Additional</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data</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collection</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machine</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learning</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integration</a:t>
            </a:r>
            <a:r>
              <a:rPr lang="sk-SK" sz="2200" dirty="0" smtClean="0">
                <a:latin typeface="Segoe UI Semilight" panose="020B0402040204020203" pitchFamily="34" charset="0"/>
              </a:rPr>
              <a:t>, and site </a:t>
            </a:r>
            <a:r>
              <a:rPr lang="sk-SK" sz="2200" dirty="0" err="1" smtClean="0">
                <a:latin typeface="Segoe UI Semilight" panose="020B0402040204020203" pitchFamily="34" charset="0"/>
              </a:rPr>
              <a:t>expansion</a:t>
            </a:r>
            <a:r>
              <a:rPr lang="sk-SK" sz="2200" dirty="0" smtClean="0">
                <a:latin typeface="Segoe UI Semilight" panose="020B0402040204020203" pitchFamily="34" charset="0"/>
              </a:rPr>
              <a:t> in </a:t>
            </a:r>
            <a:r>
              <a:rPr lang="sk-SK" sz="2200" dirty="0" err="1" smtClean="0">
                <a:latin typeface="Segoe UI Semilight" panose="020B0402040204020203" pitchFamily="34" charset="0"/>
              </a:rPr>
              <a:t>the</a:t>
            </a:r>
            <a:r>
              <a:rPr lang="sk-SK" sz="2200" dirty="0" smtClean="0">
                <a:latin typeface="Segoe UI Semilight" panose="020B0402040204020203" pitchFamily="34" charset="0"/>
              </a:rPr>
              <a:t> </a:t>
            </a:r>
            <a:r>
              <a:rPr lang="sk-SK" sz="2200" dirty="0" err="1" smtClean="0">
                <a:latin typeface="Segoe UI Semilight" panose="020B0402040204020203" pitchFamily="34" charset="0"/>
              </a:rPr>
              <a:t>future</a:t>
            </a:r>
            <a:r>
              <a:rPr lang="sk-SK" sz="2200" dirty="0" smtClean="0">
                <a:latin typeface="Segoe UI Semilight" panose="020B0402040204020203" pitchFamily="34" charset="0"/>
              </a:rPr>
              <a:t>.</a:t>
            </a:r>
          </a:p>
        </p:txBody>
      </p:sp>
      <p:sp>
        <p:nvSpPr>
          <p:cNvPr id="4" name="Zástupný objekt pre číslo snímky 3"/>
          <p:cNvSpPr>
            <a:spLocks noGrp="1"/>
          </p:cNvSpPr>
          <p:nvPr>
            <p:ph type="sldNum" sz="quarter" idx="12"/>
          </p:nvPr>
        </p:nvSpPr>
        <p:spPr/>
        <p:txBody>
          <a:bodyPr/>
          <a:lstStyle/>
          <a:p>
            <a:fld id="{18BD930B-9B3B-4890-8D2D-FFC66108D131}" type="slidenum">
              <a:rPr lang="sk-SK" smtClean="0"/>
              <a:t>10</a:t>
            </a:fld>
            <a:endParaRPr lang="sk-SK"/>
          </a:p>
        </p:txBody>
      </p:sp>
      <p:sp>
        <p:nvSpPr>
          <p:cNvPr id="5" name="Zástupný objekt pre číslo snímky 3"/>
          <p:cNvSpPr txBox="1">
            <a:spLocks/>
          </p:cNvSpPr>
          <p:nvPr/>
        </p:nvSpPr>
        <p:spPr>
          <a:xfrm>
            <a:off x="8610600" y="6356350"/>
            <a:ext cx="2743200" cy="365125"/>
          </a:xfrm>
          <a:prstGeom prst="rect">
            <a:avLst/>
          </a:prstGeom>
        </p:spPr>
        <p:txBody>
          <a:bodyPr vert="horz" lIns="91440" tIns="45720" rIns="91440" bIns="45720" rtlCol="0" anchor="ctr"/>
          <a:lstStyle>
            <a:defPPr>
              <a:defRPr lang="sk-S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BD930B-9B3B-4890-8D2D-FFC66108D131}" type="slidenum">
              <a:rPr lang="sk-SK" smtClean="0"/>
              <a:pPr/>
              <a:t>9</a:t>
            </a:fld>
            <a:endParaRPr lang="sk-SK"/>
          </a:p>
        </p:txBody>
      </p:sp>
      <p:pic>
        <p:nvPicPr>
          <p:cNvPr id="6" name="Obrázok 5"/>
          <p:cNvPicPr>
            <a:picLocks noChangeAspect="1"/>
          </p:cNvPicPr>
          <p:nvPr/>
        </p:nvPicPr>
        <p:blipFill>
          <a:blip r:embed="rId4"/>
          <a:stretch>
            <a:fillRect/>
          </a:stretch>
        </p:blipFill>
        <p:spPr>
          <a:xfrm>
            <a:off x="6630695" y="2935288"/>
            <a:ext cx="5561305" cy="3421062"/>
          </a:xfrm>
          <a:prstGeom prst="rect">
            <a:avLst/>
          </a:prstGeom>
        </p:spPr>
      </p:pic>
      <p:cxnSp>
        <p:nvCxnSpPr>
          <p:cNvPr id="8" name="Rovná spojnica 7"/>
          <p:cNvCxnSpPr/>
          <p:nvPr/>
        </p:nvCxnSpPr>
        <p:spPr>
          <a:xfrm flipV="1">
            <a:off x="7387772" y="2902857"/>
            <a:ext cx="0" cy="2520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Rovná spojnica 8"/>
          <p:cNvCxnSpPr/>
          <p:nvPr/>
        </p:nvCxnSpPr>
        <p:spPr>
          <a:xfrm flipV="1">
            <a:off x="8178802" y="2953659"/>
            <a:ext cx="0" cy="2520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Rovná spojovacia šípka 9"/>
          <p:cNvCxnSpPr/>
          <p:nvPr/>
        </p:nvCxnSpPr>
        <p:spPr>
          <a:xfrm flipH="1" flipV="1">
            <a:off x="6922795" y="2687185"/>
            <a:ext cx="450462" cy="248103"/>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Rovná spojovacia šípka 10"/>
          <p:cNvCxnSpPr/>
          <p:nvPr/>
        </p:nvCxnSpPr>
        <p:spPr>
          <a:xfrm flipV="1">
            <a:off x="8190774" y="2687185"/>
            <a:ext cx="1272540" cy="301174"/>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Obdĺžnik 11"/>
          <p:cNvSpPr/>
          <p:nvPr/>
        </p:nvSpPr>
        <p:spPr>
          <a:xfrm>
            <a:off x="8204533" y="3570514"/>
            <a:ext cx="1988552" cy="1854426"/>
          </a:xfrm>
          <a:prstGeom prst="rect">
            <a:avLst/>
          </a:prstGeom>
          <a:solidFill>
            <a:srgbClr val="F0F0F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a:t>
            </a:r>
            <a:endParaRPr lang="sk-SK" dirty="0"/>
          </a:p>
        </p:txBody>
      </p:sp>
      <p:sp>
        <p:nvSpPr>
          <p:cNvPr id="13" name="BlokTextu 12"/>
          <p:cNvSpPr txBox="1"/>
          <p:nvPr/>
        </p:nvSpPr>
        <p:spPr>
          <a:xfrm>
            <a:off x="7011800" y="194810"/>
            <a:ext cx="2187009" cy="584775"/>
          </a:xfrm>
          <a:prstGeom prst="rect">
            <a:avLst/>
          </a:prstGeom>
          <a:solidFill>
            <a:srgbClr val="F0F0F0"/>
          </a:solidFill>
        </p:spPr>
        <p:txBody>
          <a:bodyPr wrap="none" rtlCol="0">
            <a:spAutoFit/>
          </a:bodyPr>
          <a:lstStyle/>
          <a:p>
            <a:r>
              <a:rPr lang="sk-SK" sz="1600" dirty="0" smtClean="0">
                <a:latin typeface="Segoe UI Semilight" panose="020B0402040204020203" pitchFamily="34" charset="0"/>
                <a:cs typeface="Segoe UI Semilight" panose="020B0402040204020203" pitchFamily="34" charset="0"/>
              </a:rPr>
              <a:t>UAV HS </a:t>
            </a:r>
            <a:r>
              <a:rPr lang="sk-SK" sz="1600" dirty="0" err="1" smtClean="0">
                <a:latin typeface="Segoe UI Semilight" panose="020B0402040204020203" pitchFamily="34" charset="0"/>
                <a:cs typeface="Segoe UI Semilight" panose="020B0402040204020203" pitchFamily="34" charset="0"/>
              </a:rPr>
              <a:t>data</a:t>
            </a:r>
            <a:r>
              <a:rPr lang="sk-SK" sz="1600" dirty="0" smtClean="0">
                <a:latin typeface="Segoe UI Semilight" panose="020B0402040204020203" pitchFamily="34" charset="0"/>
                <a:cs typeface="Segoe UI Semilight" panose="020B0402040204020203" pitchFamily="34" charset="0"/>
              </a:rPr>
              <a:t> </a:t>
            </a:r>
            <a:r>
              <a:rPr lang="sk-SK" sz="1600" dirty="0" err="1" smtClean="0">
                <a:latin typeface="Segoe UI Semilight" panose="020B0402040204020203" pitchFamily="34" charset="0"/>
                <a:cs typeface="Segoe UI Semilight" panose="020B0402040204020203" pitchFamily="34" charset="0"/>
              </a:rPr>
              <a:t>spectrum</a:t>
            </a:r>
            <a:endParaRPr lang="sk-SK" sz="1600" dirty="0" smtClean="0">
              <a:latin typeface="Segoe UI Semilight" panose="020B0402040204020203" pitchFamily="34" charset="0"/>
              <a:cs typeface="Segoe UI Semilight" panose="020B0402040204020203" pitchFamily="34" charset="0"/>
            </a:endParaRPr>
          </a:p>
          <a:p>
            <a:endParaRPr lang="sk-SK" sz="1600" dirty="0"/>
          </a:p>
        </p:txBody>
      </p:sp>
      <p:sp>
        <p:nvSpPr>
          <p:cNvPr id="14" name="Obdĺžnik 13"/>
          <p:cNvSpPr/>
          <p:nvPr/>
        </p:nvSpPr>
        <p:spPr>
          <a:xfrm>
            <a:off x="6630695" y="6119276"/>
            <a:ext cx="5387890" cy="584775"/>
          </a:xfrm>
          <a:prstGeom prst="rect">
            <a:avLst/>
          </a:prstGeom>
        </p:spPr>
        <p:txBody>
          <a:bodyPr wrap="square">
            <a:spAutoFit/>
          </a:bodyPr>
          <a:lstStyle/>
          <a:p>
            <a:r>
              <a:rPr lang="en-US" sz="1600" dirty="0">
                <a:latin typeface="Segoe UI Semilight" panose="020B0402040204020203" pitchFamily="34" charset="0"/>
                <a:cs typeface="Segoe UI Semilight" panose="020B0402040204020203" pitchFamily="34" charset="0"/>
              </a:rPr>
              <a:t>PRISMA L2D pre-processed image of the salty pond,</a:t>
            </a:r>
          </a:p>
          <a:p>
            <a:r>
              <a:rPr lang="sk-SK" sz="1600" dirty="0" err="1">
                <a:latin typeface="Segoe UI Semilight" panose="020B0402040204020203" pitchFamily="34" charset="0"/>
                <a:cs typeface="Segoe UI Semilight" panose="020B0402040204020203" pitchFamily="34" charset="0"/>
              </a:rPr>
              <a:t>showing</a:t>
            </a:r>
            <a:r>
              <a:rPr lang="sk-SK" sz="1600" dirty="0">
                <a:latin typeface="Segoe UI Semilight" panose="020B0402040204020203" pitchFamily="34" charset="0"/>
                <a:cs typeface="Segoe UI Semilight" panose="020B0402040204020203" pitchFamily="34" charset="0"/>
              </a:rPr>
              <a:t> </a:t>
            </a:r>
            <a:r>
              <a:rPr lang="sk-SK" sz="1600" dirty="0" err="1">
                <a:latin typeface="Segoe UI Semilight" panose="020B0402040204020203" pitchFamily="34" charset="0"/>
                <a:cs typeface="Segoe UI Semilight" panose="020B0402040204020203" pitchFamily="34" charset="0"/>
              </a:rPr>
              <a:t>different</a:t>
            </a:r>
            <a:r>
              <a:rPr lang="sk-SK" sz="1600" dirty="0">
                <a:latin typeface="Segoe UI Semilight" panose="020B0402040204020203" pitchFamily="34" charset="0"/>
                <a:cs typeface="Segoe UI Semilight" panose="020B0402040204020203" pitchFamily="34" charset="0"/>
              </a:rPr>
              <a:t> </a:t>
            </a:r>
            <a:r>
              <a:rPr lang="sk-SK" sz="1600" dirty="0" err="1">
                <a:latin typeface="Segoe UI Semilight" panose="020B0402040204020203" pitchFamily="34" charset="0"/>
                <a:cs typeface="Segoe UI Semilight" panose="020B0402040204020203" pitchFamily="34" charset="0"/>
              </a:rPr>
              <a:t>horizons</a:t>
            </a:r>
            <a:endParaRPr lang="sk-SK" sz="1600" dirty="0">
              <a:latin typeface="Segoe UI Semilight" panose="020B0402040204020203" pitchFamily="34" charset="0"/>
              <a:cs typeface="Segoe UI Semilight" panose="020B0402040204020203" pitchFamily="34" charset="0"/>
            </a:endParaRPr>
          </a:p>
        </p:txBody>
      </p:sp>
      <p:pic>
        <p:nvPicPr>
          <p:cNvPr id="20" name="Obrázok 19"/>
          <p:cNvPicPr>
            <a:picLocks noChangeAspect="1"/>
          </p:cNvPicPr>
          <p:nvPr/>
        </p:nvPicPr>
        <p:blipFill rotWithShape="1">
          <a:blip r:embed="rId5"/>
          <a:srcRect l="65913" b="69735"/>
          <a:stretch/>
        </p:blipFill>
        <p:spPr>
          <a:xfrm>
            <a:off x="9615240" y="194810"/>
            <a:ext cx="1688234" cy="2128906"/>
          </a:xfrm>
          <a:prstGeom prst="rect">
            <a:avLst/>
          </a:prstGeom>
        </p:spPr>
      </p:pic>
      <p:cxnSp>
        <p:nvCxnSpPr>
          <p:cNvPr id="22" name="Rovná spojovacia šípka 21"/>
          <p:cNvCxnSpPr/>
          <p:nvPr/>
        </p:nvCxnSpPr>
        <p:spPr>
          <a:xfrm flipH="1">
            <a:off x="8567231" y="1070726"/>
            <a:ext cx="2038176" cy="177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ovná spojovacia šípka 22"/>
          <p:cNvCxnSpPr/>
          <p:nvPr/>
        </p:nvCxnSpPr>
        <p:spPr>
          <a:xfrm>
            <a:off x="10605407" y="1088150"/>
            <a:ext cx="798719" cy="25458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851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3"/>
          <a:stretch>
            <a:fillRect/>
          </a:stretch>
        </p:blipFill>
        <p:spPr>
          <a:xfrm>
            <a:off x="-1" y="0"/>
            <a:ext cx="5143500" cy="6858000"/>
          </a:xfrm>
          <a:prstGeom prst="rect">
            <a:avLst/>
          </a:prstGeom>
        </p:spPr>
      </p:pic>
      <p:sp>
        <p:nvSpPr>
          <p:cNvPr id="2" name="Nadpis 1"/>
          <p:cNvSpPr>
            <a:spLocks noGrp="1"/>
          </p:cNvSpPr>
          <p:nvPr>
            <p:ph type="ctrTitle"/>
          </p:nvPr>
        </p:nvSpPr>
        <p:spPr>
          <a:xfrm>
            <a:off x="5187041" y="232228"/>
            <a:ext cx="6932388" cy="1342573"/>
          </a:xfrm>
        </p:spPr>
        <p:txBody>
          <a:bodyPr>
            <a:normAutofit/>
          </a:bodyPr>
          <a:lstStyle/>
          <a:p>
            <a:pPr algn="l"/>
            <a:r>
              <a:rPr lang="en-US" sz="2800" dirty="0" smtClean="0">
                <a:latin typeface="Segoe UI Semilight" panose="020B0402040204020203" pitchFamily="34" charset="0"/>
              </a:rPr>
              <a:t>Airborne </a:t>
            </a:r>
            <a:r>
              <a:rPr lang="sk-SK" sz="2800" dirty="0" smtClean="0">
                <a:latin typeface="Segoe UI Semilight" panose="020B0402040204020203" pitchFamily="34" charset="0"/>
              </a:rPr>
              <a:t>l</a:t>
            </a:r>
            <a:r>
              <a:rPr lang="en-US" sz="2800" dirty="0" err="1" smtClean="0">
                <a:latin typeface="Segoe UI Semilight" panose="020B0402040204020203" pitchFamily="34" charset="0"/>
              </a:rPr>
              <a:t>aser</a:t>
            </a:r>
            <a:r>
              <a:rPr lang="en-US" sz="2800" dirty="0" smtClean="0">
                <a:latin typeface="Segoe UI Semilight" panose="020B0402040204020203" pitchFamily="34" charset="0"/>
              </a:rPr>
              <a:t> and </a:t>
            </a:r>
            <a:r>
              <a:rPr lang="sk-SK" sz="2800" dirty="0" smtClean="0">
                <a:latin typeface="Segoe UI Semilight" panose="020B0402040204020203" pitchFamily="34" charset="0"/>
              </a:rPr>
              <a:t>h</a:t>
            </a:r>
            <a:r>
              <a:rPr lang="en-US" sz="2800" dirty="0" err="1" smtClean="0">
                <a:latin typeface="Segoe UI Semilight" panose="020B0402040204020203" pitchFamily="34" charset="0"/>
              </a:rPr>
              <a:t>yperspectral</a:t>
            </a:r>
            <a:r>
              <a:rPr lang="en-US" sz="2800" dirty="0" smtClean="0">
                <a:latin typeface="Segoe UI Semilight" panose="020B0402040204020203" pitchFamily="34" charset="0"/>
              </a:rPr>
              <a:t> </a:t>
            </a:r>
            <a:r>
              <a:rPr lang="sk-SK" sz="2800" dirty="0" smtClean="0">
                <a:latin typeface="Segoe UI Semilight" panose="020B0402040204020203" pitchFamily="34" charset="0"/>
              </a:rPr>
              <a:t>s</a:t>
            </a:r>
            <a:r>
              <a:rPr lang="en-US" sz="2800" dirty="0" smtClean="0">
                <a:latin typeface="Segoe UI Semilight" panose="020B0402040204020203" pitchFamily="34" charset="0"/>
              </a:rPr>
              <a:t>canning of a </a:t>
            </a:r>
            <a:r>
              <a:rPr lang="sk-SK" sz="2800" dirty="0" smtClean="0">
                <a:latin typeface="Segoe UI Semilight" panose="020B0402040204020203" pitchFamily="34" charset="0"/>
              </a:rPr>
              <a:t>s</a:t>
            </a:r>
            <a:r>
              <a:rPr lang="en-US" sz="2800" dirty="0" smtClean="0">
                <a:latin typeface="Segoe UI Semilight" panose="020B0402040204020203" pitchFamily="34" charset="0"/>
              </a:rPr>
              <a:t>alt </a:t>
            </a:r>
            <a:r>
              <a:rPr lang="sk-SK" sz="2800" dirty="0" smtClean="0">
                <a:latin typeface="Segoe UI Semilight" panose="020B0402040204020203" pitchFamily="34" charset="0"/>
              </a:rPr>
              <a:t>l</a:t>
            </a:r>
            <a:r>
              <a:rPr lang="en-US" sz="2800" dirty="0" err="1" smtClean="0">
                <a:latin typeface="Segoe UI Semilight" panose="020B0402040204020203" pitchFamily="34" charset="0"/>
              </a:rPr>
              <a:t>ake</a:t>
            </a:r>
            <a:r>
              <a:rPr lang="en-US" sz="2800" dirty="0" smtClean="0">
                <a:latin typeface="Segoe UI Semilight" panose="020B0402040204020203" pitchFamily="34" charset="0"/>
              </a:rPr>
              <a:t> in Sardinia</a:t>
            </a:r>
            <a:endParaRPr lang="sk-SK" sz="2800" dirty="0">
              <a:latin typeface="Segoe UI Semilight" panose="020B0402040204020203" pitchFamily="34" charset="0"/>
            </a:endParaRPr>
          </a:p>
        </p:txBody>
      </p:sp>
      <p:sp>
        <p:nvSpPr>
          <p:cNvPr id="3" name="Podnadpis 2"/>
          <p:cNvSpPr>
            <a:spLocks noGrp="1"/>
          </p:cNvSpPr>
          <p:nvPr>
            <p:ph type="subTitle" idx="1"/>
          </p:nvPr>
        </p:nvSpPr>
        <p:spPr>
          <a:xfrm>
            <a:off x="5187041" y="1666877"/>
            <a:ext cx="7048500" cy="1655762"/>
          </a:xfrm>
        </p:spPr>
        <p:txBody>
          <a:bodyPr>
            <a:normAutofit/>
          </a:bodyPr>
          <a:lstStyle/>
          <a:p>
            <a:pPr algn="l"/>
            <a:r>
              <a:rPr lang="sk-SK" sz="2000" dirty="0" smtClean="0">
                <a:latin typeface="Segoe UI Semilight" panose="020B0402040204020203" pitchFamily="34" charset="0"/>
              </a:rPr>
              <a:t>f</a:t>
            </a:r>
            <a:r>
              <a:rPr lang="en-US" sz="2000" dirty="0" smtClean="0">
                <a:latin typeface="Segoe UI Semilight" panose="020B0402040204020203" pitchFamily="34" charset="0"/>
              </a:rPr>
              <a:t>or </a:t>
            </a:r>
            <a:r>
              <a:rPr lang="sk-SK" sz="2000" dirty="0" smtClean="0">
                <a:latin typeface="Segoe UI Semilight" panose="020B0402040204020203" pitchFamily="34" charset="0"/>
              </a:rPr>
              <a:t>c</a:t>
            </a:r>
            <a:r>
              <a:rPr lang="en-US" sz="2000" dirty="0" err="1" smtClean="0">
                <a:latin typeface="Segoe UI Semilight" panose="020B0402040204020203" pitchFamily="34" charset="0"/>
              </a:rPr>
              <a:t>alibration</a:t>
            </a:r>
            <a:r>
              <a:rPr lang="en-US" sz="2000" dirty="0" smtClean="0">
                <a:latin typeface="Segoe UI Semilight" panose="020B0402040204020203" pitchFamily="34" charset="0"/>
              </a:rPr>
              <a:t> of </a:t>
            </a:r>
            <a:r>
              <a:rPr lang="sk-SK" sz="2000" dirty="0" smtClean="0">
                <a:latin typeface="Segoe UI Semilight" panose="020B0402040204020203" pitchFamily="34" charset="0"/>
              </a:rPr>
              <a:t>s</a:t>
            </a:r>
            <a:r>
              <a:rPr lang="en-US" sz="2000" dirty="0" err="1" smtClean="0">
                <a:latin typeface="Segoe UI Semilight" panose="020B0402040204020203" pitchFamily="34" charset="0"/>
              </a:rPr>
              <a:t>atellite</a:t>
            </a:r>
            <a:r>
              <a:rPr lang="en-US" sz="2000" dirty="0" smtClean="0">
                <a:latin typeface="Segoe UI Semilight" panose="020B0402040204020203" pitchFamily="34" charset="0"/>
              </a:rPr>
              <a:t> </a:t>
            </a:r>
            <a:r>
              <a:rPr lang="sk-SK" sz="2000" dirty="0" smtClean="0">
                <a:latin typeface="Segoe UI Semilight" panose="020B0402040204020203" pitchFamily="34" charset="0"/>
              </a:rPr>
              <a:t>h</a:t>
            </a:r>
            <a:r>
              <a:rPr lang="en-US" sz="2000" dirty="0" err="1" smtClean="0">
                <a:latin typeface="Segoe UI Semilight" panose="020B0402040204020203" pitchFamily="34" charset="0"/>
              </a:rPr>
              <a:t>yperspectral</a:t>
            </a:r>
            <a:r>
              <a:rPr lang="en-US" sz="2000" dirty="0" smtClean="0">
                <a:latin typeface="Segoe UI Semilight" panose="020B0402040204020203" pitchFamily="34" charset="0"/>
              </a:rPr>
              <a:t> </a:t>
            </a:r>
            <a:r>
              <a:rPr lang="sk-SK" sz="2000" dirty="0" smtClean="0">
                <a:latin typeface="Segoe UI Semilight" panose="020B0402040204020203" pitchFamily="34" charset="0"/>
              </a:rPr>
              <a:t>s</a:t>
            </a:r>
            <a:r>
              <a:rPr lang="en-US" sz="2000" dirty="0" err="1" smtClean="0">
                <a:latin typeface="Segoe UI Semilight" panose="020B0402040204020203" pitchFamily="34" charset="0"/>
              </a:rPr>
              <a:t>ensors</a:t>
            </a:r>
            <a:endParaRPr lang="sk-SK" sz="2000" dirty="0">
              <a:latin typeface="Segoe UI Semilight" panose="020B0402040204020203" pitchFamily="34" charset="0"/>
            </a:endParaRPr>
          </a:p>
        </p:txBody>
      </p:sp>
      <p:sp>
        <p:nvSpPr>
          <p:cNvPr id="4" name="Obdĺžnik 3"/>
          <p:cNvSpPr/>
          <p:nvPr/>
        </p:nvSpPr>
        <p:spPr>
          <a:xfrm>
            <a:off x="5187042" y="2386845"/>
            <a:ext cx="7048499" cy="276999"/>
          </a:xfrm>
          <a:prstGeom prst="rect">
            <a:avLst/>
          </a:prstGeom>
        </p:spPr>
        <p:txBody>
          <a:bodyPr wrap="square">
            <a:spAutoFit/>
          </a:bodyPr>
          <a:lstStyle/>
          <a:p>
            <a:r>
              <a:rPr lang="sk-SK" sz="1200" dirty="0" smtClean="0">
                <a:latin typeface="Segoe UI Semilight" panose="020B0402040204020203" pitchFamily="34" charset="0"/>
                <a:cs typeface="Segoe UI Semilight" panose="020B0402040204020203" pitchFamily="34" charset="0"/>
              </a:rPr>
              <a:t>GALLAY, KAŇUK, ŠAŠAK, ONAČILLOVÁ, NOVÁKOVÁ</a:t>
            </a:r>
            <a:r>
              <a:rPr lang="sk-SK" sz="1200" baseline="30000" dirty="0" smtClean="0">
                <a:latin typeface="Segoe UI Semilight" panose="020B0402040204020203" pitchFamily="34" charset="0"/>
                <a:cs typeface="Segoe UI Semilight" panose="020B0402040204020203" pitchFamily="34" charset="0"/>
              </a:rPr>
              <a:t>1</a:t>
            </a:r>
            <a:r>
              <a:rPr lang="sk-SK" sz="1200" dirty="0" smtClean="0">
                <a:latin typeface="Segoe UI Semilight" panose="020B0402040204020203" pitchFamily="34" charset="0"/>
                <a:cs typeface="Segoe UI Semilight" panose="020B0402040204020203" pitchFamily="34" charset="0"/>
              </a:rPr>
              <a:t>, MUSACCHIO</a:t>
            </a:r>
            <a:r>
              <a:rPr lang="sk-SK" sz="1200" baseline="30000" dirty="0" smtClean="0">
                <a:latin typeface="Segoe UI Semilight" panose="020B0402040204020203" pitchFamily="34" charset="0"/>
                <a:cs typeface="Segoe UI Semilight" panose="020B0402040204020203" pitchFamily="34" charset="0"/>
              </a:rPr>
              <a:t>2</a:t>
            </a:r>
            <a:r>
              <a:rPr lang="sk-SK" sz="1200" dirty="0" smtClean="0">
                <a:latin typeface="Segoe UI Semilight" panose="020B0402040204020203" pitchFamily="34" charset="0"/>
                <a:cs typeface="Segoe UI Semilight" panose="020B0402040204020203" pitchFamily="34" charset="0"/>
              </a:rPr>
              <a:t>, MELIS</a:t>
            </a:r>
            <a:r>
              <a:rPr lang="sk-SK" sz="1200" baseline="30000" dirty="0" smtClean="0">
                <a:latin typeface="Segoe UI Semilight" panose="020B0402040204020203" pitchFamily="34" charset="0"/>
                <a:cs typeface="Segoe UI Semilight" panose="020B0402040204020203" pitchFamily="34" charset="0"/>
              </a:rPr>
              <a:t>3</a:t>
            </a:r>
            <a:r>
              <a:rPr lang="sk-SK" sz="1200" dirty="0" smtClean="0">
                <a:latin typeface="Segoe UI Semilight" panose="020B0402040204020203" pitchFamily="34" charset="0"/>
                <a:cs typeface="Segoe UI Semilight" panose="020B0402040204020203" pitchFamily="34" charset="0"/>
              </a:rPr>
              <a:t> </a:t>
            </a:r>
            <a:endParaRPr lang="sk-SK" sz="1200" dirty="0">
              <a:latin typeface="Segoe UI Semilight" panose="020B0402040204020203" pitchFamily="34" charset="0"/>
              <a:cs typeface="Segoe UI Semilight" panose="020B0402040204020203" pitchFamily="34" charset="0"/>
            </a:endParaRPr>
          </a:p>
        </p:txBody>
      </p:sp>
      <p:sp>
        <p:nvSpPr>
          <p:cNvPr id="5" name="Obdĺžnik 4"/>
          <p:cNvSpPr/>
          <p:nvPr/>
        </p:nvSpPr>
        <p:spPr>
          <a:xfrm>
            <a:off x="5187041" y="3141558"/>
            <a:ext cx="6932388" cy="553998"/>
          </a:xfrm>
          <a:prstGeom prst="rect">
            <a:avLst/>
          </a:prstGeom>
        </p:spPr>
        <p:txBody>
          <a:bodyPr wrap="square">
            <a:spAutoFit/>
          </a:bodyPr>
          <a:lstStyle/>
          <a:p>
            <a:r>
              <a:rPr lang="sk-SK" sz="1000" dirty="0" smtClean="0">
                <a:latin typeface="Segoe UI Semilight" panose="020B0402040204020203" pitchFamily="34" charset="0"/>
                <a:cs typeface="Segoe UI Semilight" panose="020B0402040204020203" pitchFamily="34" charset="0"/>
              </a:rPr>
              <a:t>1 - Ústav geografie, Prírodovedecká fakulta UPJŠ v Košiciach, Jesenná 5, 04001 Košice </a:t>
            </a:r>
          </a:p>
          <a:p>
            <a:r>
              <a:rPr lang="sk-SK" sz="1000" dirty="0" smtClean="0">
                <a:latin typeface="Segoe UI Semilight" panose="020B0402040204020203" pitchFamily="34" charset="0"/>
                <a:cs typeface="Segoe UI Semilight" panose="020B0402040204020203" pitchFamily="34" charset="0"/>
              </a:rPr>
              <a:t>2 - </a:t>
            </a:r>
            <a:r>
              <a:rPr lang="sk-SK" sz="1000" dirty="0" err="1" smtClean="0">
                <a:latin typeface="Segoe UI Semilight" panose="020B0402040204020203" pitchFamily="34" charset="0"/>
                <a:cs typeface="Segoe UI Semilight" panose="020B0402040204020203" pitchFamily="34" charset="0"/>
              </a:rPr>
              <a:t>Istituto</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Nazionale</a:t>
            </a:r>
            <a:r>
              <a:rPr lang="sk-SK" sz="1000" dirty="0" smtClean="0">
                <a:latin typeface="Segoe UI Semilight" panose="020B0402040204020203" pitchFamily="34" charset="0"/>
                <a:cs typeface="Segoe UI Semilight" panose="020B0402040204020203" pitchFamily="34" charset="0"/>
              </a:rPr>
              <a:t> di </a:t>
            </a:r>
            <a:r>
              <a:rPr lang="sk-SK" sz="1000" dirty="0" err="1" smtClean="0">
                <a:latin typeface="Segoe UI Semilight" panose="020B0402040204020203" pitchFamily="34" charset="0"/>
                <a:cs typeface="Segoe UI Semilight" panose="020B0402040204020203" pitchFamily="34" charset="0"/>
              </a:rPr>
              <a:t>Geofisica</a:t>
            </a:r>
            <a:r>
              <a:rPr lang="sk-SK" sz="1000" dirty="0" smtClean="0">
                <a:latin typeface="Segoe UI Semilight" panose="020B0402040204020203" pitchFamily="34" charset="0"/>
                <a:cs typeface="Segoe UI Semilight" panose="020B0402040204020203" pitchFamily="34" charset="0"/>
              </a:rPr>
              <a:t> e </a:t>
            </a:r>
            <a:r>
              <a:rPr lang="sk-SK" sz="1000" dirty="0" err="1" smtClean="0">
                <a:latin typeface="Segoe UI Semilight" panose="020B0402040204020203" pitchFamily="34" charset="0"/>
                <a:cs typeface="Segoe UI Semilight" panose="020B0402040204020203" pitchFamily="34" charset="0"/>
              </a:rPr>
              <a:t>Vulcanologia</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Osservatorio</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Nazionale</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Terremoti</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Roma</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Italy</a:t>
            </a:r>
            <a:endParaRPr lang="sk-SK" sz="1000" dirty="0" smtClean="0">
              <a:latin typeface="Segoe UI Semilight" panose="020B0402040204020203" pitchFamily="34" charset="0"/>
              <a:cs typeface="Segoe UI Semilight" panose="020B0402040204020203" pitchFamily="34" charset="0"/>
            </a:endParaRPr>
          </a:p>
          <a:p>
            <a:r>
              <a:rPr lang="sk-SK" sz="1000" dirty="0" smtClean="0">
                <a:latin typeface="Segoe UI Semilight" panose="020B0402040204020203" pitchFamily="34" charset="0"/>
                <a:cs typeface="Segoe UI Semilight" panose="020B0402040204020203" pitchFamily="34" charset="0"/>
              </a:rPr>
              <a:t>3 - Department of </a:t>
            </a:r>
            <a:r>
              <a:rPr lang="sk-SK" sz="1000" dirty="0" err="1" smtClean="0">
                <a:latin typeface="Segoe UI Semilight" panose="020B0402040204020203" pitchFamily="34" charset="0"/>
                <a:cs typeface="Segoe UI Semilight" panose="020B0402040204020203" pitchFamily="34" charset="0"/>
              </a:rPr>
              <a:t>Chemical</a:t>
            </a:r>
            <a:r>
              <a:rPr lang="sk-SK" sz="1000" dirty="0" smtClean="0">
                <a:latin typeface="Segoe UI Semilight" panose="020B0402040204020203" pitchFamily="34" charset="0"/>
                <a:cs typeface="Segoe UI Semilight" panose="020B0402040204020203" pitchFamily="34" charset="0"/>
              </a:rPr>
              <a:t> and </a:t>
            </a:r>
            <a:r>
              <a:rPr lang="sk-SK" sz="1000" dirty="0" err="1" smtClean="0">
                <a:latin typeface="Segoe UI Semilight" panose="020B0402040204020203" pitchFamily="34" charset="0"/>
                <a:cs typeface="Segoe UI Semilight" panose="020B0402040204020203" pitchFamily="34" charset="0"/>
              </a:rPr>
              <a:t>Geological</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Sciences</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Università</a:t>
            </a:r>
            <a:r>
              <a:rPr lang="sk-SK" sz="1000" dirty="0" smtClean="0">
                <a:latin typeface="Segoe UI Semilight" panose="020B0402040204020203" pitchFamily="34" charset="0"/>
                <a:cs typeface="Segoe UI Semilight" panose="020B0402040204020203" pitchFamily="34" charset="0"/>
              </a:rPr>
              <a:t> di </a:t>
            </a:r>
            <a:r>
              <a:rPr lang="sk-SK" sz="1000" dirty="0" err="1" smtClean="0">
                <a:latin typeface="Segoe UI Semilight" panose="020B0402040204020203" pitchFamily="34" charset="0"/>
                <a:cs typeface="Segoe UI Semilight" panose="020B0402040204020203" pitchFamily="34" charset="0"/>
              </a:rPr>
              <a:t>Cagliari</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Cagliari</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Sardinia</a:t>
            </a:r>
            <a:r>
              <a:rPr lang="sk-SK" sz="1000" dirty="0" smtClean="0">
                <a:latin typeface="Segoe UI Semilight" panose="020B0402040204020203" pitchFamily="34" charset="0"/>
                <a:cs typeface="Segoe UI Semilight" panose="020B0402040204020203" pitchFamily="34" charset="0"/>
              </a:rPr>
              <a:t>, </a:t>
            </a:r>
            <a:r>
              <a:rPr lang="sk-SK" sz="1000" dirty="0" err="1" smtClean="0">
                <a:latin typeface="Segoe UI Semilight" panose="020B0402040204020203" pitchFamily="34" charset="0"/>
                <a:cs typeface="Segoe UI Semilight" panose="020B0402040204020203" pitchFamily="34" charset="0"/>
              </a:rPr>
              <a:t>Italy</a:t>
            </a:r>
            <a:r>
              <a:rPr lang="sk-SK" sz="1000" dirty="0" smtClean="0">
                <a:latin typeface="Segoe UI Semilight" panose="020B0402040204020203" pitchFamily="34" charset="0"/>
                <a:cs typeface="Segoe UI Semilight" panose="020B0402040204020203" pitchFamily="34" charset="0"/>
              </a:rPr>
              <a:t>, </a:t>
            </a:r>
            <a:endParaRPr lang="sk-SK" sz="1000" dirty="0">
              <a:latin typeface="Segoe UI Semilight" panose="020B0402040204020203" pitchFamily="34" charset="0"/>
              <a:cs typeface="Segoe UI Semilight" panose="020B0402040204020203" pitchFamily="34" charset="0"/>
            </a:endParaRPr>
          </a:p>
        </p:txBody>
      </p:sp>
      <p:pic>
        <p:nvPicPr>
          <p:cNvPr id="7" name="Obrázok 6"/>
          <p:cNvPicPr>
            <a:picLocks noChangeAspect="1"/>
          </p:cNvPicPr>
          <p:nvPr/>
        </p:nvPicPr>
        <p:blipFill>
          <a:blip r:embed="rId4"/>
          <a:stretch>
            <a:fillRect/>
          </a:stretch>
        </p:blipFill>
        <p:spPr>
          <a:xfrm>
            <a:off x="5303153" y="3899452"/>
            <a:ext cx="2148113" cy="1300720"/>
          </a:xfrm>
          <a:prstGeom prst="rect">
            <a:avLst/>
          </a:prstGeom>
        </p:spPr>
      </p:pic>
      <p:sp>
        <p:nvSpPr>
          <p:cNvPr id="8" name="BlokTextu 7"/>
          <p:cNvSpPr txBox="1"/>
          <p:nvPr/>
        </p:nvSpPr>
        <p:spPr>
          <a:xfrm>
            <a:off x="430778" y="611126"/>
            <a:ext cx="4281941" cy="584775"/>
          </a:xfrm>
          <a:prstGeom prst="rect">
            <a:avLst/>
          </a:prstGeom>
          <a:noFill/>
        </p:spPr>
        <p:txBody>
          <a:bodyPr wrap="none" rtlCol="0">
            <a:spAutoFit/>
          </a:bodyPr>
          <a:lstStyle/>
          <a:p>
            <a:r>
              <a:rPr lang="sk-SK" sz="3200" dirty="0" err="1" smtClean="0">
                <a:latin typeface="Segoe UI Semilight" panose="020B0402040204020203" pitchFamily="34" charset="0"/>
                <a:cs typeface="Segoe UI Semilight" panose="020B0402040204020203" pitchFamily="34" charset="0"/>
              </a:rPr>
              <a:t>Grazie</a:t>
            </a:r>
            <a:r>
              <a:rPr lang="sk-SK" sz="3200" dirty="0" smtClean="0">
                <a:latin typeface="Segoe UI Semilight" panose="020B0402040204020203" pitchFamily="34" charset="0"/>
                <a:cs typeface="Segoe UI Semilight" panose="020B0402040204020203" pitchFamily="34" charset="0"/>
              </a:rPr>
              <a:t> per </a:t>
            </a:r>
            <a:r>
              <a:rPr lang="sk-SK" sz="3200" dirty="0" err="1" smtClean="0">
                <a:latin typeface="Segoe UI Semilight" panose="020B0402040204020203" pitchFamily="34" charset="0"/>
                <a:cs typeface="Segoe UI Semilight" panose="020B0402040204020203" pitchFamily="34" charset="0"/>
              </a:rPr>
              <a:t>attenzione</a:t>
            </a:r>
            <a:r>
              <a:rPr lang="sk-SK" sz="3200" dirty="0" smtClean="0">
                <a:latin typeface="Segoe UI Semilight" panose="020B0402040204020203" pitchFamily="34" charset="0"/>
                <a:cs typeface="Segoe UI Semilight" panose="020B0402040204020203" pitchFamily="34" charset="0"/>
              </a:rPr>
              <a:t> :)</a:t>
            </a:r>
            <a:endParaRPr lang="sk-SK" sz="3200" dirty="0">
              <a:latin typeface="Segoe UI Semilight" panose="020B0402040204020203" pitchFamily="34" charset="0"/>
              <a:cs typeface="Segoe UI Semilight" panose="020B0402040204020203" pitchFamily="34" charset="0"/>
            </a:endParaRPr>
          </a:p>
        </p:txBody>
      </p:sp>
      <p:sp>
        <p:nvSpPr>
          <p:cNvPr id="10" name="Obdĺžnik 9"/>
          <p:cNvSpPr/>
          <p:nvPr/>
        </p:nvSpPr>
        <p:spPr>
          <a:xfrm>
            <a:off x="5303153" y="5344409"/>
            <a:ext cx="6932388" cy="1384995"/>
          </a:xfrm>
          <a:prstGeom prst="rect">
            <a:avLst/>
          </a:prstGeom>
        </p:spPr>
        <p:txBody>
          <a:bodyPr wrap="square">
            <a:spAutoFit/>
          </a:bodyPr>
          <a:lstStyle/>
          <a:p>
            <a:r>
              <a:rPr lang="sk-SK" sz="1400" b="1" dirty="0" err="1" smtClean="0">
                <a:latin typeface="Segoe UI Semilight" panose="020B0402040204020203" pitchFamily="34" charset="0"/>
                <a:cs typeface="Segoe UI Semilight" panose="020B0402040204020203" pitchFamily="34" charset="0"/>
              </a:rPr>
              <a:t>Resources</a:t>
            </a:r>
            <a:r>
              <a:rPr lang="sk-SK" sz="1400" b="1" dirty="0" smtClean="0">
                <a:latin typeface="Segoe UI Semilight" panose="020B0402040204020203" pitchFamily="34" charset="0"/>
                <a:cs typeface="Segoe UI Semilight" panose="020B0402040204020203" pitchFamily="34" charset="0"/>
              </a:rPr>
              <a:t>: </a:t>
            </a:r>
          </a:p>
          <a:p>
            <a:r>
              <a:rPr lang="en-US" sz="1400" dirty="0" err="1" smtClean="0">
                <a:latin typeface="Segoe UI Semilight" panose="020B0402040204020203" pitchFamily="34" charset="0"/>
                <a:cs typeface="Segoe UI Semilight" panose="020B0402040204020203" pitchFamily="34" charset="0"/>
              </a:rPr>
              <a:t>Melis</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Musacchio</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Casu</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Collu</a:t>
            </a:r>
            <a:r>
              <a:rPr lang="en-US" sz="1400" dirty="0" smtClean="0">
                <a:latin typeface="Segoe UI Semilight" panose="020B0402040204020203" pitchFamily="34" charset="0"/>
                <a:cs typeface="Segoe UI Semilight" panose="020B0402040204020203" pitchFamily="34" charset="0"/>
              </a:rPr>
              <a:t>, Correa, </a:t>
            </a:r>
            <a:r>
              <a:rPr lang="en-US" sz="1400" dirty="0" err="1" smtClean="0">
                <a:latin typeface="Segoe UI Semilight" panose="020B0402040204020203" pitchFamily="34" charset="0"/>
                <a:cs typeface="Segoe UI Semilight" panose="020B0402040204020203" pitchFamily="34" charset="0"/>
              </a:rPr>
              <a:t>Sedda</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Silvestri</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Buongiorno</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Rabuffi</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Andreucci</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Kanuk</a:t>
            </a:r>
            <a:r>
              <a:rPr lang="en-US" sz="1400" dirty="0" smtClean="0">
                <a:latin typeface="Segoe UI Semilight" panose="020B0402040204020203" pitchFamily="34" charset="0"/>
                <a:cs typeface="Segoe UI Semilight" panose="020B0402040204020203" pitchFamily="34" charset="0"/>
              </a:rPr>
              <a:t>, Gallay, </a:t>
            </a:r>
            <a:r>
              <a:rPr lang="en-US" sz="1400" dirty="0" err="1" smtClean="0">
                <a:latin typeface="Segoe UI Semilight" panose="020B0402040204020203" pitchFamily="34" charset="0"/>
                <a:cs typeface="Segoe UI Semilight" panose="020B0402040204020203" pitchFamily="34" charset="0"/>
              </a:rPr>
              <a:t>Onacillova</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Sasak</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Naitza</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Fantini</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Dessì</a:t>
            </a:r>
            <a:r>
              <a:rPr lang="en-US"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Noli</a:t>
            </a:r>
            <a:r>
              <a:rPr lang="sk-SK" sz="1400" dirty="0" smtClean="0">
                <a:latin typeface="Segoe UI Semilight" panose="020B0402040204020203" pitchFamily="34" charset="0"/>
                <a:cs typeface="Segoe UI Semilight" panose="020B0402040204020203" pitchFamily="34" charset="0"/>
              </a:rPr>
              <a:t> (2024). </a:t>
            </a:r>
            <a:r>
              <a:rPr lang="en-US" sz="1400" b="1" dirty="0" smtClean="0">
                <a:latin typeface="Segoe UI Semilight" panose="020B0402040204020203" pitchFamily="34" charset="0"/>
                <a:cs typeface="Segoe UI Semilight" panose="020B0402040204020203" pitchFamily="34" charset="0"/>
              </a:rPr>
              <a:t>First results of the spectral </a:t>
            </a:r>
            <a:r>
              <a:rPr lang="en-US" sz="1400" b="1" dirty="0" err="1" smtClean="0">
                <a:latin typeface="Segoe UI Semilight" panose="020B0402040204020203" pitchFamily="34" charset="0"/>
                <a:cs typeface="Segoe UI Semilight" panose="020B0402040204020203" pitchFamily="34" charset="0"/>
              </a:rPr>
              <a:t>characterisation</a:t>
            </a:r>
            <a:r>
              <a:rPr lang="en-US" sz="1400" b="1" dirty="0" smtClean="0">
                <a:latin typeface="Segoe UI Semilight" panose="020B0402040204020203" pitchFamily="34" charset="0"/>
                <a:cs typeface="Segoe UI Semilight" panose="020B0402040204020203" pitchFamily="34" charset="0"/>
              </a:rPr>
              <a:t> of a salt flat in Europe:</a:t>
            </a:r>
            <a:r>
              <a:rPr lang="sk-SK" sz="1400" b="1" dirty="0" smtClean="0">
                <a:latin typeface="Segoe UI Semilight" panose="020B0402040204020203" pitchFamily="34" charset="0"/>
                <a:cs typeface="Segoe UI Semilight" panose="020B0402040204020203" pitchFamily="34" charset="0"/>
              </a:rPr>
              <a:t> </a:t>
            </a:r>
            <a:r>
              <a:rPr lang="en-US" sz="1400" b="1" dirty="0" smtClean="0">
                <a:latin typeface="Segoe UI Semilight" panose="020B0402040204020203" pitchFamily="34" charset="0"/>
                <a:cs typeface="Segoe UI Semilight" panose="020B0402040204020203" pitchFamily="34" charset="0"/>
              </a:rPr>
              <a:t>the Sal 'e </a:t>
            </a:r>
            <a:r>
              <a:rPr lang="en-US" sz="1400" b="1" dirty="0" err="1" smtClean="0">
                <a:latin typeface="Segoe UI Semilight" panose="020B0402040204020203" pitchFamily="34" charset="0"/>
                <a:cs typeface="Segoe UI Semilight" panose="020B0402040204020203" pitchFamily="34" charset="0"/>
              </a:rPr>
              <a:t>Porcus</a:t>
            </a:r>
            <a:r>
              <a:rPr lang="en-US" sz="1400" b="1" dirty="0" smtClean="0">
                <a:latin typeface="Segoe UI Semilight" panose="020B0402040204020203" pitchFamily="34" charset="0"/>
                <a:cs typeface="Segoe UI Semilight" panose="020B0402040204020203" pitchFamily="34" charset="0"/>
              </a:rPr>
              <a:t> salty pond</a:t>
            </a:r>
            <a:r>
              <a:rPr lang="sk-SK" sz="1400" b="1" dirty="0" smtClean="0">
                <a:latin typeface="Segoe UI Semilight" panose="020B0402040204020203" pitchFamily="34" charset="0"/>
                <a:cs typeface="Segoe UI Semilight" panose="020B0402040204020203" pitchFamily="34" charset="0"/>
              </a:rPr>
              <a:t>. </a:t>
            </a:r>
            <a:r>
              <a:rPr lang="en-US" sz="1400" b="1" i="1" dirty="0" smtClean="0">
                <a:latin typeface="Segoe UI Semilight" panose="020B0402040204020203" pitchFamily="34" charset="0"/>
                <a:cs typeface="Segoe UI Semilight" panose="020B0402040204020203" pitchFamily="34" charset="0"/>
              </a:rPr>
              <a:t>ISPRS </a:t>
            </a:r>
            <a:r>
              <a:rPr lang="sk-SK" sz="1400" b="1" i="1" dirty="0" err="1" smtClean="0">
                <a:latin typeface="Segoe UI Semilight" panose="020B0402040204020203" pitchFamily="34" charset="0"/>
                <a:cs typeface="Segoe UI Semilight" panose="020B0402040204020203" pitchFamily="34" charset="0"/>
              </a:rPr>
              <a:t>Archives</a:t>
            </a:r>
            <a:r>
              <a:rPr lang="sk-SK" sz="1400" i="1" dirty="0" smtClean="0">
                <a:latin typeface="Segoe UI Semilight" panose="020B0402040204020203" pitchFamily="34" charset="0"/>
                <a:cs typeface="Segoe UI Semilight" panose="020B0402040204020203" pitchFamily="34" charset="0"/>
              </a:rPr>
              <a:t>, </a:t>
            </a:r>
            <a:r>
              <a:rPr lang="en-US" sz="1400" dirty="0" smtClean="0">
                <a:latin typeface="Segoe UI Semilight" panose="020B0402040204020203" pitchFamily="34" charset="0"/>
                <a:cs typeface="Segoe UI Semilight" panose="020B0402040204020203" pitchFamily="34" charset="0"/>
              </a:rPr>
              <a:t>Technical Commission III</a:t>
            </a:r>
            <a:r>
              <a:rPr lang="sk-SK" sz="1400" dirty="0" smtClean="0">
                <a:latin typeface="Segoe UI Semilight" panose="020B0402040204020203" pitchFamily="34" charset="0"/>
                <a:cs typeface="Segoe UI Semilight" panose="020B0402040204020203" pitchFamily="34" charset="0"/>
              </a:rPr>
              <a:t> </a:t>
            </a:r>
            <a:r>
              <a:rPr lang="en-US" sz="1400" dirty="0" smtClean="0">
                <a:latin typeface="Segoe UI Semilight" panose="020B0402040204020203" pitchFamily="34" charset="0"/>
                <a:cs typeface="Segoe UI Semilight" panose="020B0402040204020203" pitchFamily="34" charset="0"/>
              </a:rPr>
              <a:t>Mid-term Symposium on Remote Sensing</a:t>
            </a:r>
          </a:p>
          <a:p>
            <a:r>
              <a:rPr lang="en-US" sz="1400" dirty="0" smtClean="0">
                <a:latin typeface="Segoe UI Semilight" panose="020B0402040204020203" pitchFamily="34" charset="0"/>
                <a:cs typeface="Segoe UI Semilight" panose="020B0402040204020203" pitchFamily="34" charset="0"/>
              </a:rPr>
              <a:t>4-8 November 2024</a:t>
            </a:r>
            <a:r>
              <a:rPr lang="sk-SK" sz="1400" dirty="0" smtClean="0">
                <a:latin typeface="Segoe UI Semilight" panose="020B0402040204020203" pitchFamily="34" charset="0"/>
                <a:cs typeface="Segoe UI Semilight" panose="020B0402040204020203" pitchFamily="34" charset="0"/>
              </a:rPr>
              <a:t>, </a:t>
            </a:r>
            <a:r>
              <a:rPr lang="en-US" sz="1400" dirty="0" err="1" smtClean="0">
                <a:latin typeface="Segoe UI Semilight" panose="020B0402040204020203" pitchFamily="34" charset="0"/>
                <a:cs typeface="Segoe UI Semilight" panose="020B0402040204020203" pitchFamily="34" charset="0"/>
              </a:rPr>
              <a:t>Belém</a:t>
            </a:r>
            <a:r>
              <a:rPr lang="en-US" sz="1400" dirty="0" smtClean="0">
                <a:latin typeface="Segoe UI Semilight" panose="020B0402040204020203" pitchFamily="34" charset="0"/>
                <a:cs typeface="Segoe UI Semilight" panose="020B0402040204020203" pitchFamily="34" charset="0"/>
              </a:rPr>
              <a:t>, Brazil</a:t>
            </a:r>
            <a:r>
              <a:rPr lang="sk-SK" sz="1400" dirty="0" smtClean="0">
                <a:latin typeface="Segoe UI Semilight" panose="020B0402040204020203" pitchFamily="34" charset="0"/>
                <a:cs typeface="Segoe UI Semilight" panose="020B0402040204020203" pitchFamily="34" charset="0"/>
              </a:rPr>
              <a:t>.</a:t>
            </a:r>
            <a:endParaRPr lang="sk-SK" sz="1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531322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latin typeface="Segoe UI Semilight" panose="020B0402040204020203" pitchFamily="34" charset="0"/>
              </a:rPr>
              <a:t>Introduction</a:t>
            </a:r>
            <a:endParaRPr lang="sk-SK" dirty="0">
              <a:latin typeface="Segoe UI Semilight" panose="020B0402040204020203" pitchFamily="34" charset="0"/>
            </a:endParaRPr>
          </a:p>
        </p:txBody>
      </p:sp>
      <p:sp>
        <p:nvSpPr>
          <p:cNvPr id="3" name="Zástupný objekt pre text 2"/>
          <p:cNvSpPr>
            <a:spLocks noGrp="1"/>
          </p:cNvSpPr>
          <p:nvPr>
            <p:ph type="body" idx="1"/>
          </p:nvPr>
        </p:nvSpPr>
        <p:spPr>
          <a:xfrm>
            <a:off x="838200" y="1825625"/>
            <a:ext cx="6433031" cy="4351338"/>
          </a:xfrm>
        </p:spPr>
        <p:txBody>
          <a:bodyPr>
            <a:normAutofit/>
          </a:bodyPr>
          <a:lstStyle/>
          <a:p>
            <a:r>
              <a:rPr lang="en-US" sz="2000" dirty="0" smtClean="0">
                <a:latin typeface="Segoe UI Semilight" panose="020B0402040204020203" pitchFamily="34" charset="0"/>
              </a:rPr>
              <a:t>Importance of terrestrial calibration sites for hyperspectral sensors.</a:t>
            </a:r>
            <a:endParaRPr lang="sk-SK" sz="2000" dirty="0" smtClean="0">
              <a:latin typeface="Segoe UI Semilight" panose="020B0402040204020203" pitchFamily="34" charset="0"/>
            </a:endParaRPr>
          </a:p>
          <a:p>
            <a:r>
              <a:rPr lang="en-US" sz="2000" dirty="0" smtClean="0">
                <a:latin typeface="Segoe UI Semilight" panose="020B0402040204020203" pitchFamily="34" charset="0"/>
              </a:rPr>
              <a:t>Sal 'e </a:t>
            </a:r>
            <a:r>
              <a:rPr lang="en-US" sz="2000" dirty="0" err="1" smtClean="0">
                <a:latin typeface="Segoe UI Semilight" panose="020B0402040204020203" pitchFamily="34" charset="0"/>
              </a:rPr>
              <a:t>Porcus</a:t>
            </a:r>
            <a:r>
              <a:rPr lang="en-US" sz="2000" dirty="0" smtClean="0">
                <a:latin typeface="Segoe UI Semilight" panose="020B0402040204020203" pitchFamily="34" charset="0"/>
              </a:rPr>
              <a:t> Salt Lake</a:t>
            </a:r>
            <a:r>
              <a:rPr lang="sk-SK" sz="2000" dirty="0" smtClean="0">
                <a:latin typeface="Segoe UI Semilight" panose="020B0402040204020203" pitchFamily="34" charset="0"/>
              </a:rPr>
              <a:t> </a:t>
            </a:r>
            <a:r>
              <a:rPr lang="sk-SK" sz="2000" dirty="0" err="1" smtClean="0">
                <a:latin typeface="Segoe UI Semilight" panose="020B0402040204020203" pitchFamily="34" charset="0"/>
              </a:rPr>
              <a:t>potentially</a:t>
            </a:r>
            <a:r>
              <a:rPr lang="sk-SK" sz="2000" dirty="0" smtClean="0">
                <a:latin typeface="Segoe UI Semilight" panose="020B0402040204020203" pitchFamily="34" charset="0"/>
              </a:rPr>
              <a:t> </a:t>
            </a:r>
            <a:r>
              <a:rPr lang="sk-SK" sz="2000" dirty="0" err="1" smtClean="0">
                <a:latin typeface="Segoe UI Semilight" panose="020B0402040204020203" pitchFamily="34" charset="0"/>
              </a:rPr>
              <a:t>suitable</a:t>
            </a:r>
            <a:r>
              <a:rPr lang="sk-SK" sz="2000" dirty="0" smtClean="0">
                <a:latin typeface="Segoe UI Semilight" panose="020B0402040204020203" pitchFamily="34" charset="0"/>
              </a:rPr>
              <a:t> </a:t>
            </a:r>
            <a:r>
              <a:rPr lang="sk-SK" sz="2000" dirty="0" err="1" smtClean="0">
                <a:latin typeface="Segoe UI Semilight" panose="020B0402040204020203" pitchFamily="34" charset="0"/>
              </a:rPr>
              <a:t>for</a:t>
            </a:r>
            <a:r>
              <a:rPr lang="sk-SK" sz="2000" dirty="0" smtClean="0">
                <a:latin typeface="Segoe UI Semilight" panose="020B0402040204020203" pitchFamily="34" charset="0"/>
              </a:rPr>
              <a:t> CAL/VAL of HS </a:t>
            </a:r>
            <a:r>
              <a:rPr lang="sk-SK" sz="2000" dirty="0" err="1" smtClean="0">
                <a:latin typeface="Segoe UI Semilight" panose="020B0402040204020203" pitchFamily="34" charset="0"/>
              </a:rPr>
              <a:t>sensors</a:t>
            </a:r>
            <a:endParaRPr lang="sk-SK" sz="2000" dirty="0" smtClean="0">
              <a:latin typeface="Segoe UI Semilight" panose="020B0402040204020203" pitchFamily="34" charset="0"/>
            </a:endParaRPr>
          </a:p>
          <a:p>
            <a:r>
              <a:rPr lang="en-US" sz="2000" dirty="0" smtClean="0">
                <a:latin typeface="Segoe UI Semilight" panose="020B0402040204020203" pitchFamily="34" charset="0"/>
              </a:rPr>
              <a:t>Calibration for satellite missions like ASI-PRISMA and DLR-</a:t>
            </a:r>
            <a:r>
              <a:rPr lang="en-US" sz="2000" dirty="0" err="1" smtClean="0">
                <a:latin typeface="Segoe UI Semilight" panose="020B0402040204020203" pitchFamily="34" charset="0"/>
              </a:rPr>
              <a:t>EnMAP</a:t>
            </a:r>
            <a:r>
              <a:rPr lang="en-US" sz="2000" dirty="0" smtClean="0">
                <a:latin typeface="Segoe UI Semilight" panose="020B0402040204020203" pitchFamily="34" charset="0"/>
              </a:rPr>
              <a:t>.</a:t>
            </a:r>
            <a:endParaRPr lang="sk-SK" sz="2000" dirty="0">
              <a:latin typeface="Segoe UI Semilight" panose="020B0402040204020203" pitchFamily="34" charset="0"/>
            </a:endParaRPr>
          </a:p>
        </p:txBody>
      </p:sp>
      <p:sp>
        <p:nvSpPr>
          <p:cNvPr id="4" name="Zástupný objekt pre číslo snímky 3"/>
          <p:cNvSpPr>
            <a:spLocks noGrp="1"/>
          </p:cNvSpPr>
          <p:nvPr>
            <p:ph type="sldNum" sz="quarter" idx="12"/>
          </p:nvPr>
        </p:nvSpPr>
        <p:spPr/>
        <p:txBody>
          <a:bodyPr/>
          <a:lstStyle/>
          <a:p>
            <a:fld id="{18BD930B-9B3B-4890-8D2D-FFC66108D131}" type="slidenum">
              <a:rPr lang="sk-SK" smtClean="0"/>
              <a:t>2</a:t>
            </a:fld>
            <a:endParaRPr lang="sk-SK" dirty="0"/>
          </a:p>
        </p:txBody>
      </p:sp>
      <p:pic>
        <p:nvPicPr>
          <p:cNvPr id="5122" name="Picture 2" descr="Image quality targets at Baotou calibration 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7862" y="365125"/>
            <a:ext cx="3333750" cy="2495551"/>
          </a:xfrm>
          <a:prstGeom prst="rect">
            <a:avLst/>
          </a:prstGeom>
          <a:noFill/>
          <a:extLst>
            <a:ext uri="{909E8E84-426E-40DD-AFC4-6F175D3DCCD1}">
              <a14:hiddenFill xmlns:a14="http://schemas.microsoft.com/office/drawing/2010/main">
                <a:solidFill>
                  <a:srgbClr val="FFFFFF"/>
                </a:solidFill>
              </a14:hiddenFill>
            </a:ext>
          </a:extLst>
        </p:spPr>
      </p:pic>
      <p:sp>
        <p:nvSpPr>
          <p:cNvPr id="13" name="Obdĺžnik 12"/>
          <p:cNvSpPr/>
          <p:nvPr/>
        </p:nvSpPr>
        <p:spPr>
          <a:xfrm>
            <a:off x="8278691" y="2860676"/>
            <a:ext cx="6096000" cy="646331"/>
          </a:xfrm>
          <a:prstGeom prst="rect">
            <a:avLst/>
          </a:prstGeom>
        </p:spPr>
        <p:txBody>
          <a:bodyPr>
            <a:spAutoFit/>
          </a:bodyPr>
          <a:lstStyle/>
          <a:p>
            <a:r>
              <a:rPr lang="en-US" sz="1200" b="0" i="1" dirty="0" smtClean="0">
                <a:solidFill>
                  <a:srgbClr val="000000"/>
                </a:solidFill>
                <a:effectLst/>
                <a:latin typeface="Segoe UI Semilight" panose="020B0402040204020203" pitchFamily="34" charset="0"/>
                <a:cs typeface="Segoe UI Semilight" panose="020B0402040204020203" pitchFamily="34" charset="0"/>
                <a:hlinkClick r:id="rId4"/>
              </a:rPr>
              <a:t>Image quality targets at Baotou calibration site</a:t>
            </a:r>
            <a:r>
              <a:rPr lang="sk-SK" sz="1200" b="0" i="1" dirty="0" smtClean="0">
                <a:solidFill>
                  <a:srgbClr val="000000"/>
                </a:solidFill>
                <a:effectLst/>
                <a:latin typeface="Segoe UI Semilight" panose="020B0402040204020203" pitchFamily="34" charset="0"/>
                <a:cs typeface="Segoe UI Semilight" panose="020B0402040204020203" pitchFamily="34" charset="0"/>
              </a:rPr>
              <a:t> © ESA</a:t>
            </a:r>
            <a:endParaRPr lang="en-US" sz="1200" b="0" i="0" dirty="0" smtClean="0">
              <a:solidFill>
                <a:srgbClr val="000000"/>
              </a:solidFill>
              <a:effectLst/>
              <a:latin typeface="Segoe UI Semilight" panose="020B0402040204020203" pitchFamily="34" charset="0"/>
              <a:cs typeface="Segoe UI Semilight" panose="020B0402040204020203" pitchFamily="34" charset="0"/>
            </a:endParaRPr>
          </a:p>
          <a:p>
            <a:r>
              <a:rPr lang="en-US" sz="1200" b="0" i="0" dirty="0" smtClean="0">
                <a:solidFill>
                  <a:srgbClr val="000000"/>
                </a:solidFill>
                <a:effectLst/>
                <a:latin typeface="Segoe UI Semilight" panose="020B0402040204020203" pitchFamily="34" charset="0"/>
                <a:cs typeface="Segoe UI Semilight" panose="020B0402040204020203" pitchFamily="34" charset="0"/>
                <a:hlinkClick r:id="rId5"/>
              </a:rPr>
              <a:t/>
            </a:r>
            <a:br>
              <a:rPr lang="en-US" sz="1200" b="0" i="0" dirty="0" smtClean="0">
                <a:solidFill>
                  <a:srgbClr val="000000"/>
                </a:solidFill>
                <a:effectLst/>
                <a:latin typeface="Segoe UI Semilight" panose="020B0402040204020203" pitchFamily="34" charset="0"/>
                <a:cs typeface="Segoe UI Semilight" panose="020B0402040204020203" pitchFamily="34" charset="0"/>
                <a:hlinkClick r:id="rId5"/>
              </a:rPr>
            </a:br>
            <a:endParaRPr lang="sk-SK" sz="1200" dirty="0">
              <a:latin typeface="Segoe UI Semilight" panose="020B0402040204020203" pitchFamily="34" charset="0"/>
              <a:cs typeface="Segoe UI Semilight" panose="020B0402040204020203" pitchFamily="34" charset="0"/>
            </a:endParaRPr>
          </a:p>
        </p:txBody>
      </p:sp>
      <p:pic>
        <p:nvPicPr>
          <p:cNvPr id="17" name="Obrázok 16"/>
          <p:cNvPicPr>
            <a:picLocks noChangeAspect="1"/>
          </p:cNvPicPr>
          <p:nvPr/>
        </p:nvPicPr>
        <p:blipFill>
          <a:blip r:embed="rId6"/>
          <a:stretch>
            <a:fillRect/>
          </a:stretch>
        </p:blipFill>
        <p:spPr>
          <a:xfrm>
            <a:off x="7271231" y="3303013"/>
            <a:ext cx="4662125" cy="2963643"/>
          </a:xfrm>
          <a:prstGeom prst="rect">
            <a:avLst/>
          </a:prstGeom>
        </p:spPr>
      </p:pic>
      <p:sp>
        <p:nvSpPr>
          <p:cNvPr id="16" name="Obdĺžnik 15"/>
          <p:cNvSpPr/>
          <p:nvPr/>
        </p:nvSpPr>
        <p:spPr>
          <a:xfrm>
            <a:off x="7271231" y="6261100"/>
            <a:ext cx="4920770" cy="646331"/>
          </a:xfrm>
          <a:prstGeom prst="rect">
            <a:avLst/>
          </a:prstGeom>
        </p:spPr>
        <p:txBody>
          <a:bodyPr wrap="square">
            <a:spAutoFit/>
          </a:bodyPr>
          <a:lstStyle/>
          <a:p>
            <a:r>
              <a:rPr lang="en-US" b="0" i="0" dirty="0" smtClean="0">
                <a:solidFill>
                  <a:srgbClr val="222222"/>
                </a:solidFill>
                <a:effectLst/>
                <a:latin typeface="Segoe UI Semilight" panose="020B0402040204020203" pitchFamily="34" charset="0"/>
                <a:cs typeface="Segoe UI Semilight" panose="020B0402040204020203" pitchFamily="34" charset="0"/>
              </a:rPr>
              <a:t>in situ and PRISMA L2d</a:t>
            </a:r>
            <a:r>
              <a:rPr lang="sk-SK" b="0" i="0" dirty="0" smtClean="0">
                <a:solidFill>
                  <a:srgbClr val="222222"/>
                </a:solidFill>
                <a:effectLst/>
                <a:latin typeface="Segoe UI Semilight" panose="020B0402040204020203" pitchFamily="34" charset="0"/>
                <a:cs typeface="Segoe UI Semilight" panose="020B0402040204020203" pitchFamily="34" charset="0"/>
              </a:rPr>
              <a:t>, </a:t>
            </a:r>
            <a:r>
              <a:rPr lang="sk-SK" b="0" i="0" dirty="0" err="1" smtClean="0">
                <a:solidFill>
                  <a:srgbClr val="222222"/>
                </a:solidFill>
                <a:effectLst/>
                <a:latin typeface="Segoe UI Semilight" panose="020B0402040204020203" pitchFamily="34" charset="0"/>
                <a:cs typeface="Segoe UI Semilight" panose="020B0402040204020203" pitchFamily="34" charset="0"/>
              </a:rPr>
              <a:t>Pellegrino</a:t>
            </a:r>
            <a:r>
              <a:rPr lang="sk-SK" b="0" i="0" dirty="0" smtClean="0">
                <a:solidFill>
                  <a:srgbClr val="222222"/>
                </a:solidFill>
                <a:effectLst/>
                <a:latin typeface="Segoe UI Semilight" panose="020B0402040204020203" pitchFamily="34" charset="0"/>
                <a:cs typeface="Segoe UI Semilight" panose="020B0402040204020203" pitchFamily="34" charset="0"/>
              </a:rPr>
              <a:t> et al. 2023. </a:t>
            </a:r>
            <a:r>
              <a:rPr lang="fr-FR" i="1" dirty="0" smtClean="0"/>
              <a:t>Remote Sens.</a:t>
            </a:r>
            <a:r>
              <a:rPr lang="fr-FR" dirty="0"/>
              <a:t> </a:t>
            </a:r>
            <a:r>
              <a:rPr lang="fr-FR" i="1" dirty="0"/>
              <a:t>15</a:t>
            </a:r>
            <a:r>
              <a:rPr lang="fr-FR" dirty="0"/>
              <a:t>(8), </a:t>
            </a:r>
            <a:r>
              <a:rPr lang="fr-FR" dirty="0" smtClean="0"/>
              <a:t>2163</a:t>
            </a:r>
            <a:r>
              <a:rPr lang="sk-SK" dirty="0" smtClean="0"/>
              <a:t>.</a:t>
            </a:r>
            <a:endParaRPr lang="sk-SK" dirty="0">
              <a:latin typeface="Segoe UI Semilight" panose="020B0402040204020203" pitchFamily="34" charset="0"/>
              <a:cs typeface="Segoe UI Semilight" panose="020B0402040204020203" pitchFamily="34" charset="0"/>
            </a:endParaRPr>
          </a:p>
        </p:txBody>
      </p:sp>
      <p:pic>
        <p:nvPicPr>
          <p:cNvPr id="19" name="Obrázok 18"/>
          <p:cNvPicPr>
            <a:picLocks noChangeAspect="1"/>
          </p:cNvPicPr>
          <p:nvPr/>
        </p:nvPicPr>
        <p:blipFill rotWithShape="1">
          <a:blip r:embed="rId7"/>
          <a:srcRect t="14155" b="52790"/>
          <a:stretch/>
        </p:blipFill>
        <p:spPr>
          <a:xfrm>
            <a:off x="952500" y="3867985"/>
            <a:ext cx="6060086" cy="2670927"/>
          </a:xfrm>
          <a:prstGeom prst="rect">
            <a:avLst/>
          </a:prstGeom>
        </p:spPr>
      </p:pic>
    </p:spTree>
    <p:extLst>
      <p:ext uri="{BB962C8B-B14F-4D97-AF65-F5344CB8AC3E}">
        <p14:creationId xmlns:p14="http://schemas.microsoft.com/office/powerpoint/2010/main" val="2315017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latin typeface="Segoe UI Semilight" panose="020B0402040204020203" pitchFamily="34" charset="0"/>
              </a:rPr>
              <a:t>Introduction</a:t>
            </a:r>
            <a:endParaRPr lang="sk-SK" dirty="0">
              <a:latin typeface="Segoe UI Semilight" panose="020B0402040204020203" pitchFamily="34" charset="0"/>
            </a:endParaRPr>
          </a:p>
        </p:txBody>
      </p:sp>
      <p:sp>
        <p:nvSpPr>
          <p:cNvPr id="3" name="Zástupný objekt pre text 2"/>
          <p:cNvSpPr>
            <a:spLocks noGrp="1"/>
          </p:cNvSpPr>
          <p:nvPr>
            <p:ph type="body" idx="1"/>
          </p:nvPr>
        </p:nvSpPr>
        <p:spPr>
          <a:xfrm>
            <a:off x="838200" y="1825625"/>
            <a:ext cx="7924800" cy="4351338"/>
          </a:xfrm>
        </p:spPr>
        <p:txBody>
          <a:bodyPr>
            <a:normAutofit/>
          </a:bodyPr>
          <a:lstStyle/>
          <a:p>
            <a:r>
              <a:rPr lang="en-US" sz="2000" dirty="0" smtClean="0">
                <a:latin typeface="Segoe UI Semilight" panose="020B0402040204020203" pitchFamily="34" charset="0"/>
              </a:rPr>
              <a:t>Sal 'e </a:t>
            </a:r>
            <a:r>
              <a:rPr lang="en-US" sz="2000" dirty="0" err="1" smtClean="0">
                <a:latin typeface="Segoe UI Semilight" panose="020B0402040204020203" pitchFamily="34" charset="0"/>
              </a:rPr>
              <a:t>Porcus</a:t>
            </a:r>
            <a:r>
              <a:rPr lang="en-US" sz="2000" dirty="0" smtClean="0">
                <a:latin typeface="Segoe UI Semilight" panose="020B0402040204020203" pitchFamily="34" charset="0"/>
              </a:rPr>
              <a:t> Salt Lake</a:t>
            </a:r>
            <a:endParaRPr lang="sk-SK" sz="2000" dirty="0" smtClean="0">
              <a:latin typeface="Segoe UI Semilight" panose="020B0402040204020203" pitchFamily="34" charset="0"/>
            </a:endParaRPr>
          </a:p>
          <a:p>
            <a:r>
              <a:rPr lang="sk-SK" sz="2000" dirty="0" err="1" smtClean="0">
                <a:latin typeface="Segoe UI Semilight" panose="020B0402040204020203" pitchFamily="34" charset="0"/>
              </a:rPr>
              <a:t>Seasonally</a:t>
            </a:r>
            <a:r>
              <a:rPr lang="sk-SK" sz="2000" dirty="0" smtClean="0">
                <a:latin typeface="Segoe UI Semilight" panose="020B0402040204020203" pitchFamily="34" charset="0"/>
              </a:rPr>
              <a:t> </a:t>
            </a:r>
            <a:r>
              <a:rPr lang="sk-SK" sz="2000" dirty="0" err="1" smtClean="0">
                <a:latin typeface="Segoe UI Semilight" panose="020B0402040204020203" pitchFamily="34" charset="0"/>
              </a:rPr>
              <a:t>dry</a:t>
            </a:r>
            <a:r>
              <a:rPr lang="sk-SK" sz="2000" dirty="0" smtClean="0">
                <a:latin typeface="Segoe UI Semilight" panose="020B0402040204020203" pitchFamily="34" charset="0"/>
              </a:rPr>
              <a:t>, „</a:t>
            </a:r>
            <a:r>
              <a:rPr lang="sk-SK" sz="2000" dirty="0" err="1" smtClean="0">
                <a:latin typeface="Segoe UI Semilight" panose="020B0402040204020203" pitchFamily="34" charset="0"/>
              </a:rPr>
              <a:t>white</a:t>
            </a:r>
            <a:r>
              <a:rPr lang="sk-SK" sz="2000" dirty="0" smtClean="0">
                <a:latin typeface="Segoe UI Semilight" panose="020B0402040204020203" pitchFamily="34" charset="0"/>
              </a:rPr>
              <a:t>“ - </a:t>
            </a:r>
            <a:r>
              <a:rPr lang="sk-SK" sz="2000" dirty="0" err="1" smtClean="0">
                <a:latin typeface="Segoe UI Semilight" panose="020B0402040204020203" pitchFamily="34" charset="0"/>
              </a:rPr>
              <a:t>spectrally</a:t>
            </a:r>
            <a:r>
              <a:rPr lang="sk-SK" sz="2000" dirty="0" smtClean="0">
                <a:latin typeface="Segoe UI Semilight" panose="020B0402040204020203" pitchFamily="34" charset="0"/>
              </a:rPr>
              <a:t> </a:t>
            </a:r>
            <a:r>
              <a:rPr lang="sk-SK" sz="2000" dirty="0" err="1" smtClean="0">
                <a:latin typeface="Segoe UI Semilight" panose="020B0402040204020203" pitchFamily="34" charset="0"/>
              </a:rPr>
              <a:t>stable</a:t>
            </a:r>
            <a:r>
              <a:rPr lang="sk-SK" sz="2000" dirty="0" smtClean="0">
                <a:latin typeface="Segoe UI Semilight" panose="020B0402040204020203" pitchFamily="34" charset="0"/>
              </a:rPr>
              <a:t> </a:t>
            </a:r>
            <a:r>
              <a:rPr lang="sk-SK" sz="2000" dirty="0" err="1" smtClean="0">
                <a:latin typeface="Segoe UI Semilight" panose="020B0402040204020203" pitchFamily="34" charset="0"/>
              </a:rPr>
              <a:t>salty</a:t>
            </a:r>
            <a:r>
              <a:rPr lang="sk-SK" sz="2000" dirty="0" smtClean="0">
                <a:latin typeface="Segoe UI Semilight" panose="020B0402040204020203" pitchFamily="34" charset="0"/>
              </a:rPr>
              <a:t> </a:t>
            </a:r>
            <a:r>
              <a:rPr lang="sk-SK" sz="2000" dirty="0" err="1" smtClean="0">
                <a:latin typeface="Segoe UI Semilight" panose="020B0402040204020203" pitchFamily="34" charset="0"/>
              </a:rPr>
              <a:t>surface</a:t>
            </a:r>
            <a:endParaRPr lang="sk-SK" sz="2000" dirty="0" smtClean="0">
              <a:latin typeface="Segoe UI Semilight" panose="020B0402040204020203" pitchFamily="34" charset="0"/>
            </a:endParaRPr>
          </a:p>
          <a:p>
            <a:r>
              <a:rPr lang="en-US" sz="2000" dirty="0" smtClean="0">
                <a:latin typeface="Segoe UI Semilight" panose="020B0402040204020203" pitchFamily="34" charset="0"/>
              </a:rPr>
              <a:t>Calibration for satellite missions like ASI-PRISMA and DLR-</a:t>
            </a:r>
            <a:r>
              <a:rPr lang="en-US" sz="2000" dirty="0" err="1" smtClean="0">
                <a:latin typeface="Segoe UI Semilight" panose="020B0402040204020203" pitchFamily="34" charset="0"/>
              </a:rPr>
              <a:t>EnMAP</a:t>
            </a:r>
            <a:r>
              <a:rPr lang="en-US" sz="2000" dirty="0" smtClean="0">
                <a:latin typeface="Segoe UI Semilight" panose="020B0402040204020203" pitchFamily="34" charset="0"/>
              </a:rPr>
              <a:t>.</a:t>
            </a:r>
            <a:endParaRPr lang="sk-SK" sz="2000" dirty="0">
              <a:latin typeface="Segoe UI Semilight" panose="020B0402040204020203" pitchFamily="34" charset="0"/>
            </a:endParaRPr>
          </a:p>
        </p:txBody>
      </p:sp>
      <p:sp>
        <p:nvSpPr>
          <p:cNvPr id="4" name="Zástupný objekt pre číslo snímky 3"/>
          <p:cNvSpPr>
            <a:spLocks noGrp="1"/>
          </p:cNvSpPr>
          <p:nvPr>
            <p:ph type="sldNum" sz="quarter" idx="12"/>
          </p:nvPr>
        </p:nvSpPr>
        <p:spPr/>
        <p:txBody>
          <a:bodyPr/>
          <a:lstStyle/>
          <a:p>
            <a:fld id="{18BD930B-9B3B-4890-8D2D-FFC66108D131}" type="slidenum">
              <a:rPr lang="sk-SK" smtClean="0"/>
              <a:t>3</a:t>
            </a:fld>
            <a:r>
              <a:rPr lang="sk-SK" dirty="0" smtClean="0"/>
              <a:t>/7</a:t>
            </a:r>
            <a:endParaRPr lang="sk-SK" dirty="0"/>
          </a:p>
        </p:txBody>
      </p:sp>
      <p:pic>
        <p:nvPicPr>
          <p:cNvPr id="6" name="Obrázok 5"/>
          <p:cNvPicPr>
            <a:picLocks noChangeAspect="1"/>
          </p:cNvPicPr>
          <p:nvPr/>
        </p:nvPicPr>
        <p:blipFill>
          <a:blip r:embed="rId3"/>
          <a:stretch>
            <a:fillRect/>
          </a:stretch>
        </p:blipFill>
        <p:spPr>
          <a:xfrm>
            <a:off x="3226044" y="3554952"/>
            <a:ext cx="8028110" cy="3166523"/>
          </a:xfrm>
          <a:prstGeom prst="rect">
            <a:avLst/>
          </a:prstGeom>
        </p:spPr>
      </p:pic>
      <p:sp>
        <p:nvSpPr>
          <p:cNvPr id="7" name="Obdĺžnik 6"/>
          <p:cNvSpPr/>
          <p:nvPr/>
        </p:nvSpPr>
        <p:spPr>
          <a:xfrm>
            <a:off x="3048001" y="5960855"/>
            <a:ext cx="2338754" cy="738664"/>
          </a:xfrm>
          <a:prstGeom prst="rect">
            <a:avLst/>
          </a:prstGeom>
        </p:spPr>
        <p:txBody>
          <a:bodyPr wrap="square">
            <a:spAutoFit/>
          </a:bodyPr>
          <a:lstStyle/>
          <a:p>
            <a:r>
              <a:rPr lang="en-US" sz="1400" dirty="0" smtClean="0">
                <a:latin typeface="Segoe UI Semilight" panose="020B0402040204020203" pitchFamily="34" charset="0"/>
                <a:cs typeface="Segoe UI Semilight" panose="020B0402040204020203" pitchFamily="34" charset="0"/>
              </a:rPr>
              <a:t>NDWI </a:t>
            </a:r>
            <a:r>
              <a:rPr lang="sk-SK" sz="1400" dirty="0" err="1" smtClean="0">
                <a:latin typeface="Segoe UI Semilight" panose="020B0402040204020203" pitchFamily="34" charset="0"/>
                <a:cs typeface="Segoe UI Semilight" panose="020B0402040204020203" pitchFamily="34" charset="0"/>
              </a:rPr>
              <a:t>time</a:t>
            </a:r>
            <a:r>
              <a:rPr lang="sk-SK" sz="1400" dirty="0" smtClean="0">
                <a:latin typeface="Segoe UI Semilight" panose="020B0402040204020203" pitchFamily="34" charset="0"/>
                <a:cs typeface="Segoe UI Semilight" panose="020B0402040204020203" pitchFamily="34" charset="0"/>
              </a:rPr>
              <a:t> </a:t>
            </a:r>
            <a:r>
              <a:rPr lang="sk-SK" sz="1400" dirty="0" err="1" smtClean="0">
                <a:latin typeface="Segoe UI Semilight" panose="020B0402040204020203" pitchFamily="34" charset="0"/>
                <a:cs typeface="Segoe UI Semilight" panose="020B0402040204020203" pitchFamily="34" charset="0"/>
              </a:rPr>
              <a:t>series</a:t>
            </a:r>
            <a:r>
              <a:rPr lang="sk-SK" sz="1400" dirty="0" smtClean="0">
                <a:latin typeface="Segoe UI Semilight" panose="020B0402040204020203" pitchFamily="34" charset="0"/>
                <a:cs typeface="Segoe UI Semilight" panose="020B0402040204020203" pitchFamily="34" charset="0"/>
              </a:rPr>
              <a:t> </a:t>
            </a:r>
            <a:r>
              <a:rPr lang="sk-SK" sz="1400" dirty="0" err="1" smtClean="0">
                <a:latin typeface="Segoe UI Semilight" panose="020B0402040204020203" pitchFamily="34" charset="0"/>
                <a:cs typeface="Segoe UI Semilight" panose="020B0402040204020203" pitchFamily="34" charset="0"/>
              </a:rPr>
              <a:t>values</a:t>
            </a:r>
            <a:r>
              <a:rPr lang="sk-SK" sz="1400" dirty="0" smtClean="0">
                <a:latin typeface="Segoe UI Semilight" panose="020B0402040204020203" pitchFamily="34" charset="0"/>
                <a:cs typeface="Segoe UI Semilight" panose="020B0402040204020203" pitchFamily="34" charset="0"/>
              </a:rPr>
              <a:t> </a:t>
            </a:r>
            <a:r>
              <a:rPr lang="sk-SK" sz="1400" dirty="0" err="1" smtClean="0">
                <a:latin typeface="Segoe UI Semilight" panose="020B0402040204020203" pitchFamily="34" charset="0"/>
                <a:cs typeface="Segoe UI Semilight" panose="020B0402040204020203" pitchFamily="34" charset="0"/>
              </a:rPr>
              <a:t>derived</a:t>
            </a:r>
            <a:r>
              <a:rPr lang="sk-SK" sz="1400" dirty="0" smtClean="0">
                <a:latin typeface="Segoe UI Semilight" panose="020B0402040204020203" pitchFamily="34" charset="0"/>
                <a:cs typeface="Segoe UI Semilight" panose="020B0402040204020203" pitchFamily="34" charset="0"/>
              </a:rPr>
              <a:t> </a:t>
            </a:r>
            <a:r>
              <a:rPr lang="sk-SK" sz="1400" dirty="0" err="1" smtClean="0">
                <a:latin typeface="Segoe UI Semilight" panose="020B0402040204020203" pitchFamily="34" charset="0"/>
                <a:cs typeface="Segoe UI Semilight" panose="020B0402040204020203" pitchFamily="34" charset="0"/>
              </a:rPr>
              <a:t>from</a:t>
            </a:r>
            <a:r>
              <a:rPr lang="sk-SK" sz="1400" dirty="0" smtClean="0">
                <a:latin typeface="Segoe UI Semilight" panose="020B0402040204020203" pitchFamily="34" charset="0"/>
                <a:cs typeface="Segoe UI Semilight" panose="020B0402040204020203" pitchFamily="34" charset="0"/>
              </a:rPr>
              <a:t> </a:t>
            </a:r>
            <a:r>
              <a:rPr lang="en-US" sz="1400" dirty="0" smtClean="0">
                <a:latin typeface="Segoe UI Semilight" panose="020B0402040204020203" pitchFamily="34" charset="0"/>
                <a:cs typeface="Segoe UI Semilight" panose="020B0402040204020203" pitchFamily="34" charset="0"/>
              </a:rPr>
              <a:t>Sentinel-2 imagery </a:t>
            </a:r>
            <a:r>
              <a:rPr lang="sk-SK" sz="1400" dirty="0" err="1" smtClean="0">
                <a:latin typeface="Segoe UI Semilight" panose="020B0402040204020203" pitchFamily="34" charset="0"/>
                <a:cs typeface="Segoe UI Semilight" panose="020B0402040204020203" pitchFamily="34" charset="0"/>
              </a:rPr>
              <a:t>for</a:t>
            </a:r>
            <a:r>
              <a:rPr lang="sk-SK" sz="1400" dirty="0" smtClean="0">
                <a:latin typeface="Segoe UI Semilight" panose="020B0402040204020203" pitchFamily="34" charset="0"/>
                <a:cs typeface="Segoe UI Semilight" panose="020B0402040204020203" pitchFamily="34" charset="0"/>
              </a:rPr>
              <a:t> </a:t>
            </a:r>
            <a:r>
              <a:rPr lang="sk-SK" sz="1400" dirty="0" err="1" smtClean="0">
                <a:latin typeface="Segoe UI Semilight" panose="020B0402040204020203" pitchFamily="34" charset="0"/>
                <a:cs typeface="Segoe UI Semilight" panose="020B0402040204020203" pitchFamily="34" charset="0"/>
              </a:rPr>
              <a:t>the</a:t>
            </a:r>
            <a:r>
              <a:rPr lang="sk-SK" sz="1400" dirty="0" smtClean="0">
                <a:latin typeface="Segoe UI Semilight" panose="020B0402040204020203" pitchFamily="34" charset="0"/>
                <a:cs typeface="Segoe UI Semilight" panose="020B0402040204020203" pitchFamily="34" charset="0"/>
              </a:rPr>
              <a:t> point 1 </a:t>
            </a:r>
            <a:endParaRPr lang="sk-SK" sz="1400" dirty="0">
              <a:latin typeface="Segoe UI Semilight" panose="020B0402040204020203" pitchFamily="34" charset="0"/>
              <a:cs typeface="Segoe UI Semilight" panose="020B0402040204020203" pitchFamily="34" charset="0"/>
            </a:endParaRPr>
          </a:p>
        </p:txBody>
      </p:sp>
      <p:pic>
        <p:nvPicPr>
          <p:cNvPr id="8" name="Obrázok 7"/>
          <p:cNvPicPr>
            <a:picLocks noChangeAspect="1"/>
          </p:cNvPicPr>
          <p:nvPr/>
        </p:nvPicPr>
        <p:blipFill>
          <a:blip r:embed="rId4"/>
          <a:stretch>
            <a:fillRect/>
          </a:stretch>
        </p:blipFill>
        <p:spPr>
          <a:xfrm>
            <a:off x="609600" y="3614370"/>
            <a:ext cx="2219325" cy="2357369"/>
          </a:xfrm>
          <a:prstGeom prst="rect">
            <a:avLst/>
          </a:prstGeom>
        </p:spPr>
      </p:pic>
      <p:cxnSp>
        <p:nvCxnSpPr>
          <p:cNvPr id="10" name="Rovná spojovacia šípka 9"/>
          <p:cNvCxnSpPr/>
          <p:nvPr/>
        </p:nvCxnSpPr>
        <p:spPr>
          <a:xfrm flipV="1">
            <a:off x="1043354" y="3938954"/>
            <a:ext cx="2182690" cy="12309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799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latin typeface="Segoe UI Semilight" panose="020B0402040204020203" pitchFamily="34" charset="0"/>
              </a:rPr>
              <a:t>Objectives</a:t>
            </a:r>
            <a:endParaRPr lang="sk-SK" dirty="0">
              <a:latin typeface="Segoe UI Semilight" panose="020B0402040204020203" pitchFamily="34" charset="0"/>
            </a:endParaRPr>
          </a:p>
        </p:txBody>
      </p:sp>
      <p:sp>
        <p:nvSpPr>
          <p:cNvPr id="3" name="Zástupný objekt pre text 2"/>
          <p:cNvSpPr>
            <a:spLocks noGrp="1"/>
          </p:cNvSpPr>
          <p:nvPr>
            <p:ph type="body" idx="1"/>
          </p:nvPr>
        </p:nvSpPr>
        <p:spPr>
          <a:xfrm>
            <a:off x="838200" y="1825625"/>
            <a:ext cx="5996354" cy="4351338"/>
          </a:xfrm>
        </p:spPr>
        <p:txBody>
          <a:bodyPr>
            <a:noAutofit/>
          </a:bodyPr>
          <a:lstStyle/>
          <a:p>
            <a:r>
              <a:rPr lang="en-US" sz="2000" b="1" dirty="0" smtClean="0">
                <a:latin typeface="Segoe UI Semilight" panose="020B0402040204020203" pitchFamily="34" charset="0"/>
              </a:rPr>
              <a:t>Assess site suitability for CAL/VAL</a:t>
            </a:r>
            <a:r>
              <a:rPr lang="en-US" sz="2000" dirty="0" smtClean="0">
                <a:latin typeface="Segoe UI Semilight" panose="020B0402040204020203" pitchFamily="34" charset="0"/>
              </a:rPr>
              <a:t>: Determine if the lake meets </a:t>
            </a:r>
            <a:r>
              <a:rPr lang="sk-SK" sz="2000" dirty="0" err="1" smtClean="0">
                <a:latin typeface="Segoe UI Semilight" panose="020B0402040204020203" pitchFamily="34" charset="0"/>
              </a:rPr>
              <a:t>the</a:t>
            </a:r>
            <a:r>
              <a:rPr lang="sk-SK" sz="2000" dirty="0" smtClean="0">
                <a:latin typeface="Segoe UI Semilight" panose="020B0402040204020203" pitchFamily="34" charset="0"/>
              </a:rPr>
              <a:t> </a:t>
            </a:r>
            <a:r>
              <a:rPr lang="en-US" sz="2000" dirty="0" smtClean="0">
                <a:latin typeface="Segoe UI Semilight" panose="020B0402040204020203" pitchFamily="34" charset="0"/>
              </a:rPr>
              <a:t>requirements for hyperspectral satellite calibration.</a:t>
            </a:r>
            <a:endParaRPr lang="sk-SK" sz="2000" dirty="0" smtClean="0">
              <a:latin typeface="Segoe UI Semilight" panose="020B0402040204020203" pitchFamily="34" charset="0"/>
            </a:endParaRPr>
          </a:p>
          <a:p>
            <a:r>
              <a:rPr lang="en-US" sz="2000" b="1" dirty="0" smtClean="0">
                <a:latin typeface="Segoe UI Semilight" panose="020B0402040204020203" pitchFamily="34" charset="0"/>
              </a:rPr>
              <a:t>High-resolution terrain mapping</a:t>
            </a:r>
            <a:r>
              <a:rPr lang="en-US" sz="2000" dirty="0" smtClean="0">
                <a:latin typeface="Segoe UI Semilight" panose="020B0402040204020203" pitchFamily="34" charset="0"/>
              </a:rPr>
              <a:t>: Generate detailed digital terrain models using LiDAR technology</a:t>
            </a:r>
            <a:r>
              <a:rPr lang="sk-SK" sz="2000" dirty="0" smtClean="0">
                <a:latin typeface="Segoe UI Semilight" panose="020B0402040204020203" pitchFamily="34" charset="0"/>
              </a:rPr>
              <a:t> and </a:t>
            </a:r>
            <a:r>
              <a:rPr lang="sk-SK" sz="2000" dirty="0" err="1" smtClean="0">
                <a:latin typeface="Segoe UI Semilight" panose="020B0402040204020203" pitchFamily="34" charset="0"/>
              </a:rPr>
              <a:t>assess</a:t>
            </a:r>
            <a:r>
              <a:rPr lang="sk-SK" sz="2000" dirty="0" smtClean="0">
                <a:latin typeface="Segoe UI Semilight" panose="020B0402040204020203" pitchFamily="34" charset="0"/>
              </a:rPr>
              <a:t> </a:t>
            </a:r>
            <a:r>
              <a:rPr lang="sk-SK" sz="2000" dirty="0" err="1" smtClean="0">
                <a:latin typeface="Segoe UI Semilight" panose="020B0402040204020203" pitchFamily="34" charset="0"/>
              </a:rPr>
              <a:t>the</a:t>
            </a:r>
            <a:r>
              <a:rPr lang="sk-SK" sz="2000" dirty="0" smtClean="0">
                <a:latin typeface="Segoe UI Semilight" panose="020B0402040204020203" pitchFamily="34" charset="0"/>
              </a:rPr>
              <a:t> </a:t>
            </a:r>
            <a:r>
              <a:rPr lang="sk-SK" sz="2000" dirty="0" err="1" smtClean="0">
                <a:latin typeface="Segoe UI Semilight" panose="020B0402040204020203" pitchFamily="34" charset="0"/>
              </a:rPr>
              <a:t>terrain</a:t>
            </a:r>
            <a:r>
              <a:rPr lang="sk-SK" sz="2000" dirty="0" smtClean="0">
                <a:latin typeface="Segoe UI Semilight" panose="020B0402040204020203" pitchFamily="34" charset="0"/>
              </a:rPr>
              <a:t> </a:t>
            </a:r>
            <a:r>
              <a:rPr lang="sk-SK" sz="2000" dirty="0" err="1" smtClean="0">
                <a:latin typeface="Segoe UI Semilight" panose="020B0402040204020203" pitchFamily="34" charset="0"/>
              </a:rPr>
              <a:t>flatness</a:t>
            </a:r>
            <a:r>
              <a:rPr lang="en-US" sz="2000" dirty="0" smtClean="0">
                <a:latin typeface="Segoe UI Semilight" panose="020B0402040204020203" pitchFamily="34" charset="0"/>
              </a:rPr>
              <a:t>.</a:t>
            </a:r>
            <a:endParaRPr lang="sk-SK" sz="2000" dirty="0" smtClean="0">
              <a:latin typeface="Segoe UI Semilight" panose="020B0402040204020203" pitchFamily="34" charset="0"/>
            </a:endParaRPr>
          </a:p>
          <a:p>
            <a:r>
              <a:rPr lang="en-US" sz="2000" b="1" dirty="0" smtClean="0">
                <a:latin typeface="Segoe UI Semilight" panose="020B0402040204020203" pitchFamily="34" charset="0"/>
              </a:rPr>
              <a:t>Verify spectral homogeneity</a:t>
            </a:r>
            <a:r>
              <a:rPr lang="en-US" sz="2000" dirty="0" smtClean="0">
                <a:latin typeface="Segoe UI Semilight" panose="020B0402040204020203" pitchFamily="34" charset="0"/>
              </a:rPr>
              <a:t>: Ensure consistent spectral properties across the lake's surface.</a:t>
            </a:r>
            <a:endParaRPr lang="sk-SK" sz="2000" dirty="0" smtClean="0">
              <a:latin typeface="Segoe UI Semilight" panose="020B0402040204020203" pitchFamily="34" charset="0"/>
            </a:endParaRPr>
          </a:p>
          <a:p>
            <a:r>
              <a:rPr lang="en-US" sz="2000" b="1" dirty="0" smtClean="0">
                <a:latin typeface="Segoe UI Semilight" panose="020B0402040204020203" pitchFamily="34" charset="0"/>
              </a:rPr>
              <a:t>Evaluate long-term viability</a:t>
            </a:r>
            <a:r>
              <a:rPr lang="en-US" sz="2000" dirty="0" smtClean="0">
                <a:latin typeface="Segoe UI Semilight" panose="020B0402040204020203" pitchFamily="34" charset="0"/>
              </a:rPr>
              <a:t>: Assess the site’s stability for future calibration and validation efforts.</a:t>
            </a:r>
            <a:endParaRPr lang="sk-SK" sz="2000" dirty="0">
              <a:latin typeface="Segoe UI Semilight" panose="020B0402040204020203" pitchFamily="34" charset="0"/>
            </a:endParaRPr>
          </a:p>
        </p:txBody>
      </p:sp>
      <p:sp>
        <p:nvSpPr>
          <p:cNvPr id="4" name="Zástupný objekt pre číslo snímky 3"/>
          <p:cNvSpPr>
            <a:spLocks noGrp="1"/>
          </p:cNvSpPr>
          <p:nvPr>
            <p:ph type="sldNum" sz="quarter" idx="12"/>
          </p:nvPr>
        </p:nvSpPr>
        <p:spPr/>
        <p:txBody>
          <a:bodyPr/>
          <a:lstStyle/>
          <a:p>
            <a:fld id="{18BD930B-9B3B-4890-8D2D-FFC66108D131}" type="slidenum">
              <a:rPr lang="sk-SK" smtClean="0"/>
              <a:t>4</a:t>
            </a:fld>
            <a:endParaRPr lang="sk-SK"/>
          </a:p>
        </p:txBody>
      </p:sp>
      <p:pic>
        <p:nvPicPr>
          <p:cNvPr id="9" name="Obrázok 8"/>
          <p:cNvPicPr>
            <a:picLocks noChangeAspect="1"/>
          </p:cNvPicPr>
          <p:nvPr/>
        </p:nvPicPr>
        <p:blipFill>
          <a:blip r:embed="rId3"/>
          <a:stretch>
            <a:fillRect/>
          </a:stretch>
        </p:blipFill>
        <p:spPr>
          <a:xfrm>
            <a:off x="6834554" y="3093569"/>
            <a:ext cx="5357446" cy="1891650"/>
          </a:xfrm>
          <a:prstGeom prst="rect">
            <a:avLst/>
          </a:prstGeom>
        </p:spPr>
      </p:pic>
      <p:pic>
        <p:nvPicPr>
          <p:cNvPr id="10" name="Obrázok 9"/>
          <p:cNvPicPr>
            <a:picLocks noChangeAspect="1"/>
          </p:cNvPicPr>
          <p:nvPr/>
        </p:nvPicPr>
        <p:blipFill>
          <a:blip r:embed="rId4"/>
          <a:stretch>
            <a:fillRect/>
          </a:stretch>
        </p:blipFill>
        <p:spPr>
          <a:xfrm>
            <a:off x="6834554" y="658717"/>
            <a:ext cx="5357446" cy="2396752"/>
          </a:xfrm>
          <a:prstGeom prst="rect">
            <a:avLst/>
          </a:prstGeom>
        </p:spPr>
      </p:pic>
      <p:sp>
        <p:nvSpPr>
          <p:cNvPr id="11" name="BlokTextu 10"/>
          <p:cNvSpPr txBox="1"/>
          <p:nvPr/>
        </p:nvSpPr>
        <p:spPr>
          <a:xfrm>
            <a:off x="8610600" y="5116786"/>
            <a:ext cx="1961050" cy="369332"/>
          </a:xfrm>
          <a:prstGeom prst="rect">
            <a:avLst/>
          </a:prstGeom>
          <a:noFill/>
        </p:spPr>
        <p:txBody>
          <a:bodyPr wrap="none" rtlCol="0">
            <a:spAutoFit/>
          </a:bodyPr>
          <a:lstStyle/>
          <a:p>
            <a:r>
              <a:rPr lang="sk-SK" dirty="0" smtClean="0"/>
              <a:t>IRSS 2023, </a:t>
            </a:r>
            <a:r>
              <a:rPr lang="sk-SK" dirty="0" err="1" smtClean="0"/>
              <a:t>Sardinia</a:t>
            </a:r>
            <a:endParaRPr lang="sk-SK" dirty="0"/>
          </a:p>
        </p:txBody>
      </p:sp>
    </p:spTree>
    <p:extLst>
      <p:ext uri="{BB962C8B-B14F-4D97-AF65-F5344CB8AC3E}">
        <p14:creationId xmlns:p14="http://schemas.microsoft.com/office/powerpoint/2010/main" val="1140306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latin typeface="Segoe UI Semilight" panose="020B0402040204020203" pitchFamily="34" charset="0"/>
              </a:rPr>
              <a:t>Data Collection Methodology</a:t>
            </a:r>
            <a:endParaRPr lang="sk-SK">
              <a:latin typeface="Segoe UI Semilight" panose="020B0402040204020203" pitchFamily="34" charset="0"/>
            </a:endParaRPr>
          </a:p>
        </p:txBody>
      </p:sp>
      <p:sp>
        <p:nvSpPr>
          <p:cNvPr id="3" name="Zástupný objekt pre text 2"/>
          <p:cNvSpPr>
            <a:spLocks noGrp="1"/>
          </p:cNvSpPr>
          <p:nvPr>
            <p:ph type="body" idx="1"/>
          </p:nvPr>
        </p:nvSpPr>
        <p:spPr>
          <a:xfrm>
            <a:off x="838200" y="1825625"/>
            <a:ext cx="4836886" cy="4351338"/>
          </a:xfrm>
        </p:spPr>
        <p:txBody>
          <a:bodyPr>
            <a:normAutofit/>
          </a:bodyPr>
          <a:lstStyle/>
          <a:p>
            <a:r>
              <a:rPr lang="sk-SK" sz="2400" dirty="0" smtClean="0">
                <a:latin typeface="Segoe UI Semilight" panose="020B0402040204020203" pitchFamily="34" charset="0"/>
              </a:rPr>
              <a:t>UAV laser </a:t>
            </a:r>
            <a:r>
              <a:rPr lang="sk-SK" sz="2400" dirty="0" err="1" smtClean="0">
                <a:latin typeface="Segoe UI Semilight" panose="020B0402040204020203" pitchFamily="34" charset="0"/>
              </a:rPr>
              <a:t>scanning</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lidar</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mounted</a:t>
            </a:r>
            <a:r>
              <a:rPr lang="sk-SK" sz="2400" dirty="0" smtClean="0">
                <a:latin typeface="Segoe UI Semilight" panose="020B0402040204020203" pitchFamily="34" charset="0"/>
              </a:rPr>
              <a:t> on DJI AGRAS T30 UAV.</a:t>
            </a:r>
            <a:endParaRPr lang="sk-SK" sz="2400" dirty="0" smtClean="0">
              <a:latin typeface="Segoe UI Semilight" panose="020B0402040204020203" pitchFamily="34" charset="0"/>
            </a:endParaRPr>
          </a:p>
          <a:p>
            <a:r>
              <a:rPr lang="sk-SK" sz="2400" dirty="0" smtClean="0">
                <a:latin typeface="Segoe UI Semilight" panose="020B0402040204020203" pitchFamily="34" charset="0"/>
              </a:rPr>
              <a:t>UAV </a:t>
            </a:r>
            <a:r>
              <a:rPr lang="sk-SK" sz="2400" dirty="0" err="1" smtClean="0">
                <a:latin typeface="Segoe UI Semilight" panose="020B0402040204020203" pitchFamily="34" charset="0"/>
              </a:rPr>
              <a:t>hyperspectral</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imaging</a:t>
            </a:r>
            <a:endParaRPr lang="sk-SK" sz="2400" dirty="0" smtClean="0">
              <a:latin typeface="Segoe UI Semilight" panose="020B0402040204020203" pitchFamily="34" charset="0"/>
            </a:endParaRPr>
          </a:p>
          <a:p>
            <a:r>
              <a:rPr lang="sk-SK" sz="2400" dirty="0" err="1" smtClean="0">
                <a:latin typeface="Segoe UI Semilight" panose="020B0402040204020203" pitchFamily="34" charset="0"/>
              </a:rPr>
              <a:t>Ground-based</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spectroradiometry</a:t>
            </a:r>
            <a:r>
              <a:rPr lang="sk-SK" sz="2400" dirty="0" smtClean="0">
                <a:latin typeface="Segoe UI Semilight" panose="020B0402040204020203" pitchFamily="34" charset="0"/>
              </a:rPr>
              <a:t>, GNSS </a:t>
            </a:r>
            <a:r>
              <a:rPr lang="sk-SK" sz="2400" dirty="0" err="1" smtClean="0">
                <a:latin typeface="Segoe UI Semilight" panose="020B0402040204020203" pitchFamily="34" charset="0"/>
              </a:rPr>
              <a:t>ground</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control</a:t>
            </a:r>
            <a:endParaRPr lang="sk-SK" sz="2400" dirty="0">
              <a:latin typeface="Segoe UI Semilight" panose="020B0402040204020203" pitchFamily="34" charset="0"/>
            </a:endParaRPr>
          </a:p>
        </p:txBody>
      </p:sp>
      <p:sp>
        <p:nvSpPr>
          <p:cNvPr id="4" name="Zástupný objekt pre číslo snímky 3"/>
          <p:cNvSpPr>
            <a:spLocks noGrp="1"/>
          </p:cNvSpPr>
          <p:nvPr>
            <p:ph type="sldNum" sz="quarter" idx="12"/>
          </p:nvPr>
        </p:nvSpPr>
        <p:spPr/>
        <p:txBody>
          <a:bodyPr/>
          <a:lstStyle/>
          <a:p>
            <a:fld id="{18BD930B-9B3B-4890-8D2D-FFC66108D131}" type="slidenum">
              <a:rPr lang="sk-SK" smtClean="0"/>
              <a:t>5</a:t>
            </a:fld>
            <a:endParaRPr lang="sk-SK"/>
          </a:p>
        </p:txBody>
      </p:sp>
      <p:pic>
        <p:nvPicPr>
          <p:cNvPr id="5" name="Obrázok 4"/>
          <p:cNvPicPr>
            <a:picLocks noChangeAspect="1"/>
          </p:cNvPicPr>
          <p:nvPr/>
        </p:nvPicPr>
        <p:blipFill>
          <a:blip r:embed="rId3"/>
          <a:stretch>
            <a:fillRect/>
          </a:stretch>
        </p:blipFill>
        <p:spPr>
          <a:xfrm>
            <a:off x="8863870" y="949569"/>
            <a:ext cx="3328130" cy="5908431"/>
          </a:xfrm>
          <a:prstGeom prst="rect">
            <a:avLst/>
          </a:prstGeom>
        </p:spPr>
      </p:pic>
      <p:pic>
        <p:nvPicPr>
          <p:cNvPr id="7" name="Obrázok 6"/>
          <p:cNvPicPr>
            <a:picLocks noChangeAspect="1"/>
          </p:cNvPicPr>
          <p:nvPr/>
        </p:nvPicPr>
        <p:blipFill>
          <a:blip r:embed="rId4"/>
          <a:stretch>
            <a:fillRect/>
          </a:stretch>
        </p:blipFill>
        <p:spPr>
          <a:xfrm>
            <a:off x="0" y="4382011"/>
            <a:ext cx="3719222" cy="2475989"/>
          </a:xfrm>
          <a:prstGeom prst="rect">
            <a:avLst/>
          </a:prstGeom>
        </p:spPr>
      </p:pic>
      <p:pic>
        <p:nvPicPr>
          <p:cNvPr id="9" name="Obrázok 8"/>
          <p:cNvPicPr>
            <a:picLocks noChangeAspect="1"/>
          </p:cNvPicPr>
          <p:nvPr/>
        </p:nvPicPr>
        <p:blipFill>
          <a:blip r:embed="rId5"/>
          <a:stretch>
            <a:fillRect/>
          </a:stretch>
        </p:blipFill>
        <p:spPr>
          <a:xfrm>
            <a:off x="3719223" y="4382011"/>
            <a:ext cx="5146826" cy="2475989"/>
          </a:xfrm>
          <a:prstGeom prst="rect">
            <a:avLst/>
          </a:prstGeom>
        </p:spPr>
      </p:pic>
    </p:spTree>
    <p:extLst>
      <p:ext uri="{BB962C8B-B14F-4D97-AF65-F5344CB8AC3E}">
        <p14:creationId xmlns:p14="http://schemas.microsoft.com/office/powerpoint/2010/main" val="3901800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latin typeface="Segoe UI Semilight" panose="020B0402040204020203" pitchFamily="34" charset="0"/>
              </a:rPr>
              <a:t>Data</a:t>
            </a:r>
            <a:r>
              <a:rPr lang="sk-SK" dirty="0" smtClean="0">
                <a:latin typeface="Segoe UI Semilight" panose="020B0402040204020203" pitchFamily="34" charset="0"/>
              </a:rPr>
              <a:t> </a:t>
            </a:r>
            <a:r>
              <a:rPr lang="sk-SK" dirty="0" err="1" smtClean="0">
                <a:latin typeface="Segoe UI Semilight" panose="020B0402040204020203" pitchFamily="34" charset="0"/>
              </a:rPr>
              <a:t>Collection</a:t>
            </a:r>
            <a:endParaRPr lang="sk-SK" dirty="0">
              <a:latin typeface="Segoe UI Semilight" panose="020B0402040204020203" pitchFamily="34" charset="0"/>
            </a:endParaRPr>
          </a:p>
        </p:txBody>
      </p:sp>
      <p:sp>
        <p:nvSpPr>
          <p:cNvPr id="3" name="Zástupný objekt pre text 2"/>
          <p:cNvSpPr>
            <a:spLocks noGrp="1"/>
          </p:cNvSpPr>
          <p:nvPr>
            <p:ph type="body" idx="1"/>
          </p:nvPr>
        </p:nvSpPr>
        <p:spPr>
          <a:xfrm>
            <a:off x="838201" y="1825625"/>
            <a:ext cx="5175737" cy="4351338"/>
          </a:xfrm>
        </p:spPr>
        <p:txBody>
          <a:bodyPr>
            <a:normAutofit/>
          </a:bodyPr>
          <a:lstStyle/>
          <a:p>
            <a:r>
              <a:rPr lang="sk-SK" sz="2400" dirty="0" smtClean="0">
                <a:latin typeface="Segoe UI Semilight" panose="020B0402040204020203" pitchFamily="34" charset="0"/>
              </a:rPr>
              <a:t>UAV </a:t>
            </a:r>
            <a:r>
              <a:rPr lang="sk-SK" sz="2400" dirty="0" err="1" smtClean="0">
                <a:latin typeface="Segoe UI Semilight" panose="020B0402040204020203" pitchFamily="34" charset="0"/>
              </a:rPr>
              <a:t>LiDAR</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scanning</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for</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mapping</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topography</a:t>
            </a:r>
            <a:endParaRPr lang="sk-SK" sz="2400" dirty="0" smtClean="0">
              <a:latin typeface="Segoe UI Semilight" panose="020B0402040204020203" pitchFamily="34" charset="0"/>
            </a:endParaRPr>
          </a:p>
          <a:p>
            <a:r>
              <a:rPr lang="sk-SK" sz="2400" dirty="0" smtClean="0">
                <a:latin typeface="Segoe UI Semilight" panose="020B0402040204020203" pitchFamily="34" charset="0"/>
              </a:rPr>
              <a:t>RIEGL VUX-1 </a:t>
            </a:r>
            <a:r>
              <a:rPr lang="sk-SK" sz="2400" dirty="0" err="1" smtClean="0">
                <a:latin typeface="Segoe UI Semilight" panose="020B0402040204020203" pitchFamily="34" charset="0"/>
              </a:rPr>
              <a:t>scanner</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with</a:t>
            </a:r>
            <a:r>
              <a:rPr lang="sk-SK" sz="2400" dirty="0" smtClean="0">
                <a:latin typeface="Segoe UI Semilight" panose="020B0402040204020203" pitchFamily="34" charset="0"/>
              </a:rPr>
              <a:t> OXTS GPS/INS</a:t>
            </a:r>
          </a:p>
          <a:p>
            <a:r>
              <a:rPr lang="sk-SK" sz="2400" dirty="0" err="1" smtClean="0">
                <a:latin typeface="Segoe UI Semilight" panose="020B0402040204020203" pitchFamily="34" charset="0"/>
              </a:rPr>
              <a:t>Digital</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Terrain</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Models</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DTMs</a:t>
            </a:r>
            <a:r>
              <a:rPr lang="sk-SK" sz="2400" dirty="0" smtClean="0">
                <a:latin typeface="Segoe UI Semilight" panose="020B0402040204020203" pitchFamily="34" charset="0"/>
              </a:rPr>
              <a:t>) of 0.2 m </a:t>
            </a:r>
            <a:r>
              <a:rPr lang="sk-SK" sz="2400" dirty="0" err="1" smtClean="0">
                <a:latin typeface="Segoe UI Semilight" panose="020B0402040204020203" pitchFamily="34" charset="0"/>
              </a:rPr>
              <a:t>cell</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size</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for</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flatness</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assessment</a:t>
            </a:r>
            <a:r>
              <a:rPr lang="sk-SK" sz="2400" dirty="0" smtClean="0">
                <a:latin typeface="Segoe UI Semilight" panose="020B0402040204020203" pitchFamily="34" charset="0"/>
              </a:rPr>
              <a:t>.</a:t>
            </a:r>
          </a:p>
          <a:p>
            <a:r>
              <a:rPr lang="sk-SK" sz="2400" dirty="0" err="1" smtClean="0">
                <a:latin typeface="Segoe UI Semilight" panose="020B0402040204020203" pitchFamily="34" charset="0"/>
              </a:rPr>
              <a:t>High-precision</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processing</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ensures</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minimal</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errors</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standard</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deviation</a:t>
            </a:r>
            <a:r>
              <a:rPr lang="sk-SK" sz="2400" dirty="0" smtClean="0">
                <a:latin typeface="Segoe UI Semilight" panose="020B0402040204020203" pitchFamily="34" charset="0"/>
              </a:rPr>
              <a:t> of 0.004 m).</a:t>
            </a:r>
          </a:p>
          <a:p>
            <a:endParaRPr lang="sk-SK" sz="2400" dirty="0" smtClean="0">
              <a:latin typeface="Segoe UI Semilight" panose="020B0402040204020203" pitchFamily="34" charset="0"/>
            </a:endParaRPr>
          </a:p>
        </p:txBody>
      </p:sp>
      <p:sp>
        <p:nvSpPr>
          <p:cNvPr id="4" name="Zástupný objekt pre číslo snímky 3"/>
          <p:cNvSpPr>
            <a:spLocks noGrp="1"/>
          </p:cNvSpPr>
          <p:nvPr>
            <p:ph type="sldNum" sz="quarter" idx="12"/>
          </p:nvPr>
        </p:nvSpPr>
        <p:spPr/>
        <p:txBody>
          <a:bodyPr/>
          <a:lstStyle/>
          <a:p>
            <a:fld id="{18BD930B-9B3B-4890-8D2D-FFC66108D131}" type="slidenum">
              <a:rPr lang="sk-SK" smtClean="0"/>
              <a:t>6</a:t>
            </a:fld>
            <a:endParaRPr lang="sk-SK"/>
          </a:p>
        </p:txBody>
      </p:sp>
      <p:pic>
        <p:nvPicPr>
          <p:cNvPr id="8" name="Obrázok 7"/>
          <p:cNvPicPr>
            <a:picLocks noChangeAspect="1"/>
          </p:cNvPicPr>
          <p:nvPr/>
        </p:nvPicPr>
        <p:blipFill>
          <a:blip r:embed="rId3"/>
          <a:stretch>
            <a:fillRect/>
          </a:stretch>
        </p:blipFill>
        <p:spPr>
          <a:xfrm>
            <a:off x="6922983" y="133126"/>
            <a:ext cx="4995971" cy="2502198"/>
          </a:xfrm>
          <a:prstGeom prst="rect">
            <a:avLst/>
          </a:prstGeom>
        </p:spPr>
      </p:pic>
      <p:pic>
        <p:nvPicPr>
          <p:cNvPr id="9" name="Zástupný objekt pre obsah 3"/>
          <p:cNvPicPr>
            <a:picLocks noChangeAspect="1"/>
          </p:cNvPicPr>
          <p:nvPr/>
        </p:nvPicPr>
        <p:blipFill>
          <a:blip r:embed="rId4"/>
          <a:stretch>
            <a:fillRect/>
          </a:stretch>
        </p:blipFill>
        <p:spPr>
          <a:xfrm>
            <a:off x="6922983" y="2748559"/>
            <a:ext cx="5025903" cy="2664041"/>
          </a:xfrm>
          <a:prstGeom prst="rect">
            <a:avLst/>
          </a:prstGeom>
        </p:spPr>
      </p:pic>
      <p:sp>
        <p:nvSpPr>
          <p:cNvPr id="10" name="Obdĺžnik 9"/>
          <p:cNvSpPr/>
          <p:nvPr/>
        </p:nvSpPr>
        <p:spPr>
          <a:xfrm>
            <a:off x="6922983" y="5540349"/>
            <a:ext cx="5269017" cy="1169551"/>
          </a:xfrm>
          <a:prstGeom prst="rect">
            <a:avLst/>
          </a:prstGeom>
        </p:spPr>
        <p:txBody>
          <a:bodyPr wrap="square">
            <a:spAutoFit/>
          </a:bodyPr>
          <a:lstStyle/>
          <a:p>
            <a:r>
              <a:rPr lang="en-GB" sz="1400" dirty="0">
                <a:latin typeface="Segoe UI Semilight" panose="020B0402040204020203" pitchFamily="34" charset="0"/>
                <a:cs typeface="Segoe UI Semilight" panose="020B0402040204020203" pitchFamily="34" charset="0"/>
              </a:rPr>
              <a:t>Lidar </a:t>
            </a:r>
            <a:r>
              <a:rPr lang="sk-SK" sz="1400" dirty="0" err="1" smtClean="0">
                <a:latin typeface="Segoe UI Semilight" panose="020B0402040204020203" pitchFamily="34" charset="0"/>
                <a:cs typeface="Segoe UI Semilight" panose="020B0402040204020203" pitchFamily="34" charset="0"/>
              </a:rPr>
              <a:t>flight</a:t>
            </a:r>
            <a:r>
              <a:rPr lang="sk-SK" sz="1400" dirty="0" smtClean="0">
                <a:latin typeface="Segoe UI Semilight" panose="020B0402040204020203" pitchFamily="34" charset="0"/>
                <a:cs typeface="Segoe UI Semilight" panose="020B0402040204020203" pitchFamily="34" charset="0"/>
              </a:rPr>
              <a:t> </a:t>
            </a:r>
            <a:r>
              <a:rPr lang="sk-SK" sz="1400" dirty="0" err="1" smtClean="0">
                <a:latin typeface="Segoe UI Semilight" panose="020B0402040204020203" pitchFamily="34" charset="0"/>
                <a:cs typeface="Segoe UI Semilight" panose="020B0402040204020203" pitchFamily="34" charset="0"/>
              </a:rPr>
              <a:t>lines</a:t>
            </a:r>
            <a:r>
              <a:rPr lang="sk-SK" sz="1400" dirty="0" smtClean="0">
                <a:latin typeface="Segoe UI Semilight" panose="020B0402040204020203" pitchFamily="34" charset="0"/>
                <a:cs typeface="Segoe UI Semilight" panose="020B0402040204020203" pitchFamily="34" charset="0"/>
              </a:rPr>
              <a:t> and </a:t>
            </a:r>
            <a:r>
              <a:rPr lang="sk-SK" sz="1400" dirty="0" err="1" smtClean="0">
                <a:latin typeface="Segoe UI Semilight" panose="020B0402040204020203" pitchFamily="34" charset="0"/>
                <a:cs typeface="Segoe UI Semilight" panose="020B0402040204020203" pitchFamily="34" charset="0"/>
              </a:rPr>
              <a:t>final</a:t>
            </a:r>
            <a:r>
              <a:rPr lang="sk-SK" sz="1400" dirty="0" smtClean="0">
                <a:latin typeface="Segoe UI Semilight" panose="020B0402040204020203" pitchFamily="34" charset="0"/>
                <a:cs typeface="Segoe UI Semilight" panose="020B0402040204020203" pitchFamily="34" charset="0"/>
              </a:rPr>
              <a:t> </a:t>
            </a:r>
            <a:r>
              <a:rPr lang="en-GB" sz="1400" dirty="0" smtClean="0">
                <a:latin typeface="Segoe UI Semilight" panose="020B0402040204020203" pitchFamily="34" charset="0"/>
                <a:cs typeface="Segoe UI Semilight" panose="020B0402040204020203" pitchFamily="34" charset="0"/>
              </a:rPr>
              <a:t>point </a:t>
            </a:r>
            <a:r>
              <a:rPr lang="en-GB" sz="1400" dirty="0">
                <a:latin typeface="Segoe UI Semilight" panose="020B0402040204020203" pitchFamily="34" charset="0"/>
                <a:cs typeface="Segoe UI Semilight" panose="020B0402040204020203" pitchFamily="34" charset="0"/>
              </a:rPr>
              <a:t>cloud in a perspective view towards north with a profile line. The grey tones represent elevation between 46.18 and 46.40 meters above sea level of the lake salt pan/bottom. The </a:t>
            </a:r>
            <a:r>
              <a:rPr lang="en-GB" sz="1400" dirty="0" err="1">
                <a:latin typeface="Segoe UI Semilight" panose="020B0402040204020203" pitchFamily="34" charset="0"/>
                <a:cs typeface="Segoe UI Semilight" panose="020B0402040204020203" pitchFamily="34" charset="0"/>
              </a:rPr>
              <a:t>lidar</a:t>
            </a:r>
            <a:r>
              <a:rPr lang="en-GB" sz="1400" dirty="0">
                <a:latin typeface="Segoe UI Semilight" panose="020B0402040204020203" pitchFamily="34" charset="0"/>
                <a:cs typeface="Segoe UI Semilight" panose="020B0402040204020203" pitchFamily="34" charset="0"/>
              </a:rPr>
              <a:t> data help to characterise the surface inclination which is were mild within the range of 0.2 m. </a:t>
            </a:r>
            <a:endParaRPr lang="sk-SK" sz="1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481012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latin typeface="Segoe UI Semilight" panose="020B0402040204020203" pitchFamily="34" charset="0"/>
              </a:rPr>
              <a:t>Data</a:t>
            </a:r>
            <a:r>
              <a:rPr lang="sk-SK" dirty="0" smtClean="0">
                <a:latin typeface="Segoe UI Semilight" panose="020B0402040204020203" pitchFamily="34" charset="0"/>
              </a:rPr>
              <a:t> </a:t>
            </a:r>
            <a:r>
              <a:rPr lang="sk-SK" dirty="0" err="1" smtClean="0">
                <a:latin typeface="Segoe UI Semilight" panose="020B0402040204020203" pitchFamily="34" charset="0"/>
              </a:rPr>
              <a:t>Collection</a:t>
            </a:r>
            <a:endParaRPr lang="sk-SK" dirty="0">
              <a:latin typeface="Segoe UI Semilight" panose="020B0402040204020203" pitchFamily="34" charset="0"/>
            </a:endParaRPr>
          </a:p>
        </p:txBody>
      </p:sp>
      <p:sp>
        <p:nvSpPr>
          <p:cNvPr id="3" name="Zástupný objekt pre text 2"/>
          <p:cNvSpPr>
            <a:spLocks noGrp="1"/>
          </p:cNvSpPr>
          <p:nvPr>
            <p:ph type="body" idx="1"/>
          </p:nvPr>
        </p:nvSpPr>
        <p:spPr>
          <a:xfrm>
            <a:off x="838200" y="1825625"/>
            <a:ext cx="5621215" cy="4351338"/>
          </a:xfrm>
        </p:spPr>
        <p:txBody>
          <a:bodyPr>
            <a:normAutofit/>
          </a:bodyPr>
          <a:lstStyle/>
          <a:p>
            <a:r>
              <a:rPr lang="sk-SK" sz="2400" dirty="0" err="1" smtClean="0">
                <a:latin typeface="Segoe UI Semilight" panose="020B0402040204020203" pitchFamily="34" charset="0"/>
              </a:rPr>
              <a:t>Hyperspectral</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data</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collection</a:t>
            </a:r>
            <a:r>
              <a:rPr lang="sk-SK" sz="2400" dirty="0" smtClean="0">
                <a:latin typeface="Segoe UI Semilight" panose="020B0402040204020203" pitchFamily="34" charset="0"/>
              </a:rPr>
              <a:t> </a:t>
            </a:r>
          </a:p>
          <a:p>
            <a:r>
              <a:rPr lang="sk-SK" sz="2400" dirty="0" err="1" smtClean="0">
                <a:latin typeface="Segoe UI Semilight" panose="020B0402040204020203" pitchFamily="34" charset="0"/>
              </a:rPr>
              <a:t>Hyperspectral</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imaging</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with</a:t>
            </a:r>
            <a:r>
              <a:rPr lang="sk-SK" sz="2400" dirty="0" smtClean="0">
                <a:latin typeface="Segoe UI Semilight" panose="020B0402040204020203" pitchFamily="34" charset="0"/>
              </a:rPr>
              <a:t> a </a:t>
            </a:r>
            <a:r>
              <a:rPr lang="sk-SK" sz="2400" dirty="0" err="1" smtClean="0">
                <a:latin typeface="Segoe UI Semilight" panose="020B0402040204020203" pitchFamily="34" charset="0"/>
              </a:rPr>
              <a:t>linear</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push-broom</a:t>
            </a:r>
            <a:r>
              <a:rPr lang="sk-SK" sz="2400" dirty="0" smtClean="0">
                <a:latin typeface="Segoe UI Semilight" panose="020B0402040204020203" pitchFamily="34" charset="0"/>
              </a:rPr>
              <a:t>) AISA </a:t>
            </a:r>
            <a:r>
              <a:rPr lang="sk-SK" sz="2400" dirty="0" err="1" smtClean="0">
                <a:latin typeface="Segoe UI Semilight" panose="020B0402040204020203" pitchFamily="34" charset="0"/>
              </a:rPr>
              <a:t>Kestrel</a:t>
            </a:r>
            <a:r>
              <a:rPr lang="sk-SK" sz="2400" dirty="0" smtClean="0">
                <a:latin typeface="Segoe UI Semilight" panose="020B0402040204020203" pitchFamily="34" charset="0"/>
              </a:rPr>
              <a:t> 10 </a:t>
            </a:r>
            <a:r>
              <a:rPr lang="sk-SK" sz="2400" dirty="0" err="1" smtClean="0">
                <a:latin typeface="Segoe UI Semilight" panose="020B0402040204020203" pitchFamily="34" charset="0"/>
              </a:rPr>
              <a:t>camera</a:t>
            </a:r>
            <a:r>
              <a:rPr lang="sk-SK" sz="2400" dirty="0" smtClean="0">
                <a:latin typeface="Segoe UI Semilight" panose="020B0402040204020203" pitchFamily="34" charset="0"/>
              </a:rPr>
              <a:t> by </a:t>
            </a:r>
            <a:r>
              <a:rPr lang="sk-SK" sz="2400" dirty="0" smtClean="0">
                <a:latin typeface="Segoe UI Semilight" panose="020B0402040204020203" pitchFamily="34" charset="0"/>
              </a:rPr>
              <a:t>SPECIM in 380-1000 nm </a:t>
            </a:r>
            <a:r>
              <a:rPr lang="sk-SK" sz="2400" dirty="0" err="1" smtClean="0">
                <a:latin typeface="Segoe UI Semilight" panose="020B0402040204020203" pitchFamily="34" charset="0"/>
              </a:rPr>
              <a:t>range</a:t>
            </a:r>
            <a:r>
              <a:rPr lang="sk-SK" sz="2400" dirty="0" smtClean="0">
                <a:latin typeface="Segoe UI Semilight" panose="020B0402040204020203" pitchFamily="34" charset="0"/>
              </a:rPr>
              <a:t>.</a:t>
            </a:r>
          </a:p>
          <a:p>
            <a:r>
              <a:rPr lang="sk-SK" sz="2400" dirty="0" smtClean="0">
                <a:latin typeface="Segoe UI Semilight" panose="020B0402040204020203" pitchFamily="34" charset="0"/>
              </a:rPr>
              <a:t>UAV </a:t>
            </a:r>
            <a:r>
              <a:rPr lang="sk-SK" sz="2400" dirty="0" err="1" smtClean="0">
                <a:latin typeface="Segoe UI Semilight" panose="020B0402040204020203" pitchFamily="34" charset="0"/>
              </a:rPr>
              <a:t>flights</a:t>
            </a:r>
            <a:r>
              <a:rPr lang="sk-SK" sz="2400" dirty="0" smtClean="0">
                <a:latin typeface="Segoe UI Semilight" panose="020B0402040204020203" pitchFamily="34" charset="0"/>
              </a:rPr>
              <a:t> 120 </a:t>
            </a:r>
            <a:r>
              <a:rPr lang="sk-SK" sz="2400" dirty="0" err="1" smtClean="0">
                <a:latin typeface="Segoe UI Semilight" panose="020B0402040204020203" pitchFamily="34" charset="0"/>
              </a:rPr>
              <a:t>minutes</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with</a:t>
            </a:r>
            <a:r>
              <a:rPr lang="sk-SK" sz="2400" dirty="0" smtClean="0">
                <a:latin typeface="Segoe UI Semilight" panose="020B0402040204020203" pitchFamily="34" charset="0"/>
              </a:rPr>
              <a:t> 8 cm pixel </a:t>
            </a:r>
            <a:r>
              <a:rPr lang="sk-SK" sz="2400" dirty="0" err="1" smtClean="0">
                <a:latin typeface="Segoe UI Semilight" panose="020B0402040204020203" pitchFamily="34" charset="0"/>
              </a:rPr>
              <a:t>resolution</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from</a:t>
            </a:r>
            <a:r>
              <a:rPr lang="sk-SK" sz="2400" dirty="0" smtClean="0">
                <a:latin typeface="Segoe UI Semilight" panose="020B0402040204020203" pitchFamily="34" charset="0"/>
              </a:rPr>
              <a:t> 80 </a:t>
            </a:r>
            <a:r>
              <a:rPr lang="sk-SK" sz="2400" dirty="0" err="1" smtClean="0">
                <a:latin typeface="Segoe UI Semilight" panose="020B0402040204020203" pitchFamily="34" charset="0"/>
              </a:rPr>
              <a:t>meters</a:t>
            </a:r>
            <a:r>
              <a:rPr lang="sk-SK" sz="2400" dirty="0" smtClean="0">
                <a:latin typeface="Segoe UI Semilight" panose="020B0402040204020203" pitchFamily="34" charset="0"/>
              </a:rPr>
              <a:t>.</a:t>
            </a:r>
          </a:p>
          <a:p>
            <a:r>
              <a:rPr lang="sk-SK" sz="2400" dirty="0" err="1" smtClean="0">
                <a:latin typeface="Segoe UI Semilight" panose="020B0402040204020203" pitchFamily="34" charset="0"/>
              </a:rPr>
              <a:t>Radiometric</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calibration</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using</a:t>
            </a:r>
            <a:r>
              <a:rPr lang="sk-SK" sz="2400" dirty="0" smtClean="0">
                <a:latin typeface="Segoe UI Semilight" panose="020B0402040204020203" pitchFamily="34" charset="0"/>
              </a:rPr>
              <a:t> ASD </a:t>
            </a:r>
            <a:r>
              <a:rPr lang="sk-SK" sz="2400" dirty="0" err="1" smtClean="0">
                <a:latin typeface="Segoe UI Semilight" panose="020B0402040204020203" pitchFamily="34" charset="0"/>
              </a:rPr>
              <a:t>FieldSpec</a:t>
            </a:r>
            <a:r>
              <a:rPr lang="sk-SK" sz="2400" dirty="0" smtClean="0">
                <a:latin typeface="Segoe UI Semilight" panose="020B0402040204020203" pitchFamily="34" charset="0"/>
              </a:rPr>
              <a:t> and </a:t>
            </a:r>
            <a:r>
              <a:rPr lang="sk-SK" sz="2400" dirty="0" err="1" smtClean="0">
                <a:latin typeface="Segoe UI Semilight" panose="020B0402040204020203" pitchFamily="34" charset="0"/>
              </a:rPr>
              <a:t>Empirical</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Line</a:t>
            </a:r>
            <a:r>
              <a:rPr lang="sk-SK" sz="2400" dirty="0" smtClean="0">
                <a:latin typeface="Segoe UI Semilight" panose="020B0402040204020203" pitchFamily="34" charset="0"/>
              </a:rPr>
              <a:t> </a:t>
            </a:r>
            <a:r>
              <a:rPr lang="sk-SK" sz="2400" dirty="0" err="1" smtClean="0">
                <a:latin typeface="Segoe UI Semilight" panose="020B0402040204020203" pitchFamily="34" charset="0"/>
              </a:rPr>
              <a:t>Correction</a:t>
            </a:r>
            <a:r>
              <a:rPr lang="sk-SK" sz="2400" dirty="0" smtClean="0">
                <a:latin typeface="Segoe UI Semilight" panose="020B0402040204020203" pitchFamily="34" charset="0"/>
              </a:rPr>
              <a:t>.</a:t>
            </a:r>
          </a:p>
          <a:p>
            <a:endParaRPr lang="sk-SK" sz="2400" dirty="0" smtClean="0">
              <a:latin typeface="Segoe UI Semilight" panose="020B0402040204020203" pitchFamily="34" charset="0"/>
            </a:endParaRPr>
          </a:p>
        </p:txBody>
      </p:sp>
      <p:sp>
        <p:nvSpPr>
          <p:cNvPr id="4" name="Zástupný objekt pre číslo snímky 3"/>
          <p:cNvSpPr>
            <a:spLocks noGrp="1"/>
          </p:cNvSpPr>
          <p:nvPr>
            <p:ph type="sldNum" sz="quarter" idx="12"/>
          </p:nvPr>
        </p:nvSpPr>
        <p:spPr/>
        <p:txBody>
          <a:bodyPr/>
          <a:lstStyle/>
          <a:p>
            <a:fld id="{18BD930B-9B3B-4890-8D2D-FFC66108D131}" type="slidenum">
              <a:rPr lang="sk-SK" smtClean="0"/>
              <a:t>7</a:t>
            </a:fld>
            <a:endParaRPr lang="sk-SK"/>
          </a:p>
        </p:txBody>
      </p:sp>
      <p:pic>
        <p:nvPicPr>
          <p:cNvPr id="5" name="Obrázok 4"/>
          <p:cNvPicPr>
            <a:picLocks noChangeAspect="1"/>
          </p:cNvPicPr>
          <p:nvPr/>
        </p:nvPicPr>
        <p:blipFill>
          <a:blip r:embed="rId3"/>
          <a:stretch>
            <a:fillRect/>
          </a:stretch>
        </p:blipFill>
        <p:spPr>
          <a:xfrm>
            <a:off x="6438399" y="1562004"/>
            <a:ext cx="5753601" cy="2922829"/>
          </a:xfrm>
          <a:prstGeom prst="rect">
            <a:avLst/>
          </a:prstGeom>
        </p:spPr>
      </p:pic>
      <p:sp>
        <p:nvSpPr>
          <p:cNvPr id="6" name="Obdĺžnik 5"/>
          <p:cNvSpPr/>
          <p:nvPr/>
        </p:nvSpPr>
        <p:spPr>
          <a:xfrm>
            <a:off x="6459414" y="4552302"/>
            <a:ext cx="5570621" cy="584775"/>
          </a:xfrm>
          <a:prstGeom prst="rect">
            <a:avLst/>
          </a:prstGeom>
        </p:spPr>
        <p:txBody>
          <a:bodyPr wrap="square">
            <a:spAutoFit/>
          </a:bodyPr>
          <a:lstStyle/>
          <a:p>
            <a:r>
              <a:rPr lang="sk-SK" sz="1600" dirty="0" smtClean="0">
                <a:latin typeface="Segoe UI Semilight" panose="020B0402040204020203" pitchFamily="34" charset="0"/>
                <a:cs typeface="Segoe UI Semilight" panose="020B0402040204020203" pitchFamily="34" charset="0"/>
              </a:rPr>
              <a:t>Post-</a:t>
            </a:r>
            <a:r>
              <a:rPr lang="sk-SK" sz="1600" dirty="0" err="1" smtClean="0">
                <a:latin typeface="Segoe UI Semilight" panose="020B0402040204020203" pitchFamily="34" charset="0"/>
                <a:cs typeface="Segoe UI Semilight" panose="020B0402040204020203" pitchFamily="34" charset="0"/>
              </a:rPr>
              <a:t>processed</a:t>
            </a:r>
            <a:r>
              <a:rPr lang="sk-SK" sz="1600" dirty="0" smtClean="0">
                <a:latin typeface="Segoe UI Semilight" panose="020B0402040204020203" pitchFamily="34" charset="0"/>
                <a:cs typeface="Segoe UI Semilight" panose="020B0402040204020203" pitchFamily="34" charset="0"/>
              </a:rPr>
              <a:t> </a:t>
            </a:r>
            <a:r>
              <a:rPr lang="sk-SK" sz="1600" dirty="0" err="1" smtClean="0">
                <a:latin typeface="Segoe UI Semilight" panose="020B0402040204020203" pitchFamily="34" charset="0"/>
                <a:cs typeface="Segoe UI Semilight" panose="020B0402040204020203" pitchFamily="34" charset="0"/>
              </a:rPr>
              <a:t>georectified</a:t>
            </a:r>
            <a:r>
              <a:rPr lang="sk-SK" sz="1600" dirty="0" smtClean="0">
                <a:latin typeface="Segoe UI Semilight" panose="020B0402040204020203" pitchFamily="34" charset="0"/>
                <a:cs typeface="Segoe UI Semilight" panose="020B0402040204020203" pitchFamily="34" charset="0"/>
              </a:rPr>
              <a:t> </a:t>
            </a:r>
            <a:r>
              <a:rPr lang="sk-SK" sz="1600" dirty="0" err="1" smtClean="0">
                <a:latin typeface="Segoe UI Semilight" panose="020B0402040204020203" pitchFamily="34" charset="0"/>
                <a:cs typeface="Segoe UI Semilight" panose="020B0402040204020203" pitchFamily="34" charset="0"/>
              </a:rPr>
              <a:t>atmospherically</a:t>
            </a:r>
            <a:r>
              <a:rPr lang="sk-SK" sz="1600" dirty="0" smtClean="0">
                <a:latin typeface="Segoe UI Semilight" panose="020B0402040204020203" pitchFamily="34" charset="0"/>
                <a:cs typeface="Segoe UI Semilight" panose="020B0402040204020203" pitchFamily="34" charset="0"/>
              </a:rPr>
              <a:t> </a:t>
            </a:r>
            <a:r>
              <a:rPr lang="sk-SK" sz="1600" dirty="0" err="1" smtClean="0">
                <a:latin typeface="Segoe UI Semilight" panose="020B0402040204020203" pitchFamily="34" charset="0"/>
                <a:cs typeface="Segoe UI Semilight" panose="020B0402040204020203" pitchFamily="34" charset="0"/>
              </a:rPr>
              <a:t>corrected</a:t>
            </a:r>
            <a:r>
              <a:rPr lang="sk-SK" sz="1600" dirty="0" smtClean="0">
                <a:latin typeface="Segoe UI Semilight" panose="020B0402040204020203" pitchFamily="34" charset="0"/>
                <a:cs typeface="Segoe UI Semilight" panose="020B0402040204020203" pitchFamily="34" charset="0"/>
              </a:rPr>
              <a:t> HS </a:t>
            </a:r>
            <a:r>
              <a:rPr lang="sk-SK" sz="1600" dirty="0" err="1" smtClean="0">
                <a:latin typeface="Segoe UI Semilight" panose="020B0402040204020203" pitchFamily="34" charset="0"/>
                <a:cs typeface="Segoe UI Semilight" panose="020B0402040204020203" pitchFamily="34" charset="0"/>
              </a:rPr>
              <a:t>data</a:t>
            </a:r>
            <a:r>
              <a:rPr lang="en-US" sz="1600" dirty="0" smtClean="0">
                <a:latin typeface="Segoe UI Semilight" panose="020B0402040204020203" pitchFamily="34" charset="0"/>
                <a:cs typeface="Segoe UI Semilight" panose="020B0402040204020203" pitchFamily="34" charset="0"/>
              </a:rPr>
              <a:t>.</a:t>
            </a:r>
            <a:r>
              <a:rPr lang="sk-SK" sz="1600" dirty="0" smtClean="0">
                <a:latin typeface="Segoe UI Semilight" panose="020B0402040204020203" pitchFamily="34" charset="0"/>
                <a:cs typeface="Segoe UI Semilight" panose="020B0402040204020203" pitchFamily="34" charset="0"/>
              </a:rPr>
              <a:t> R</a:t>
            </a:r>
            <a:r>
              <a:rPr lang="en-US" sz="1600" dirty="0" err="1" smtClean="0">
                <a:latin typeface="Segoe UI Semilight" panose="020B0402040204020203" pitchFamily="34" charset="0"/>
                <a:cs typeface="Segoe UI Semilight" panose="020B0402040204020203" pitchFamily="34" charset="0"/>
              </a:rPr>
              <a:t>adiance</a:t>
            </a:r>
            <a:r>
              <a:rPr lang="en-US" sz="1600" dirty="0" smtClean="0">
                <a:latin typeface="Segoe UI Semilight" panose="020B0402040204020203" pitchFamily="34" charset="0"/>
                <a:cs typeface="Segoe UI Semilight" panose="020B0402040204020203" pitchFamily="34" charset="0"/>
              </a:rPr>
              <a:t> (</a:t>
            </a:r>
            <a:r>
              <a:rPr lang="en-US" sz="1600" dirty="0" err="1" smtClean="0">
                <a:latin typeface="Segoe UI Semilight" panose="020B0402040204020203" pitchFamily="34" charset="0"/>
                <a:cs typeface="Segoe UI Semilight" panose="020B0402040204020203" pitchFamily="34" charset="0"/>
              </a:rPr>
              <a:t>mW</a:t>
            </a:r>
            <a:r>
              <a:rPr lang="sk-SK" sz="1600" dirty="0" smtClean="0">
                <a:latin typeface="Segoe UI Semilight" panose="020B0402040204020203" pitchFamily="34" charset="0"/>
                <a:cs typeface="Segoe UI Semilight" panose="020B0402040204020203" pitchFamily="34" charset="0"/>
              </a:rPr>
              <a:t>.</a:t>
            </a:r>
            <a:r>
              <a:rPr lang="en-US" sz="1600" dirty="0" smtClean="0">
                <a:latin typeface="Segoe UI Semilight" panose="020B0402040204020203" pitchFamily="34" charset="0"/>
                <a:cs typeface="Segoe UI Semilight" panose="020B0402040204020203" pitchFamily="34" charset="0"/>
              </a:rPr>
              <a:t>cm</a:t>
            </a:r>
            <a:r>
              <a:rPr lang="sk-SK" sz="1600" baseline="30000" dirty="0" smtClean="0">
                <a:latin typeface="Segoe UI Semilight" panose="020B0402040204020203" pitchFamily="34" charset="0"/>
                <a:cs typeface="Segoe UI Semilight" panose="020B0402040204020203" pitchFamily="34" charset="0"/>
              </a:rPr>
              <a:t>-2</a:t>
            </a:r>
            <a:r>
              <a:rPr lang="sk-SK" sz="1600" dirty="0" smtClean="0">
                <a:latin typeface="Segoe UI Semilight" panose="020B0402040204020203" pitchFamily="34" charset="0"/>
                <a:cs typeface="Segoe UI Semilight" panose="020B0402040204020203" pitchFamily="34" charset="0"/>
              </a:rPr>
              <a:t> . </a:t>
            </a:r>
            <a:r>
              <a:rPr lang="en-US" sz="1600" dirty="0" err="1" smtClean="0">
                <a:latin typeface="Segoe UI Semilight" panose="020B0402040204020203" pitchFamily="34" charset="0"/>
                <a:cs typeface="Segoe UI Semilight" panose="020B0402040204020203" pitchFamily="34" charset="0"/>
              </a:rPr>
              <a:t>sr</a:t>
            </a:r>
            <a:r>
              <a:rPr lang="sk-SK" sz="1600" baseline="30000" dirty="0" smtClean="0">
                <a:latin typeface="Segoe UI Semilight" panose="020B0402040204020203" pitchFamily="34" charset="0"/>
                <a:cs typeface="Segoe UI Semilight" panose="020B0402040204020203" pitchFamily="34" charset="0"/>
              </a:rPr>
              <a:t> -1 </a:t>
            </a:r>
            <a:r>
              <a:rPr lang="sk-SK" sz="1600" dirty="0" smtClean="0">
                <a:latin typeface="Segoe UI Semilight" panose="020B0402040204020203" pitchFamily="34" charset="0"/>
                <a:cs typeface="Segoe UI Semilight" panose="020B0402040204020203" pitchFamily="34" charset="0"/>
              </a:rPr>
              <a:t>.</a:t>
            </a:r>
            <a:r>
              <a:rPr lang="en-US" sz="1600" dirty="0" smtClean="0">
                <a:latin typeface="Segoe UI Semilight" panose="020B0402040204020203" pitchFamily="34" charset="0"/>
                <a:cs typeface="Segoe UI Semilight" panose="020B0402040204020203" pitchFamily="34" charset="0"/>
              </a:rPr>
              <a:t>µm</a:t>
            </a:r>
            <a:r>
              <a:rPr lang="sk-SK" sz="1600" baseline="30000" dirty="0" smtClean="0">
                <a:latin typeface="Segoe UI Semilight" panose="020B0402040204020203" pitchFamily="34" charset="0"/>
                <a:cs typeface="Segoe UI Semilight" panose="020B0402040204020203" pitchFamily="34" charset="0"/>
              </a:rPr>
              <a:t> -1</a:t>
            </a:r>
            <a:r>
              <a:rPr lang="en-US" sz="1600" dirty="0" smtClean="0">
                <a:latin typeface="Segoe UI Semilight" panose="020B0402040204020203" pitchFamily="34" charset="0"/>
                <a:cs typeface="Segoe UI Semilight" panose="020B0402040204020203" pitchFamily="34" charset="0"/>
              </a:rPr>
              <a:t>)*1000.00</a:t>
            </a:r>
            <a:endParaRPr lang="sk-SK" sz="1600" dirty="0">
              <a:latin typeface="Segoe UI Semilight" panose="020B0402040204020203" pitchFamily="34" charset="0"/>
              <a:cs typeface="Segoe UI Semilight" panose="020B0402040204020203" pitchFamily="34" charset="0"/>
            </a:endParaRPr>
          </a:p>
        </p:txBody>
      </p:sp>
      <p:pic>
        <p:nvPicPr>
          <p:cNvPr id="7" name="Obrázok 6"/>
          <p:cNvPicPr>
            <a:picLocks noChangeAspect="1"/>
          </p:cNvPicPr>
          <p:nvPr/>
        </p:nvPicPr>
        <p:blipFill>
          <a:blip r:embed="rId4"/>
          <a:stretch>
            <a:fillRect/>
          </a:stretch>
        </p:blipFill>
        <p:spPr>
          <a:xfrm>
            <a:off x="6550824" y="5173735"/>
            <a:ext cx="1676364" cy="1601970"/>
          </a:xfrm>
          <a:prstGeom prst="rect">
            <a:avLst/>
          </a:prstGeom>
        </p:spPr>
      </p:pic>
      <p:pic>
        <p:nvPicPr>
          <p:cNvPr id="8" name="Obrázok 7"/>
          <p:cNvPicPr>
            <a:picLocks noChangeAspect="1"/>
          </p:cNvPicPr>
          <p:nvPr/>
        </p:nvPicPr>
        <p:blipFill>
          <a:blip r:embed="rId5"/>
          <a:stretch>
            <a:fillRect/>
          </a:stretch>
        </p:blipFill>
        <p:spPr>
          <a:xfrm>
            <a:off x="9953832" y="5168266"/>
            <a:ext cx="2141758" cy="1564638"/>
          </a:xfrm>
          <a:prstGeom prst="rect">
            <a:avLst/>
          </a:prstGeom>
        </p:spPr>
      </p:pic>
      <p:pic>
        <p:nvPicPr>
          <p:cNvPr id="9" name="Obrázok 8"/>
          <p:cNvPicPr>
            <a:picLocks noChangeAspect="1"/>
          </p:cNvPicPr>
          <p:nvPr/>
        </p:nvPicPr>
        <p:blipFill>
          <a:blip r:embed="rId6"/>
          <a:stretch>
            <a:fillRect/>
          </a:stretch>
        </p:blipFill>
        <p:spPr>
          <a:xfrm>
            <a:off x="8250634" y="5168266"/>
            <a:ext cx="1677497" cy="1564638"/>
          </a:xfrm>
          <a:prstGeom prst="rect">
            <a:avLst/>
          </a:prstGeom>
        </p:spPr>
      </p:pic>
    </p:spTree>
    <p:extLst>
      <p:ext uri="{BB962C8B-B14F-4D97-AF65-F5344CB8AC3E}">
        <p14:creationId xmlns:p14="http://schemas.microsoft.com/office/powerpoint/2010/main" val="39220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latin typeface="Segoe UI Semilight" panose="020B0402040204020203" pitchFamily="34" charset="0"/>
              </a:rPr>
              <a:t>Data</a:t>
            </a:r>
            <a:r>
              <a:rPr lang="sk-SK" dirty="0" smtClean="0">
                <a:latin typeface="Segoe UI Semilight" panose="020B0402040204020203" pitchFamily="34" charset="0"/>
              </a:rPr>
              <a:t> </a:t>
            </a:r>
            <a:r>
              <a:rPr lang="sk-SK" dirty="0" err="1" smtClean="0">
                <a:latin typeface="Segoe UI Semilight" panose="020B0402040204020203" pitchFamily="34" charset="0"/>
              </a:rPr>
              <a:t>Collection</a:t>
            </a:r>
            <a:endParaRPr lang="sk-SK" dirty="0">
              <a:latin typeface="Segoe UI Semilight" panose="020B0402040204020203" pitchFamily="34" charset="0"/>
            </a:endParaRPr>
          </a:p>
        </p:txBody>
      </p:sp>
      <p:sp>
        <p:nvSpPr>
          <p:cNvPr id="3" name="Zástupný objekt pre text 2"/>
          <p:cNvSpPr>
            <a:spLocks noGrp="1"/>
          </p:cNvSpPr>
          <p:nvPr>
            <p:ph type="body" idx="1"/>
          </p:nvPr>
        </p:nvSpPr>
        <p:spPr/>
        <p:txBody>
          <a:bodyPr/>
          <a:lstStyle/>
          <a:p>
            <a:r>
              <a:rPr lang="sk-SK" dirty="0" err="1" smtClean="0">
                <a:latin typeface="Segoe UI Semilight" panose="020B0402040204020203" pitchFamily="34" charset="0"/>
              </a:rPr>
              <a:t>Ground-based</a:t>
            </a:r>
            <a:r>
              <a:rPr lang="sk-SK" dirty="0" smtClean="0">
                <a:latin typeface="Segoe UI Semilight" panose="020B0402040204020203" pitchFamily="34" charset="0"/>
              </a:rPr>
              <a:t> </a:t>
            </a:r>
            <a:r>
              <a:rPr lang="sk-SK" dirty="0" err="1" smtClean="0">
                <a:latin typeface="Segoe UI Semilight" panose="020B0402040204020203" pitchFamily="34" charset="0"/>
              </a:rPr>
              <a:t>measurements</a:t>
            </a:r>
            <a:r>
              <a:rPr lang="sk-SK" dirty="0" smtClean="0">
                <a:latin typeface="Segoe UI Semilight" panose="020B0402040204020203" pitchFamily="34" charset="0"/>
              </a:rPr>
              <a:t> </a:t>
            </a:r>
            <a:r>
              <a:rPr lang="sk-SK" dirty="0" err="1" smtClean="0">
                <a:latin typeface="Segoe UI Semilight" panose="020B0402040204020203" pitchFamily="34" charset="0"/>
              </a:rPr>
              <a:t>using</a:t>
            </a:r>
            <a:r>
              <a:rPr lang="sk-SK" dirty="0" smtClean="0">
                <a:latin typeface="Segoe UI Semilight" panose="020B0402040204020203" pitchFamily="34" charset="0"/>
              </a:rPr>
              <a:t> ASD </a:t>
            </a:r>
            <a:r>
              <a:rPr lang="sk-SK" dirty="0" err="1" smtClean="0">
                <a:latin typeface="Segoe UI Semilight" panose="020B0402040204020203" pitchFamily="34" charset="0"/>
              </a:rPr>
              <a:t>FieldSpec</a:t>
            </a:r>
            <a:r>
              <a:rPr lang="sk-SK" dirty="0" smtClean="0">
                <a:latin typeface="Segoe UI Semilight" panose="020B0402040204020203" pitchFamily="34" charset="0"/>
              </a:rPr>
              <a:t> </a:t>
            </a:r>
            <a:r>
              <a:rPr lang="sk-SK" dirty="0" err="1" smtClean="0">
                <a:latin typeface="Segoe UI Semilight" panose="020B0402040204020203" pitchFamily="34" charset="0"/>
              </a:rPr>
              <a:t>spectroradiometer</a:t>
            </a:r>
            <a:endParaRPr lang="sk-SK" dirty="0">
              <a:latin typeface="Segoe UI Semilight" panose="020B0402040204020203" pitchFamily="34" charset="0"/>
            </a:endParaRPr>
          </a:p>
        </p:txBody>
      </p:sp>
      <p:sp>
        <p:nvSpPr>
          <p:cNvPr id="4" name="Zástupný objekt pre číslo snímky 3"/>
          <p:cNvSpPr>
            <a:spLocks noGrp="1"/>
          </p:cNvSpPr>
          <p:nvPr>
            <p:ph type="sldNum" sz="quarter" idx="12"/>
          </p:nvPr>
        </p:nvSpPr>
        <p:spPr/>
        <p:txBody>
          <a:bodyPr/>
          <a:lstStyle/>
          <a:p>
            <a:fld id="{18BD930B-9B3B-4890-8D2D-FFC66108D131}" type="slidenum">
              <a:rPr lang="sk-SK" smtClean="0"/>
              <a:t>8</a:t>
            </a:fld>
            <a:endParaRPr lang="sk-SK"/>
          </a:p>
        </p:txBody>
      </p:sp>
      <p:pic>
        <p:nvPicPr>
          <p:cNvPr id="5" name="Obrázok 4"/>
          <p:cNvPicPr>
            <a:picLocks noChangeAspect="1"/>
          </p:cNvPicPr>
          <p:nvPr/>
        </p:nvPicPr>
        <p:blipFill>
          <a:blip r:embed="rId3"/>
          <a:stretch>
            <a:fillRect/>
          </a:stretch>
        </p:blipFill>
        <p:spPr>
          <a:xfrm>
            <a:off x="838200" y="2848709"/>
            <a:ext cx="4160893" cy="3872766"/>
          </a:xfrm>
          <a:prstGeom prst="rect">
            <a:avLst/>
          </a:prstGeom>
        </p:spPr>
      </p:pic>
      <p:pic>
        <p:nvPicPr>
          <p:cNvPr id="6" name="Obrázok 5"/>
          <p:cNvPicPr>
            <a:picLocks noChangeAspect="1"/>
          </p:cNvPicPr>
          <p:nvPr/>
        </p:nvPicPr>
        <p:blipFill>
          <a:blip r:embed="rId4"/>
          <a:stretch>
            <a:fillRect/>
          </a:stretch>
        </p:blipFill>
        <p:spPr>
          <a:xfrm>
            <a:off x="5147165" y="2848709"/>
            <a:ext cx="3696061" cy="3872766"/>
          </a:xfrm>
          <a:prstGeom prst="rect">
            <a:avLst/>
          </a:prstGeom>
        </p:spPr>
      </p:pic>
    </p:spTree>
    <p:extLst>
      <p:ext uri="{BB962C8B-B14F-4D97-AF65-F5344CB8AC3E}">
        <p14:creationId xmlns:p14="http://schemas.microsoft.com/office/powerpoint/2010/main" val="557276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latin typeface="Segoe UI Semilight" panose="020B0402040204020203" pitchFamily="34" charset="0"/>
              </a:rPr>
              <a:t>Key Findings</a:t>
            </a:r>
            <a:endParaRPr lang="sk-SK">
              <a:latin typeface="Segoe UI Semilight" panose="020B0402040204020203" pitchFamily="34" charset="0"/>
            </a:endParaRPr>
          </a:p>
        </p:txBody>
      </p:sp>
      <p:sp>
        <p:nvSpPr>
          <p:cNvPr id="3" name="Zástupný objekt pre text 2"/>
          <p:cNvSpPr>
            <a:spLocks noGrp="1"/>
          </p:cNvSpPr>
          <p:nvPr>
            <p:ph type="body" idx="1"/>
          </p:nvPr>
        </p:nvSpPr>
        <p:spPr>
          <a:xfrm>
            <a:off x="838199" y="1825625"/>
            <a:ext cx="4788877" cy="4351338"/>
          </a:xfrm>
        </p:spPr>
        <p:txBody>
          <a:bodyPr>
            <a:normAutofit/>
          </a:bodyPr>
          <a:lstStyle/>
          <a:p>
            <a:r>
              <a:rPr lang="en-US" sz="2400" dirty="0" smtClean="0">
                <a:latin typeface="Segoe UI Semilight" panose="020B0402040204020203" pitchFamily="34" charset="0"/>
              </a:rPr>
              <a:t>Flat terrain with elevation variation of less than 30 cm.</a:t>
            </a:r>
            <a:endParaRPr lang="sk-SK" sz="2400" dirty="0" smtClean="0">
              <a:latin typeface="Segoe UI Semilight" panose="020B0402040204020203" pitchFamily="34" charset="0"/>
            </a:endParaRPr>
          </a:p>
          <a:p>
            <a:r>
              <a:rPr lang="en-US" sz="2400" dirty="0" smtClean="0">
                <a:latin typeface="Segoe UI Semilight" panose="020B0402040204020203" pitchFamily="34" charset="0"/>
              </a:rPr>
              <a:t>Spectral homogeneity confirmed in the 400-1000 nm range.</a:t>
            </a:r>
            <a:endParaRPr lang="sk-SK" sz="2400" dirty="0" smtClean="0">
              <a:latin typeface="Segoe UI Semilight" panose="020B0402040204020203" pitchFamily="34" charset="0"/>
            </a:endParaRPr>
          </a:p>
          <a:p>
            <a:r>
              <a:rPr lang="en-US" sz="2400" dirty="0" smtClean="0">
                <a:latin typeface="Segoe UI Semilight" panose="020B0402040204020203" pitchFamily="34" charset="0"/>
              </a:rPr>
              <a:t>Mineralogical composition dominated by halite and gypsum.</a:t>
            </a:r>
            <a:endParaRPr lang="sk-SK" sz="2400" dirty="0" smtClean="0">
              <a:latin typeface="Segoe UI Semilight" panose="020B0402040204020203" pitchFamily="34" charset="0"/>
            </a:endParaRPr>
          </a:p>
          <a:p>
            <a:r>
              <a:rPr lang="en-US" sz="2400" dirty="0" smtClean="0">
                <a:latin typeface="Segoe UI Semilight" panose="020B0402040204020203" pitchFamily="34" charset="0"/>
              </a:rPr>
              <a:t>Seasonal stability for calibration during the dry summer period.</a:t>
            </a:r>
            <a:endParaRPr lang="sk-SK" sz="2400" dirty="0">
              <a:latin typeface="Segoe UI Semilight" panose="020B0402040204020203" pitchFamily="34" charset="0"/>
            </a:endParaRPr>
          </a:p>
        </p:txBody>
      </p:sp>
      <p:sp>
        <p:nvSpPr>
          <p:cNvPr id="4" name="Zástupný objekt pre číslo snímky 3"/>
          <p:cNvSpPr>
            <a:spLocks noGrp="1"/>
          </p:cNvSpPr>
          <p:nvPr>
            <p:ph type="sldNum" sz="quarter" idx="12"/>
          </p:nvPr>
        </p:nvSpPr>
        <p:spPr/>
        <p:txBody>
          <a:bodyPr/>
          <a:lstStyle/>
          <a:p>
            <a:fld id="{18BD930B-9B3B-4890-8D2D-FFC66108D131}" type="slidenum">
              <a:rPr lang="sk-SK" smtClean="0"/>
              <a:t>9</a:t>
            </a:fld>
            <a:endParaRPr lang="sk-SK"/>
          </a:p>
        </p:txBody>
      </p:sp>
      <p:pic>
        <p:nvPicPr>
          <p:cNvPr id="5" name="Obrázok 4"/>
          <p:cNvPicPr>
            <a:picLocks noChangeAspect="1"/>
          </p:cNvPicPr>
          <p:nvPr/>
        </p:nvPicPr>
        <p:blipFill rotWithShape="1">
          <a:blip r:embed="rId3"/>
          <a:srcRect b="69735"/>
          <a:stretch/>
        </p:blipFill>
        <p:spPr>
          <a:xfrm>
            <a:off x="7287431" y="0"/>
            <a:ext cx="4952689" cy="2128906"/>
          </a:xfrm>
          <a:prstGeom prst="rect">
            <a:avLst/>
          </a:prstGeom>
        </p:spPr>
      </p:pic>
      <p:pic>
        <p:nvPicPr>
          <p:cNvPr id="7" name="Obrázok 6"/>
          <p:cNvPicPr>
            <a:picLocks noChangeAspect="1"/>
          </p:cNvPicPr>
          <p:nvPr/>
        </p:nvPicPr>
        <p:blipFill>
          <a:blip r:embed="rId4"/>
          <a:stretch>
            <a:fillRect/>
          </a:stretch>
        </p:blipFill>
        <p:spPr>
          <a:xfrm>
            <a:off x="7389253" y="2128906"/>
            <a:ext cx="4879895" cy="4592569"/>
          </a:xfrm>
          <a:prstGeom prst="rect">
            <a:avLst/>
          </a:prstGeom>
        </p:spPr>
      </p:pic>
      <p:pic>
        <p:nvPicPr>
          <p:cNvPr id="8" name="Obrázok 7"/>
          <p:cNvPicPr>
            <a:picLocks noChangeAspect="1"/>
          </p:cNvPicPr>
          <p:nvPr/>
        </p:nvPicPr>
        <p:blipFill>
          <a:blip r:embed="rId5"/>
          <a:stretch>
            <a:fillRect/>
          </a:stretch>
        </p:blipFill>
        <p:spPr>
          <a:xfrm>
            <a:off x="5107303" y="-36548"/>
            <a:ext cx="2293674" cy="2146701"/>
          </a:xfrm>
          <a:prstGeom prst="rect">
            <a:avLst/>
          </a:prstGeom>
        </p:spPr>
      </p:pic>
    </p:spTree>
    <p:extLst>
      <p:ext uri="{BB962C8B-B14F-4D97-AF65-F5344CB8AC3E}">
        <p14:creationId xmlns:p14="http://schemas.microsoft.com/office/powerpoint/2010/main" val="3794821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1929</Words>
  <Application>Microsoft Office PowerPoint</Application>
  <PresentationFormat>Širokouhlá</PresentationFormat>
  <Paragraphs>127</Paragraphs>
  <Slides>11</Slides>
  <Notes>11</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11</vt:i4>
      </vt:variant>
    </vt:vector>
  </HeadingPairs>
  <TitlesOfParts>
    <vt:vector size="16" baseType="lpstr">
      <vt:lpstr>Arial</vt:lpstr>
      <vt:lpstr>Calibri</vt:lpstr>
      <vt:lpstr>Calibri Light</vt:lpstr>
      <vt:lpstr>Segoe UI Semilight</vt:lpstr>
      <vt:lpstr>Motív balíka Office</vt:lpstr>
      <vt:lpstr>Airborne laser and hyperspectral scanning of a salt lake in Sardinia</vt:lpstr>
      <vt:lpstr>Introduction</vt:lpstr>
      <vt:lpstr>Introduction</vt:lpstr>
      <vt:lpstr>Objectives</vt:lpstr>
      <vt:lpstr>Data Collection Methodology</vt:lpstr>
      <vt:lpstr>Data Collection</vt:lpstr>
      <vt:lpstr>Data Collection</vt:lpstr>
      <vt:lpstr>Data Collection</vt:lpstr>
      <vt:lpstr>Key Findings</vt:lpstr>
      <vt:lpstr>Conclusions</vt:lpstr>
      <vt:lpstr>Airborne laser and hyperspectral scanning of a salt lake in Sardinia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Airborne Laser and Hyperspectral Scanning of a Salt Lake in Sardinia</dc:title>
  <dc:creator>Michal Gallay</dc:creator>
  <cp:lastModifiedBy>Michal Gallay</cp:lastModifiedBy>
  <cp:revision>22</cp:revision>
  <dcterms:created xsi:type="dcterms:W3CDTF">2024-09-05T06:36:22Z</dcterms:created>
  <dcterms:modified xsi:type="dcterms:W3CDTF">2024-09-05T08:45:25Z</dcterms:modified>
</cp:coreProperties>
</file>